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notesSlides/notesSlide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7.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8.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9.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0.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1.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2.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3.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5.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20" r:id="rId3"/>
    <p:sldId id="321" r:id="rId4"/>
    <p:sldId id="322" r:id="rId5"/>
    <p:sldId id="324" r:id="rId6"/>
    <p:sldId id="323" r:id="rId7"/>
    <p:sldId id="325" r:id="rId8"/>
    <p:sldId id="333" r:id="rId9"/>
    <p:sldId id="326" r:id="rId10"/>
    <p:sldId id="331" r:id="rId11"/>
    <p:sldId id="328" r:id="rId12"/>
    <p:sldId id="329" r:id="rId13"/>
    <p:sldId id="330" r:id="rId14"/>
    <p:sldId id="341" r:id="rId15"/>
    <p:sldId id="332" r:id="rId16"/>
    <p:sldId id="339" r:id="rId17"/>
    <p:sldId id="340" r:id="rId18"/>
    <p:sldId id="337"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25C63"/>
    <a:srgbClr val="F03E46"/>
    <a:srgbClr val="F4787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1" autoAdjust="0"/>
    <p:restoredTop sz="81388" autoAdjust="0"/>
  </p:normalViewPr>
  <p:slideViewPr>
    <p:cSldViewPr snapToGrid="0" snapToObjects="1">
      <p:cViewPr varScale="1">
        <p:scale>
          <a:sx n="93" d="100"/>
          <a:sy n="93" d="100"/>
        </p:scale>
        <p:origin x="247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9.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10.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11.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12.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13.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embeddings/oleObject14.bin"/></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embeddings/oleObject15.bin"/></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3.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4.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embeddings/oleObject16.bin"/></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embeddings/oleObject17.bin"/></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5.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6.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7.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8.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richa\Downloads\P__hik__simustik_patsiendile%20(1).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4.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5.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6.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7.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8.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a:latin typeface="Bahnschrift" panose="020B0502040204020203" pitchFamily="34" charset="0"/>
              </a:rPr>
              <a:t>Sisestusvahend</a:t>
            </a:r>
            <a:endParaRPr lang="en-US">
              <a:latin typeface="Bahnschrift" panose="020B0502040204020203" pitchFamily="34" charset="0"/>
            </a:endParaRPr>
          </a:p>
        </c:rich>
      </c:tx>
      <c:layout>
        <c:manualLayout>
          <c:xMode val="edge"/>
          <c:yMode val="edge"/>
          <c:x val="0.29546522309711287"/>
          <c:y val="5.55555555555555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lotArea>
      <c:layout/>
      <c:pieChart>
        <c:varyColors val="1"/>
        <c:ser>
          <c:idx val="0"/>
          <c:order val="0"/>
          <c:tx>
            <c:strRef>
              <c:f>'[P__hik__simustik_patsiendile (1).xls]Sheet1'!$B$10</c:f>
              <c:strCache>
                <c:ptCount val="1"/>
                <c:pt idx="0">
                  <c:v>Column2</c:v>
                </c:pt>
              </c:strCache>
            </c:strRef>
          </c:tx>
          <c:spPr>
            <a:solidFill>
              <a:srgbClr val="ED222A"/>
            </a:solidFill>
          </c:spPr>
          <c:dPt>
            <c:idx val="0"/>
            <c:bubble3D val="0"/>
            <c:spPr>
              <a:solidFill>
                <a:srgbClr val="F25C63"/>
              </a:solidFill>
              <a:ln w="19050">
                <a:solidFill>
                  <a:schemeClr val="lt1"/>
                </a:solidFill>
              </a:ln>
              <a:effectLst/>
            </c:spPr>
            <c:extLst>
              <c:ext xmlns:c16="http://schemas.microsoft.com/office/drawing/2014/chart" uri="{C3380CC4-5D6E-409C-BE32-E72D297353CC}">
                <c16:uniqueId val="{00000001-2F4B-435D-9E97-76C718054851}"/>
              </c:ext>
            </c:extLst>
          </c:dPt>
          <c:dPt>
            <c:idx val="1"/>
            <c:bubble3D val="0"/>
            <c:spPr>
              <a:solidFill>
                <a:srgbClr val="FCD1BF"/>
              </a:solidFill>
              <a:ln w="19050">
                <a:solidFill>
                  <a:schemeClr val="lt1"/>
                </a:solidFill>
              </a:ln>
              <a:effectLst/>
            </c:spPr>
            <c:extLst>
              <c:ext xmlns:c16="http://schemas.microsoft.com/office/drawing/2014/chart" uri="{C3380CC4-5D6E-409C-BE32-E72D297353CC}">
                <c16:uniqueId val="{00000003-2F4B-435D-9E97-76C718054851}"/>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2F4B-435D-9E97-76C718054851}"/>
              </c:ext>
            </c:extLst>
          </c:dPt>
          <c:dLbls>
            <c:dLbl>
              <c:idx val="0"/>
              <c:layout>
                <c:manualLayout>
                  <c:x val="-0.14658486439195101"/>
                  <c:y val="-0.32679717118693508"/>
                </c:manualLayout>
              </c:layout>
              <c:tx>
                <c:rich>
                  <a:bodyPr/>
                  <a:lstStyle/>
                  <a:p>
                    <a:fld id="{3485EB2B-0AC6-45FA-B052-089019FB0C74}" type="PERCENTAGE">
                      <a:rPr lang="en-US"/>
                      <a:pPr/>
                      <a:t>[PERCENTAGE]</a:t>
                    </a:fld>
                    <a:r>
                      <a:rPr lang="en-US"/>
                      <a:t>; 421</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F4B-435D-9E97-76C718054851}"/>
                </c:ext>
              </c:extLst>
            </c:dLbl>
            <c:dLbl>
              <c:idx val="1"/>
              <c:tx>
                <c:rich>
                  <a:bodyPr/>
                  <a:lstStyle/>
                  <a:p>
                    <a:fld id="{766B1FA7-A05C-49C2-87BA-A7F1A9DACA6D}" type="PERCENTAGE">
                      <a:rPr lang="en-US"/>
                      <a:pPr/>
                      <a:t>[PERCENTAGE]</a:t>
                    </a:fld>
                    <a:r>
                      <a:rPr lang="en-US"/>
                      <a:t>; 85</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F4B-435D-9E97-76C718054851}"/>
                </c:ext>
              </c:extLst>
            </c:dLbl>
            <c:dLbl>
              <c:idx val="2"/>
              <c:tx>
                <c:rich>
                  <a:bodyPr/>
                  <a:lstStyle/>
                  <a:p>
                    <a:fld id="{1E2CAD19-40B7-40F6-B855-C1E14E5BD3FF}" type="PERCENTAGE">
                      <a:rPr lang="en-US"/>
                      <a:pPr/>
                      <a:t>[PERCENTAGE]</a:t>
                    </a:fld>
                    <a:r>
                      <a:rPr lang="en-US"/>
                      <a:t>; 77</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F4B-435D-9E97-76C71805485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'[P__hik__simustik_patsiendile (1).xls]Sheet1'!$A$11:$A$13</c:f>
              <c:strCache>
                <c:ptCount val="3"/>
                <c:pt idx="0">
                  <c:v>Käsitsi</c:v>
                </c:pt>
                <c:pt idx="1">
                  <c:v>Arvuti</c:v>
                </c:pt>
                <c:pt idx="2">
                  <c:v>Nutiseade</c:v>
                </c:pt>
              </c:strCache>
            </c:strRef>
          </c:cat>
          <c:val>
            <c:numRef>
              <c:f>'[P__hik__simustik_patsiendile (1).xls]Sheet1'!$B$11:$B$13</c:f>
              <c:numCache>
                <c:formatCode>General</c:formatCode>
                <c:ptCount val="3"/>
                <c:pt idx="0">
                  <c:v>421</c:v>
                </c:pt>
                <c:pt idx="1">
                  <c:v>85</c:v>
                </c:pt>
                <c:pt idx="2">
                  <c:v>77</c:v>
                </c:pt>
              </c:numCache>
            </c:numRef>
          </c:val>
          <c:extLst>
            <c:ext xmlns:c16="http://schemas.microsoft.com/office/drawing/2014/chart" uri="{C3380CC4-5D6E-409C-BE32-E72D297353CC}">
              <c16:uniqueId val="{00000006-2F4B-435D-9E97-76C718054851}"/>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325940507436573"/>
          <c:y val="0.35921223388743068"/>
          <c:w val="0.2056294838145232"/>
          <c:h val="0.3084507144940215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(1).xls]Sheet11!PivotTable20</c:name>
    <c:fmtId val="-1"/>
  </c:pivotSource>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hnschrift" panose="020B0502040204020203" pitchFamily="34" charset="0"/>
                <a:ea typeface="+mn-ea"/>
                <a:cs typeface="+mn-cs"/>
              </a:defRPr>
            </a:pPr>
            <a:r>
              <a:rPr lang="en-US" sz="1200" dirty="0" err="1"/>
              <a:t>Kas</a:t>
            </a:r>
            <a:r>
              <a:rPr lang="en-US" sz="1200" dirty="0"/>
              <a:t> </a:t>
            </a:r>
            <a:r>
              <a:rPr lang="en-US" sz="1200" dirty="0" err="1"/>
              <a:t>jäite</a:t>
            </a:r>
            <a:r>
              <a:rPr lang="en-US" sz="1200" dirty="0"/>
              <a:t> </a:t>
            </a:r>
            <a:r>
              <a:rPr lang="en-US" sz="1200" dirty="0" err="1"/>
              <a:t>registreerimise</a:t>
            </a:r>
            <a:r>
              <a:rPr lang="en-US" sz="1200" dirty="0"/>
              <a:t> </a:t>
            </a:r>
            <a:endParaRPr lang="et-EE" sz="1200" dirty="0"/>
          </a:p>
          <a:p>
            <a:pPr>
              <a:defRPr sz="1200"/>
            </a:pPr>
            <a:r>
              <a:rPr lang="en-US" sz="1200" dirty="0" err="1"/>
              <a:t>korraldusega</a:t>
            </a:r>
            <a:r>
              <a:rPr lang="en-US" sz="1200" dirty="0"/>
              <a:t> </a:t>
            </a:r>
            <a:r>
              <a:rPr lang="en-US" sz="1200" dirty="0" err="1"/>
              <a:t>rahule</a:t>
            </a:r>
            <a:r>
              <a:rPr lang="en-US" sz="1200" dirty="0"/>
              <a:t>?</a:t>
            </a:r>
          </a:p>
        </c:rich>
      </c:tx>
      <c:layout>
        <c:manualLayout>
          <c:xMode val="edge"/>
          <c:yMode val="edge"/>
          <c:x val="2.5538325564279356E-3"/>
          <c:y val="1.8862337206143943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rgbClr val="F25C63"/>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35A4D875-F886-484F-A22B-395AEAFD0B10}"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525</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
        <c:spPr>
          <a:solidFill>
            <a:schemeClr val="bg1">
              <a:lumMod val="75000"/>
            </a:schemeClr>
          </a:solidFill>
          <a:ln w="19050">
            <a:solidFill>
              <a:schemeClr val="lt1"/>
            </a:solidFill>
          </a:ln>
          <a:effectLst/>
        </c:spPr>
        <c:dLbl>
          <c:idx val="0"/>
          <c:layout>
            <c:manualLayout>
              <c:x val="-2.776421697287839E-2"/>
              <c:y val="1.812700495771361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B79DAD0B-90C8-4D8C-90BF-F15A6E055291}"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36</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3"/>
        <c:spPr>
          <a:solidFill>
            <a:schemeClr val="accent2"/>
          </a:solidFill>
          <a:ln w="19050">
            <a:solidFill>
              <a:schemeClr val="lt1"/>
            </a:solidFill>
          </a:ln>
          <a:effectLst/>
        </c:spPr>
        <c:dLbl>
          <c:idx val="0"/>
          <c:layout>
            <c:manualLayout>
              <c:x val="6.8207458442694657E-2"/>
              <c:y val="4.6959755030621169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CE919C02-C96B-4385-B704-95D37F84B73A}"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7</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
        <c:spPr>
          <a:solidFill>
            <a:schemeClr val="accent4"/>
          </a:solidFill>
          <a:ln w="19050">
            <a:solidFill>
              <a:schemeClr val="lt1"/>
            </a:solidFill>
          </a:ln>
          <a:effectLst/>
        </c:spPr>
        <c:dLbl>
          <c:idx val="0"/>
          <c:layout>
            <c:manualLayout>
              <c:x val="-1.5448818897637795E-2"/>
              <c:y val="-3.6538349372995042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D20DE2FE-582F-43DB-B80C-8B1B627925A3}"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rgbClr val="F25C63"/>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35A4D875-F886-484F-A22B-395AEAFD0B10}"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525</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7"/>
        <c:spPr>
          <a:solidFill>
            <a:schemeClr val="bg1">
              <a:lumMod val="75000"/>
            </a:schemeClr>
          </a:solidFill>
          <a:ln w="19050">
            <a:solidFill>
              <a:schemeClr val="lt1"/>
            </a:solidFill>
          </a:ln>
          <a:effectLst/>
        </c:spPr>
        <c:dLbl>
          <c:idx val="0"/>
          <c:layout>
            <c:manualLayout>
              <c:x val="-2.776421697287839E-2"/>
              <c:y val="1.812700495771361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B79DAD0B-90C8-4D8C-90BF-F15A6E055291}"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36</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8"/>
        <c:spPr>
          <a:solidFill>
            <a:schemeClr val="accent4"/>
          </a:solidFill>
          <a:ln w="19050">
            <a:solidFill>
              <a:schemeClr val="lt1"/>
            </a:solidFill>
          </a:ln>
          <a:effectLst/>
        </c:spPr>
        <c:dLbl>
          <c:idx val="0"/>
          <c:layout>
            <c:manualLayout>
              <c:x val="-1.5448818897637795E-2"/>
              <c:y val="-3.6538349372995042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D20DE2FE-582F-43DB-B80C-8B1B627925A3}"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9"/>
        <c:spPr>
          <a:solidFill>
            <a:schemeClr val="accent2"/>
          </a:solidFill>
          <a:ln w="19050">
            <a:solidFill>
              <a:schemeClr val="lt1"/>
            </a:solidFill>
          </a:ln>
          <a:effectLst/>
        </c:spPr>
        <c:dLbl>
          <c:idx val="0"/>
          <c:layout>
            <c:manualLayout>
              <c:x val="6.8207458442694657E-2"/>
              <c:y val="4.6959755030621169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CE919C02-C96B-4385-B704-95D37F84B73A}"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7</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rgbClr val="F25C63"/>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35A4D875-F886-484F-A22B-395AEAFD0B10}"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525</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2"/>
        <c:spPr>
          <a:solidFill>
            <a:schemeClr val="bg1">
              <a:lumMod val="75000"/>
            </a:schemeClr>
          </a:solidFill>
          <a:ln w="19050">
            <a:solidFill>
              <a:schemeClr val="lt1"/>
            </a:solidFill>
          </a:ln>
          <a:effectLst/>
        </c:spPr>
        <c:dLbl>
          <c:idx val="0"/>
          <c:layout>
            <c:manualLayout>
              <c:x val="-2.776421697287839E-2"/>
              <c:y val="1.812700495771361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B79DAD0B-90C8-4D8C-90BF-F15A6E055291}"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36</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3"/>
        <c:spPr>
          <a:solidFill>
            <a:schemeClr val="accent4"/>
          </a:solidFill>
          <a:ln w="19050">
            <a:solidFill>
              <a:schemeClr val="lt1"/>
            </a:solidFill>
          </a:ln>
          <a:effectLst/>
        </c:spPr>
        <c:dLbl>
          <c:idx val="0"/>
          <c:layout>
            <c:manualLayout>
              <c:x val="-1.5448818897637795E-2"/>
              <c:y val="-3.6538349372995042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D20DE2FE-582F-43DB-B80C-8B1B627925A3}"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4"/>
        <c:spPr>
          <a:solidFill>
            <a:schemeClr val="accent2"/>
          </a:solidFill>
          <a:ln w="19050">
            <a:solidFill>
              <a:schemeClr val="lt1"/>
            </a:solidFill>
          </a:ln>
          <a:effectLst/>
        </c:spPr>
        <c:dLbl>
          <c:idx val="0"/>
          <c:layout>
            <c:manualLayout>
              <c:x val="6.8207458442694657E-2"/>
              <c:y val="4.6959755030621169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CE919C02-C96B-4385-B704-95D37F84B73A}"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7</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s>
    <c:plotArea>
      <c:layout>
        <c:manualLayout>
          <c:layoutTarget val="inner"/>
          <c:xMode val="edge"/>
          <c:yMode val="edge"/>
          <c:x val="1.0791601759678563E-4"/>
          <c:y val="0.30616646608928672"/>
          <c:w val="0.45670490311030143"/>
          <c:h val="0.64144949239271121"/>
        </c:manualLayout>
      </c:layout>
      <c:pieChart>
        <c:varyColors val="1"/>
        <c:ser>
          <c:idx val="0"/>
          <c:order val="0"/>
          <c:tx>
            <c:strRef>
              <c:f>Sheet11!$B$3:$B$4</c:f>
              <c:strCache>
                <c:ptCount val="1"/>
                <c:pt idx="0">
                  <c:v>Total</c:v>
                </c:pt>
              </c:strCache>
            </c:strRef>
          </c:tx>
          <c:dPt>
            <c:idx val="0"/>
            <c:bubble3D val="0"/>
            <c:spPr>
              <a:solidFill>
                <a:srgbClr val="F25C63"/>
              </a:solidFill>
              <a:ln w="19050">
                <a:solidFill>
                  <a:schemeClr val="lt1"/>
                </a:solidFill>
              </a:ln>
              <a:effectLst/>
            </c:spPr>
            <c:extLst>
              <c:ext xmlns:c16="http://schemas.microsoft.com/office/drawing/2014/chart" uri="{C3380CC4-5D6E-409C-BE32-E72D297353CC}">
                <c16:uniqueId val="{00000001-A046-4B8A-BB06-3260F6D537F9}"/>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A046-4B8A-BB06-3260F6D537F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046-4B8A-BB06-3260F6D537F9}"/>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A046-4B8A-BB06-3260F6D537F9}"/>
              </c:ext>
            </c:extLst>
          </c:dPt>
          <c:dLbls>
            <c:dLbl>
              <c:idx val="0"/>
              <c:layout>
                <c:manualLayout>
                  <c:x val="-8.5685317971848259E-3"/>
                  <c:y val="-0.34192050288673825"/>
                </c:manualLayout>
              </c:layout>
              <c:tx>
                <c:rich>
                  <a:bodyPr/>
                  <a:lstStyle/>
                  <a:p>
                    <a:fld id="{35A4D875-F886-484F-A22B-395AEAFD0B10}" type="PERCENTAGE">
                      <a:rPr lang="en-US"/>
                      <a:pPr/>
                      <a:t>[PERCENTAGE]</a:t>
                    </a:fld>
                    <a:r>
                      <a:rPr lang="en-US"/>
                      <a:t>; 525</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46-4B8A-BB06-3260F6D537F9}"/>
                </c:ext>
              </c:extLst>
            </c:dLbl>
            <c:dLbl>
              <c:idx val="1"/>
              <c:layout>
                <c:manualLayout>
                  <c:x val="-2.776421697287839E-2"/>
                  <c:y val="1.8127004957713619E-2"/>
                </c:manualLayout>
              </c:layout>
              <c:tx>
                <c:rich>
                  <a:bodyPr/>
                  <a:lstStyle/>
                  <a:p>
                    <a:fld id="{B79DAD0B-90C8-4D8C-90BF-F15A6E055291}" type="PERCENTAGE">
                      <a:rPr lang="en-US"/>
                      <a:pPr/>
                      <a:t>[PERCENTAGE]</a:t>
                    </a:fld>
                    <a:r>
                      <a:rPr lang="en-US"/>
                      <a:t>; 36</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046-4B8A-BB06-3260F6D537F9}"/>
                </c:ext>
              </c:extLst>
            </c:dLbl>
            <c:dLbl>
              <c:idx val="2"/>
              <c:layout>
                <c:manualLayout>
                  <c:x val="-1.5448818897637795E-2"/>
                  <c:y val="-3.6538349372995042E-2"/>
                </c:manualLayout>
              </c:layout>
              <c:tx>
                <c:rich>
                  <a:bodyPr/>
                  <a:lstStyle/>
                  <a:p>
                    <a:fld id="{D20DE2FE-582F-43DB-B80C-8B1B627925A3}" type="PERCENTAGE">
                      <a:rPr lang="en-US"/>
                      <a:pPr/>
                      <a:t>[PERCENTAGE]</a:t>
                    </a:fld>
                    <a:r>
                      <a:rPr lang="en-US"/>
                      <a:t>; 1</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046-4B8A-BB06-3260F6D537F9}"/>
                </c:ext>
              </c:extLst>
            </c:dLbl>
            <c:dLbl>
              <c:idx val="3"/>
              <c:layout>
                <c:manualLayout>
                  <c:x val="6.8207458442694657E-2"/>
                  <c:y val="4.6959755030621169E-3"/>
                </c:manualLayout>
              </c:layout>
              <c:tx>
                <c:rich>
                  <a:bodyPr/>
                  <a:lstStyle/>
                  <a:p>
                    <a:fld id="{CE919C02-C96B-4385-B704-95D37F84B73A}" type="PERCENTAGE">
                      <a:rPr lang="en-US"/>
                      <a:pPr/>
                      <a:t>[PERCENTAGE]</a:t>
                    </a:fld>
                    <a:r>
                      <a:rPr lang="en-US"/>
                      <a:t>; 7</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046-4B8A-BB06-3260F6D537F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Sheet11!$A$5:$A$9</c:f>
              <c:strCache>
                <c:ptCount val="4"/>
                <c:pt idx="0">
                  <c:v>Jah</c:v>
                </c:pt>
                <c:pt idx="1">
                  <c:v>Pigem jah</c:v>
                </c:pt>
                <c:pt idx="2">
                  <c:v>Pigem ei</c:v>
                </c:pt>
                <c:pt idx="3">
                  <c:v>Ei</c:v>
                </c:pt>
              </c:strCache>
            </c:strRef>
          </c:cat>
          <c:val>
            <c:numRef>
              <c:f>Sheet11!$B$5:$B$9</c:f>
              <c:numCache>
                <c:formatCode>General</c:formatCode>
                <c:ptCount val="4"/>
                <c:pt idx="0">
                  <c:v>525</c:v>
                </c:pt>
                <c:pt idx="1">
                  <c:v>36</c:v>
                </c:pt>
                <c:pt idx="2">
                  <c:v>1</c:v>
                </c:pt>
                <c:pt idx="3">
                  <c:v>7</c:v>
                </c:pt>
              </c:numCache>
            </c:numRef>
          </c:val>
          <c:extLst>
            <c:ext xmlns:c16="http://schemas.microsoft.com/office/drawing/2014/chart" uri="{C3380CC4-5D6E-409C-BE32-E72D297353CC}">
              <c16:uniqueId val="{00000008-A046-4B8A-BB06-3260F6D537F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1821676335042544"/>
          <c:y val="0.41920094434221788"/>
          <c:w val="0.28768401232454638"/>
          <c:h val="0.4661765043918501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sz="1200"/>
              <a:t>Kuidas registreerisite end vastuvõtule?</a:t>
            </a:r>
            <a:br>
              <a:rPr lang="et-EE" sz="1200"/>
            </a:br>
            <a:r>
              <a:rPr lang="et-EE" sz="1200"/>
              <a:t>(protsentides aastate lõikes)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lotArea>
      <c:layout/>
      <c:barChart>
        <c:barDir val="col"/>
        <c:grouping val="clustered"/>
        <c:varyColors val="0"/>
        <c:ser>
          <c:idx val="0"/>
          <c:order val="0"/>
          <c:tx>
            <c:strRef>
              <c:f>Sheet2!$B$20</c:f>
              <c:strCache>
                <c:ptCount val="1"/>
                <c:pt idx="0">
                  <c:v>2016</c:v>
                </c:pt>
              </c:strCache>
            </c:strRef>
          </c:tx>
          <c:spPr>
            <a:solidFill>
              <a:srgbClr val="F25C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Sheet2!$A$21:$A$24</c:f>
              <c:strCache>
                <c:ptCount val="4"/>
                <c:pt idx="0">
                  <c:v>Telefoni teel</c:v>
                </c:pt>
                <c:pt idx="1">
                  <c:v>Registratuuris (või arst pani järgmise aja)</c:v>
                </c:pt>
                <c:pt idx="2">
                  <c:v>Broneerisin aja kodulehel</c:v>
                </c:pt>
                <c:pt idx="3">
                  <c:v>E-postiga</c:v>
                </c:pt>
              </c:strCache>
            </c:strRef>
          </c:cat>
          <c:val>
            <c:numRef>
              <c:f>Sheet2!$B$21:$B$24</c:f>
              <c:numCache>
                <c:formatCode>General</c:formatCode>
                <c:ptCount val="4"/>
                <c:pt idx="0">
                  <c:v>40</c:v>
                </c:pt>
                <c:pt idx="1">
                  <c:v>28</c:v>
                </c:pt>
                <c:pt idx="2">
                  <c:v>12</c:v>
                </c:pt>
                <c:pt idx="3">
                  <c:v>11</c:v>
                </c:pt>
              </c:numCache>
            </c:numRef>
          </c:val>
          <c:extLst>
            <c:ext xmlns:c16="http://schemas.microsoft.com/office/drawing/2014/chart" uri="{C3380CC4-5D6E-409C-BE32-E72D297353CC}">
              <c16:uniqueId val="{00000000-291C-4AF3-A215-CF75173A61A0}"/>
            </c:ext>
          </c:extLst>
        </c:ser>
        <c:ser>
          <c:idx val="1"/>
          <c:order val="1"/>
          <c:tx>
            <c:strRef>
              <c:f>Sheet2!$C$20</c:f>
              <c:strCache>
                <c:ptCount val="1"/>
                <c:pt idx="0">
                  <c:v>2017</c:v>
                </c:pt>
              </c:strCache>
            </c:strRef>
          </c:tx>
          <c:spPr>
            <a:solidFill>
              <a:srgbClr val="FF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Sheet2!$A$21:$A$24</c:f>
              <c:strCache>
                <c:ptCount val="4"/>
                <c:pt idx="0">
                  <c:v>Telefoni teel</c:v>
                </c:pt>
                <c:pt idx="1">
                  <c:v>Registratuuris (või arst pani järgmise aja)</c:v>
                </c:pt>
                <c:pt idx="2">
                  <c:v>Broneerisin aja kodulehel</c:v>
                </c:pt>
                <c:pt idx="3">
                  <c:v>E-postiga</c:v>
                </c:pt>
              </c:strCache>
            </c:strRef>
          </c:cat>
          <c:val>
            <c:numRef>
              <c:f>Sheet2!$C$21:$C$24</c:f>
              <c:numCache>
                <c:formatCode>General</c:formatCode>
                <c:ptCount val="4"/>
                <c:pt idx="0">
                  <c:v>44</c:v>
                </c:pt>
                <c:pt idx="1">
                  <c:v>32</c:v>
                </c:pt>
                <c:pt idx="2">
                  <c:v>14</c:v>
                </c:pt>
                <c:pt idx="3">
                  <c:v>10</c:v>
                </c:pt>
              </c:numCache>
            </c:numRef>
          </c:val>
          <c:extLst>
            <c:ext xmlns:c16="http://schemas.microsoft.com/office/drawing/2014/chart" uri="{C3380CC4-5D6E-409C-BE32-E72D297353CC}">
              <c16:uniqueId val="{00000001-291C-4AF3-A215-CF75173A61A0}"/>
            </c:ext>
          </c:extLst>
        </c:ser>
        <c:ser>
          <c:idx val="2"/>
          <c:order val="2"/>
          <c:tx>
            <c:strRef>
              <c:f>Sheet2!$D$20</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Sheet2!$A$21:$A$24</c:f>
              <c:strCache>
                <c:ptCount val="4"/>
                <c:pt idx="0">
                  <c:v>Telefoni teel</c:v>
                </c:pt>
                <c:pt idx="1">
                  <c:v>Registratuuris (või arst pani järgmise aja)</c:v>
                </c:pt>
                <c:pt idx="2">
                  <c:v>Broneerisin aja kodulehel</c:v>
                </c:pt>
                <c:pt idx="3">
                  <c:v>E-postiga</c:v>
                </c:pt>
              </c:strCache>
            </c:strRef>
          </c:cat>
          <c:val>
            <c:numRef>
              <c:f>Sheet2!$D$21:$D$24</c:f>
              <c:numCache>
                <c:formatCode>General</c:formatCode>
                <c:ptCount val="4"/>
                <c:pt idx="0">
                  <c:v>37</c:v>
                </c:pt>
                <c:pt idx="1">
                  <c:v>35</c:v>
                </c:pt>
                <c:pt idx="2">
                  <c:v>21</c:v>
                </c:pt>
                <c:pt idx="3">
                  <c:v>7</c:v>
                </c:pt>
              </c:numCache>
            </c:numRef>
          </c:val>
          <c:extLst>
            <c:ext xmlns:c16="http://schemas.microsoft.com/office/drawing/2014/chart" uri="{C3380CC4-5D6E-409C-BE32-E72D297353CC}">
              <c16:uniqueId val="{00000002-291C-4AF3-A215-CF75173A61A0}"/>
            </c:ext>
          </c:extLst>
        </c:ser>
        <c:dLbls>
          <c:dLblPos val="outEnd"/>
          <c:showLegendKey val="0"/>
          <c:showVal val="1"/>
          <c:showCatName val="0"/>
          <c:showSerName val="0"/>
          <c:showPercent val="0"/>
          <c:showBubbleSize val="0"/>
        </c:dLbls>
        <c:gapWidth val="219"/>
        <c:overlap val="-27"/>
        <c:axId val="1757234800"/>
        <c:axId val="1901298128"/>
      </c:barChart>
      <c:catAx>
        <c:axId val="175723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1901298128"/>
        <c:crosses val="autoZero"/>
        <c:auto val="1"/>
        <c:lblAlgn val="ctr"/>
        <c:lblOffset val="100"/>
        <c:noMultiLvlLbl val="0"/>
      </c:catAx>
      <c:valAx>
        <c:axId val="1901298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1757234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a:t>Kust saite infot Fertilitase kohta?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lotArea>
      <c:layout/>
      <c:pieChart>
        <c:varyColors val="1"/>
        <c:ser>
          <c:idx val="0"/>
          <c:order val="0"/>
          <c:tx>
            <c:strRef>
              <c:f>Sheet1!$B$40</c:f>
              <c:strCache>
                <c:ptCount val="1"/>
                <c:pt idx="0">
                  <c:v>Column2</c:v>
                </c:pt>
              </c:strCache>
            </c:strRef>
          </c:tx>
          <c:dPt>
            <c:idx val="0"/>
            <c:bubble3D val="0"/>
            <c:spPr>
              <a:solidFill>
                <a:srgbClr val="F25C63"/>
              </a:solidFill>
              <a:ln w="19050">
                <a:solidFill>
                  <a:schemeClr val="lt1"/>
                </a:solidFill>
              </a:ln>
              <a:effectLst/>
            </c:spPr>
            <c:extLst>
              <c:ext xmlns:c16="http://schemas.microsoft.com/office/drawing/2014/chart" uri="{C3380CC4-5D6E-409C-BE32-E72D297353CC}">
                <c16:uniqueId val="{00000001-0641-439D-946D-79DA355D0F6C}"/>
              </c:ext>
            </c:extLst>
          </c:dPt>
          <c:dPt>
            <c:idx val="1"/>
            <c:bubble3D val="0"/>
            <c:spPr>
              <a:solidFill>
                <a:srgbClr val="FFCCCC"/>
              </a:solidFill>
              <a:ln w="19050">
                <a:solidFill>
                  <a:schemeClr val="lt1"/>
                </a:solidFill>
              </a:ln>
              <a:effectLst/>
            </c:spPr>
            <c:extLst>
              <c:ext xmlns:c16="http://schemas.microsoft.com/office/drawing/2014/chart" uri="{C3380CC4-5D6E-409C-BE32-E72D297353CC}">
                <c16:uniqueId val="{00000003-0641-439D-946D-79DA355D0F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641-439D-946D-79DA355D0F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641-439D-946D-79DA355D0F6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641-439D-946D-79DA355D0F6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641-439D-946D-79DA355D0F6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641-439D-946D-79DA355D0F6C}"/>
              </c:ext>
            </c:extLst>
          </c:dPt>
          <c:dPt>
            <c:idx val="7"/>
            <c:bubble3D val="0"/>
            <c:spPr>
              <a:solidFill>
                <a:srgbClr val="FFC000"/>
              </a:solidFill>
              <a:ln w="19050">
                <a:solidFill>
                  <a:schemeClr val="lt1"/>
                </a:solidFill>
              </a:ln>
              <a:effectLst/>
            </c:spPr>
            <c:extLst>
              <c:ext xmlns:c16="http://schemas.microsoft.com/office/drawing/2014/chart" uri="{C3380CC4-5D6E-409C-BE32-E72D297353CC}">
                <c16:uniqueId val="{0000000F-0641-439D-946D-79DA355D0F6C}"/>
              </c:ext>
            </c:extLst>
          </c:dPt>
          <c:dLbls>
            <c:dLbl>
              <c:idx val="0"/>
              <c:layout>
                <c:manualLayout>
                  <c:x val="-0.17989881485049292"/>
                  <c:y val="-1.7170221561401819E-3"/>
                </c:manualLayout>
              </c:layout>
              <c:tx>
                <c:rich>
                  <a:bodyPr/>
                  <a:lstStyle/>
                  <a:p>
                    <a:fld id="{A4795E50-8106-44A6-A278-044A25AECB8E}" type="PERCENTAGE">
                      <a:rPr lang="en-US"/>
                      <a:pPr/>
                      <a:t>[PERCENTAGE]</a:t>
                    </a:fld>
                    <a:r>
                      <a:rPr lang="en-US"/>
                      <a:t>; 309</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41-439D-946D-79DA355D0F6C}"/>
                </c:ext>
              </c:extLst>
            </c:dLbl>
            <c:dLbl>
              <c:idx val="1"/>
              <c:tx>
                <c:rich>
                  <a:bodyPr/>
                  <a:lstStyle/>
                  <a:p>
                    <a:fld id="{EF412E0B-B684-4F80-BD01-F8590BC04D70}" type="PERCENTAGE">
                      <a:rPr lang="en-US"/>
                      <a:pPr/>
                      <a:t>[PERCENTAGE]</a:t>
                    </a:fld>
                    <a:r>
                      <a:rPr lang="en-US"/>
                      <a:t>; 139</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641-439D-946D-79DA355D0F6C}"/>
                </c:ext>
              </c:extLst>
            </c:dLbl>
            <c:dLbl>
              <c:idx val="2"/>
              <c:tx>
                <c:rich>
                  <a:bodyPr/>
                  <a:lstStyle/>
                  <a:p>
                    <a:fld id="{2D5FA7D9-C5A7-463E-A589-3206B510FC82}" type="PERCENTAGE">
                      <a:rPr lang="en-US"/>
                      <a:pPr/>
                      <a:t>[PERCENTAGE]</a:t>
                    </a:fld>
                    <a:r>
                      <a:rPr lang="en-US"/>
                      <a:t>; 100</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641-439D-946D-79DA355D0F6C}"/>
                </c:ext>
              </c:extLst>
            </c:dLbl>
            <c:dLbl>
              <c:idx val="3"/>
              <c:tx>
                <c:rich>
                  <a:bodyPr/>
                  <a:lstStyle/>
                  <a:p>
                    <a:fld id="{BA4E00F2-379C-4389-B93D-F06123DA762B}" type="PERCENTAGE">
                      <a:rPr lang="en-US"/>
                      <a:pPr/>
                      <a:t>[PERCENTAGE]</a:t>
                    </a:fld>
                    <a:r>
                      <a:rPr lang="en-US"/>
                      <a:t>; 51</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641-439D-946D-79DA355D0F6C}"/>
                </c:ext>
              </c:extLst>
            </c:dLbl>
            <c:dLbl>
              <c:idx val="4"/>
              <c:tx>
                <c:rich>
                  <a:bodyPr/>
                  <a:lstStyle/>
                  <a:p>
                    <a:fld id="{78A28F14-E819-442D-9478-E7C3F08EB5C8}" type="PERCENTAGE">
                      <a:rPr lang="en-US"/>
                      <a:pPr/>
                      <a:t>[PERCENTAGE]</a:t>
                    </a:fld>
                    <a:r>
                      <a:rPr lang="en-US"/>
                      <a:t>; 32</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641-439D-946D-79DA355D0F6C}"/>
                </c:ext>
              </c:extLst>
            </c:dLbl>
            <c:dLbl>
              <c:idx val="5"/>
              <c:tx>
                <c:rich>
                  <a:bodyPr/>
                  <a:lstStyle/>
                  <a:p>
                    <a:fld id="{0A984773-9A9C-4577-BE9D-1116887FEB8D}" type="PERCENTAGE">
                      <a:rPr lang="en-US"/>
                      <a:pPr/>
                      <a:t>[PERCENTAGE]</a:t>
                    </a:fld>
                    <a:r>
                      <a:rPr lang="en-US"/>
                      <a:t>; 30</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641-439D-946D-79DA355D0F6C}"/>
                </c:ext>
              </c:extLst>
            </c:dLbl>
            <c:dLbl>
              <c:idx val="6"/>
              <c:tx>
                <c:rich>
                  <a:bodyPr/>
                  <a:lstStyle/>
                  <a:p>
                    <a:fld id="{20B353D2-8AE8-4503-A41E-82A66418BDA3}" type="PERCENTAGE">
                      <a:rPr lang="en-US"/>
                      <a:pPr/>
                      <a:t>[PERCENTAGE]</a:t>
                    </a:fld>
                    <a:r>
                      <a:rPr lang="en-US"/>
                      <a:t>; 18</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641-439D-946D-79DA355D0F6C}"/>
                </c:ext>
              </c:extLst>
            </c:dLbl>
            <c:dLbl>
              <c:idx val="7"/>
              <c:tx>
                <c:rich>
                  <a:bodyPr/>
                  <a:lstStyle/>
                  <a:p>
                    <a:fld id="{5009FA85-3003-4413-B781-1E7EF78C3A87}" type="PERCENTAGE">
                      <a:rPr lang="en-US"/>
                      <a:pPr/>
                      <a:t>[PERCENTAGE]</a:t>
                    </a:fld>
                    <a:r>
                      <a:rPr lang="en-US"/>
                      <a:t>; 7</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0641-439D-946D-79DA355D0F6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Sheet1!$A$41:$A$48</c:f>
              <c:strCache>
                <c:ptCount val="8"/>
                <c:pt idx="0">
                  <c:v>Arstilt või mõnest kliinikust</c:v>
                </c:pt>
                <c:pt idx="1">
                  <c:v>Tuttav soovitas</c:v>
                </c:pt>
                <c:pt idx="2">
                  <c:v>Fertilitase kodulehelt</c:v>
                </c:pt>
                <c:pt idx="3">
                  <c:v>Mujalt</c:v>
                </c:pt>
                <c:pt idx="4">
                  <c:v>Mujalt internetist</c:v>
                </c:pt>
                <c:pt idx="5">
                  <c:v>Sotsiaalmeediast</c:v>
                </c:pt>
                <c:pt idx="6">
                  <c:v>Internetifoorumist</c:v>
                </c:pt>
                <c:pt idx="7">
                  <c:v>Ajalehest või ajakirjast</c:v>
                </c:pt>
              </c:strCache>
            </c:strRef>
          </c:cat>
          <c:val>
            <c:numRef>
              <c:f>Sheet1!$B$41:$B$48</c:f>
              <c:numCache>
                <c:formatCode>General</c:formatCode>
                <c:ptCount val="8"/>
                <c:pt idx="0">
                  <c:v>309</c:v>
                </c:pt>
                <c:pt idx="1">
                  <c:v>139</c:v>
                </c:pt>
                <c:pt idx="2">
                  <c:v>100</c:v>
                </c:pt>
                <c:pt idx="3">
                  <c:v>51</c:v>
                </c:pt>
                <c:pt idx="4">
                  <c:v>32</c:v>
                </c:pt>
                <c:pt idx="5">
                  <c:v>30</c:v>
                </c:pt>
                <c:pt idx="6">
                  <c:v>18</c:v>
                </c:pt>
                <c:pt idx="7">
                  <c:v>7</c:v>
                </c:pt>
              </c:numCache>
            </c:numRef>
          </c:val>
          <c:extLst>
            <c:ext xmlns:c16="http://schemas.microsoft.com/office/drawing/2014/chart" uri="{C3380CC4-5D6E-409C-BE32-E72D297353CC}">
              <c16:uniqueId val="{00000010-0641-439D-946D-79DA355D0F6C}"/>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713058163292753"/>
          <c:y val="0.28414910378875108"/>
          <c:w val="0.38090594732917044"/>
          <c:h val="0.535931798042687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a:t>Kas olete saanud leevendust oma probleemile?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lotArea>
      <c:layout/>
      <c:barChart>
        <c:barDir val="bar"/>
        <c:grouping val="percentStacked"/>
        <c:varyColors val="0"/>
        <c:ser>
          <c:idx val="0"/>
          <c:order val="0"/>
          <c:tx>
            <c:strRef>
              <c:f>'[P__hik__simustik_patsiendile (1).xls]Sheet21'!$A$15</c:f>
              <c:strCache>
                <c:ptCount val="1"/>
                <c:pt idx="0">
                  <c:v>Jah</c:v>
                </c:pt>
              </c:strCache>
            </c:strRef>
          </c:tx>
          <c:spPr>
            <a:solidFill>
              <a:srgbClr val="F25C6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'[P__hik__simustik_patsiendile (1).xls]Sheet21'!$B$14</c:f>
              <c:strCache>
                <c:ptCount val="1"/>
                <c:pt idx="0">
                  <c:v>Column2</c:v>
                </c:pt>
              </c:strCache>
            </c:strRef>
          </c:cat>
          <c:val>
            <c:numRef>
              <c:f>'[P__hik__simustik_patsiendile (1).xls]Sheet21'!$B$15</c:f>
              <c:numCache>
                <c:formatCode>General</c:formatCode>
                <c:ptCount val="1"/>
                <c:pt idx="0">
                  <c:v>415</c:v>
                </c:pt>
              </c:numCache>
            </c:numRef>
          </c:val>
          <c:extLst>
            <c:ext xmlns:c16="http://schemas.microsoft.com/office/drawing/2014/chart" uri="{C3380CC4-5D6E-409C-BE32-E72D297353CC}">
              <c16:uniqueId val="{00000000-7D0D-49DE-95B7-750942104828}"/>
            </c:ext>
          </c:extLst>
        </c:ser>
        <c:ser>
          <c:idx val="1"/>
          <c:order val="1"/>
          <c:tx>
            <c:strRef>
              <c:f>'[P__hik__simustik_patsiendile (1).xls]Sheet21'!$A$16</c:f>
              <c:strCache>
                <c:ptCount val="1"/>
                <c:pt idx="0">
                  <c:v>Pigem jah</c:v>
                </c:pt>
              </c:strCache>
            </c:strRef>
          </c:tx>
          <c:spPr>
            <a:solidFill>
              <a:srgbClr val="FCD1BF"/>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'[P__hik__simustik_patsiendile (1).xls]Sheet21'!$B$14</c:f>
              <c:strCache>
                <c:ptCount val="1"/>
                <c:pt idx="0">
                  <c:v>Column2</c:v>
                </c:pt>
              </c:strCache>
            </c:strRef>
          </c:cat>
          <c:val>
            <c:numRef>
              <c:f>'[P__hik__simustik_patsiendile (1).xls]Sheet21'!$B$16</c:f>
              <c:numCache>
                <c:formatCode>General</c:formatCode>
                <c:ptCount val="1"/>
                <c:pt idx="0">
                  <c:v>92</c:v>
                </c:pt>
              </c:numCache>
            </c:numRef>
          </c:val>
          <c:extLst>
            <c:ext xmlns:c16="http://schemas.microsoft.com/office/drawing/2014/chart" uri="{C3380CC4-5D6E-409C-BE32-E72D297353CC}">
              <c16:uniqueId val="{00000001-7D0D-49DE-95B7-750942104828}"/>
            </c:ext>
          </c:extLst>
        </c:ser>
        <c:ser>
          <c:idx val="2"/>
          <c:order val="2"/>
          <c:tx>
            <c:strRef>
              <c:f>'[P__hik__simustik_patsiendile (1).xls]Sheet21'!$A$17</c:f>
              <c:strCache>
                <c:ptCount val="1"/>
                <c:pt idx="0">
                  <c:v>Pigem ei</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'[P__hik__simustik_patsiendile (1).xls]Sheet21'!$B$14</c:f>
              <c:strCache>
                <c:ptCount val="1"/>
                <c:pt idx="0">
                  <c:v>Column2</c:v>
                </c:pt>
              </c:strCache>
            </c:strRef>
          </c:cat>
          <c:val>
            <c:numRef>
              <c:f>'[P__hik__simustik_patsiendile (1).xls]Sheet21'!$B$17</c:f>
              <c:numCache>
                <c:formatCode>General</c:formatCode>
                <c:ptCount val="1"/>
                <c:pt idx="0">
                  <c:v>12</c:v>
                </c:pt>
              </c:numCache>
            </c:numRef>
          </c:val>
          <c:extLst>
            <c:ext xmlns:c16="http://schemas.microsoft.com/office/drawing/2014/chart" uri="{C3380CC4-5D6E-409C-BE32-E72D297353CC}">
              <c16:uniqueId val="{00000002-7D0D-49DE-95B7-750942104828}"/>
            </c:ext>
          </c:extLst>
        </c:ser>
        <c:ser>
          <c:idx val="3"/>
          <c:order val="3"/>
          <c:tx>
            <c:strRef>
              <c:f>'[P__hik__simustik_patsiendile (1).xls]Sheet21'!$A$18</c:f>
              <c:strCache>
                <c:ptCount val="1"/>
                <c:pt idx="0">
                  <c:v>Ei</c:v>
                </c:pt>
              </c:strCache>
            </c:strRef>
          </c:tx>
          <c:spPr>
            <a:solidFill>
              <a:schemeClr val="accent4"/>
            </a:solidFill>
            <a:ln>
              <a:noFill/>
            </a:ln>
            <a:effectLst/>
          </c:spPr>
          <c:invertIfNegative val="0"/>
          <c:dLbls>
            <c:dLbl>
              <c:idx val="0"/>
              <c:layout>
                <c:manualLayout>
                  <c:x val="0"/>
                  <c:y val="-5.55555555555556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0D-49DE-95B7-750942104828}"/>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'[P__hik__simustik_patsiendile (1).xls]Sheet21'!$B$14</c:f>
              <c:strCache>
                <c:ptCount val="1"/>
                <c:pt idx="0">
                  <c:v>Column2</c:v>
                </c:pt>
              </c:strCache>
            </c:strRef>
          </c:cat>
          <c:val>
            <c:numRef>
              <c:f>'[P__hik__simustik_patsiendile (1).xls]Sheet21'!$B$18</c:f>
              <c:numCache>
                <c:formatCode>General</c:formatCode>
                <c:ptCount val="1"/>
                <c:pt idx="0">
                  <c:v>6</c:v>
                </c:pt>
              </c:numCache>
            </c:numRef>
          </c:val>
          <c:extLst>
            <c:ext xmlns:c16="http://schemas.microsoft.com/office/drawing/2014/chart" uri="{C3380CC4-5D6E-409C-BE32-E72D297353CC}">
              <c16:uniqueId val="{00000004-7D0D-49DE-95B7-750942104828}"/>
            </c:ext>
          </c:extLst>
        </c:ser>
        <c:ser>
          <c:idx val="4"/>
          <c:order val="4"/>
          <c:tx>
            <c:strRef>
              <c:f>'[P__hik__simustik_patsiendile (1).xls]Sheet21'!$A$19</c:f>
              <c:strCache>
                <c:ptCount val="1"/>
                <c:pt idx="0">
                  <c:v>Ei oska öelda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'[P__hik__simustik_patsiendile (1).xls]Sheet21'!$B$14</c:f>
              <c:strCache>
                <c:ptCount val="1"/>
                <c:pt idx="0">
                  <c:v>Column2</c:v>
                </c:pt>
              </c:strCache>
            </c:strRef>
          </c:cat>
          <c:val>
            <c:numRef>
              <c:f>'[P__hik__simustik_patsiendile (1).xls]Sheet21'!$B$19</c:f>
              <c:numCache>
                <c:formatCode>General</c:formatCode>
                <c:ptCount val="1"/>
                <c:pt idx="0">
                  <c:v>43</c:v>
                </c:pt>
              </c:numCache>
            </c:numRef>
          </c:val>
          <c:extLst>
            <c:ext xmlns:c16="http://schemas.microsoft.com/office/drawing/2014/chart" uri="{C3380CC4-5D6E-409C-BE32-E72D297353CC}">
              <c16:uniqueId val="{00000005-7D0D-49DE-95B7-750942104828}"/>
            </c:ext>
          </c:extLst>
        </c:ser>
        <c:dLbls>
          <c:dLblPos val="ctr"/>
          <c:showLegendKey val="0"/>
          <c:showVal val="1"/>
          <c:showCatName val="0"/>
          <c:showSerName val="0"/>
          <c:showPercent val="0"/>
          <c:showBubbleSize val="0"/>
        </c:dLbls>
        <c:gapWidth val="75"/>
        <c:overlap val="100"/>
        <c:axId val="800892848"/>
        <c:axId val="1083024160"/>
      </c:barChart>
      <c:catAx>
        <c:axId val="800892848"/>
        <c:scaling>
          <c:orientation val="minMax"/>
        </c:scaling>
        <c:delete val="1"/>
        <c:axPos val="l"/>
        <c:numFmt formatCode="General" sourceLinked="1"/>
        <c:majorTickMark val="none"/>
        <c:minorTickMark val="none"/>
        <c:tickLblPos val="nextTo"/>
        <c:crossAx val="1083024160"/>
        <c:crosses val="autoZero"/>
        <c:auto val="1"/>
        <c:lblAlgn val="ctr"/>
        <c:lblOffset val="100"/>
        <c:noMultiLvlLbl val="0"/>
      </c:catAx>
      <c:valAx>
        <c:axId val="108302416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800892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solidFill>
      <a:sysClr val="window" lastClr="FFFFFF"/>
    </a:solidFill>
    <a:ln>
      <a:noFill/>
    </a:ln>
    <a:effectLst/>
  </c:spPr>
  <c:txPr>
    <a:bodyPr/>
    <a:lstStyle/>
    <a:p>
      <a:pPr>
        <a:defRPr>
          <a:latin typeface="Bahnschrift" panose="020B0502040204020203" pitchFamily="34" charset="0"/>
        </a:defRPr>
      </a:pPr>
      <a:endParaRPr lang="et-E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(1).xls]Sheet15!PivotTable23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n-US" sz="1400" dirty="0" err="1"/>
              <a:t>Kas</a:t>
            </a:r>
            <a:r>
              <a:rPr lang="en-US" sz="1400" dirty="0"/>
              <a:t> </a:t>
            </a:r>
            <a:r>
              <a:rPr lang="en-US" sz="1400" dirty="0" err="1"/>
              <a:t>arsti</a:t>
            </a:r>
            <a:r>
              <a:rPr lang="en-US" sz="1400" dirty="0"/>
              <a:t> </a:t>
            </a:r>
            <a:r>
              <a:rPr lang="en-US" sz="1400" dirty="0" err="1"/>
              <a:t>töö</a:t>
            </a:r>
            <a:r>
              <a:rPr lang="en-US" sz="1400" dirty="0"/>
              <a:t> </a:t>
            </a:r>
            <a:r>
              <a:rPr lang="en-US" sz="1400" dirty="0" err="1"/>
              <a:t>või</a:t>
            </a:r>
            <a:r>
              <a:rPr lang="en-US" sz="1400" dirty="0"/>
              <a:t> </a:t>
            </a:r>
            <a:r>
              <a:rPr lang="en-US" sz="1400" dirty="0" err="1"/>
              <a:t>tegevus</a:t>
            </a:r>
            <a:r>
              <a:rPr lang="en-US" sz="1400" dirty="0"/>
              <a:t> </a:t>
            </a:r>
            <a:r>
              <a:rPr lang="en-US" sz="1400" dirty="0" err="1"/>
              <a:t>jättis</a:t>
            </a:r>
            <a:endParaRPr lang="et-EE" sz="1400" dirty="0"/>
          </a:p>
          <a:p>
            <a:pPr>
              <a:defRPr/>
            </a:pPr>
            <a:r>
              <a:rPr lang="en-US" sz="1400" dirty="0"/>
              <a:t> </a:t>
            </a:r>
            <a:r>
              <a:rPr lang="en-US" sz="1400" dirty="0" err="1"/>
              <a:t>Teile</a:t>
            </a:r>
            <a:r>
              <a:rPr lang="en-US" sz="1400" dirty="0"/>
              <a:t> </a:t>
            </a:r>
            <a:r>
              <a:rPr lang="en-US" sz="1400" dirty="0" err="1"/>
              <a:t>professionaalse</a:t>
            </a:r>
            <a:r>
              <a:rPr lang="en-US" sz="1400" dirty="0"/>
              <a:t> </a:t>
            </a:r>
            <a:r>
              <a:rPr lang="en-US" sz="1400" dirty="0" err="1"/>
              <a:t>mulje</a:t>
            </a:r>
            <a:r>
              <a:rPr lang="en-US" sz="1400" dirty="0"/>
              <a:t>?</a:t>
            </a:r>
          </a:p>
        </c:rich>
      </c:tx>
      <c:layout>
        <c:manualLayout>
          <c:xMode val="edge"/>
          <c:yMode val="edge"/>
          <c:x val="0.18615252130956497"/>
          <c:y val="8.668729945740803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4"/>
          </a:solidFill>
          <a:ln w="19050">
            <a:solidFill>
              <a:schemeClr val="lt1"/>
            </a:solidFill>
          </a:ln>
          <a:effectLst/>
        </c:spPr>
        <c:dLbl>
          <c:idx val="0"/>
          <c:layout>
            <c:manualLayout>
              <c:x val="4.6860673665791774E-2"/>
              <c:y val="-1.250036453776611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B9A83946-DB43-449D-8ABB-C9F19C6A749E}"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
        <c:spPr>
          <a:solidFill>
            <a:schemeClr val="bg1">
              <a:lumMod val="75000"/>
            </a:schemeClr>
          </a:solidFill>
          <a:ln w="19050">
            <a:solidFill>
              <a:schemeClr val="lt1"/>
            </a:solidFill>
          </a:ln>
          <a:effectLst/>
        </c:spPr>
        <c:dLbl>
          <c:idx val="0"/>
          <c:layout>
            <c:manualLayout>
              <c:x val="-2.7947944006999126E-2"/>
              <c:y val="-3.4076990376202976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B2E205AC-9477-493C-9BF4-1302EBDEB9BA}"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3"/>
        <c:spPr>
          <a:solidFill>
            <a:srgbClr val="F25C63"/>
          </a:solidFill>
          <a:ln w="19050">
            <a:solidFill>
              <a:schemeClr val="lt1"/>
            </a:solidFill>
          </a:ln>
          <a:effectLst/>
        </c:spPr>
        <c:dLbl>
          <c:idx val="0"/>
          <c:layout>
            <c:manualLayout>
              <c:x val="1.9920603674540682E-2"/>
              <c:y val="-0.3574660979877515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22263D2D-BFAC-4D96-835E-9B1F961156B3}"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526</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
        <c:spPr>
          <a:solidFill>
            <a:srgbClr val="FCD1BF"/>
          </a:solidFill>
          <a:ln w="19050">
            <a:solidFill>
              <a:schemeClr val="lt1"/>
            </a:solidFill>
          </a:ln>
          <a:effectLst/>
        </c:spPr>
        <c:dLbl>
          <c:idx val="0"/>
          <c:layout>
            <c:manualLayout>
              <c:x val="-2.9502843394575679E-2"/>
              <c:y val="1.0756780402449694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D680F4FC-CB0F-4253-AEF5-446879A2A270}"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36</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rgbClr val="F25C63"/>
          </a:solidFill>
          <a:ln w="19050">
            <a:solidFill>
              <a:schemeClr val="lt1"/>
            </a:solidFill>
          </a:ln>
          <a:effectLst/>
        </c:spPr>
        <c:dLbl>
          <c:idx val="0"/>
          <c:layout>
            <c:manualLayout>
              <c:x val="1.9920603674540682E-2"/>
              <c:y val="-0.3574660979877515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22263D2D-BFAC-4D96-835E-9B1F961156B3}"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526</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7"/>
        <c:spPr>
          <a:solidFill>
            <a:srgbClr val="FCD1BF"/>
          </a:solidFill>
          <a:ln w="19050">
            <a:solidFill>
              <a:schemeClr val="lt1"/>
            </a:solidFill>
          </a:ln>
          <a:effectLst/>
        </c:spPr>
        <c:dLbl>
          <c:idx val="0"/>
          <c:layout>
            <c:manualLayout>
              <c:x val="-2.9502843394575679E-2"/>
              <c:y val="1.0756780402449694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D680F4FC-CB0F-4253-AEF5-446879A2A270}"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36</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8"/>
        <c:spPr>
          <a:solidFill>
            <a:schemeClr val="bg1">
              <a:lumMod val="75000"/>
            </a:schemeClr>
          </a:solidFill>
          <a:ln w="19050">
            <a:solidFill>
              <a:schemeClr val="lt1"/>
            </a:solidFill>
          </a:ln>
          <a:effectLst/>
        </c:spPr>
        <c:dLbl>
          <c:idx val="0"/>
          <c:layout>
            <c:manualLayout>
              <c:x val="-2.7947944006999126E-2"/>
              <c:y val="-3.4076990376202976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B2E205AC-9477-493C-9BF4-1302EBDEB9BA}"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9"/>
        <c:spPr>
          <a:solidFill>
            <a:schemeClr val="accent1"/>
          </a:solidFill>
          <a:ln w="19050">
            <a:solidFill>
              <a:schemeClr val="lt1"/>
            </a:solidFill>
          </a:ln>
          <a:effectLst/>
        </c:spPr>
        <c:dLbl>
          <c:idx val="0"/>
          <c:layout>
            <c:manualLayout>
              <c:x val="4.6860673665791774E-2"/>
              <c:y val="-1.250036453776611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B9A83946-DB43-449D-8ABB-C9F19C6A749E}"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rgbClr val="F25C63"/>
          </a:solidFill>
          <a:ln w="19050">
            <a:solidFill>
              <a:schemeClr val="lt1"/>
            </a:solidFill>
          </a:ln>
          <a:effectLst/>
        </c:spPr>
        <c:dLbl>
          <c:idx val="0"/>
          <c:layout>
            <c:manualLayout>
              <c:x val="1.9920603674540682E-2"/>
              <c:y val="-0.3574660979877515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22263D2D-BFAC-4D96-835E-9B1F961156B3}"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526</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2"/>
        <c:spPr>
          <a:solidFill>
            <a:srgbClr val="FCD1BF"/>
          </a:solidFill>
          <a:ln w="19050">
            <a:solidFill>
              <a:schemeClr val="lt1"/>
            </a:solidFill>
          </a:ln>
          <a:effectLst/>
        </c:spPr>
        <c:dLbl>
          <c:idx val="0"/>
          <c:layout>
            <c:manualLayout>
              <c:x val="-2.9502843394575679E-2"/>
              <c:y val="1.0756780402449694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D680F4FC-CB0F-4253-AEF5-446879A2A270}"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36</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3"/>
        <c:spPr>
          <a:solidFill>
            <a:schemeClr val="bg1">
              <a:lumMod val="75000"/>
            </a:schemeClr>
          </a:solidFill>
          <a:ln w="19050">
            <a:solidFill>
              <a:schemeClr val="lt1"/>
            </a:solidFill>
          </a:ln>
          <a:effectLst/>
        </c:spPr>
        <c:dLbl>
          <c:idx val="0"/>
          <c:layout>
            <c:manualLayout>
              <c:x val="-2.7947944006999126E-2"/>
              <c:y val="-3.4076990376202976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B2E205AC-9477-493C-9BF4-1302EBDEB9BA}"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4"/>
        <c:spPr>
          <a:solidFill>
            <a:schemeClr val="accent1"/>
          </a:solidFill>
          <a:ln w="19050">
            <a:solidFill>
              <a:schemeClr val="lt1"/>
            </a:solidFill>
          </a:ln>
          <a:effectLst/>
        </c:spPr>
        <c:dLbl>
          <c:idx val="0"/>
          <c:layout>
            <c:manualLayout>
              <c:x val="4.6860673665791774E-2"/>
              <c:y val="-1.250036453776611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B9A83946-DB43-449D-8ABB-C9F19C6A749E}"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s>
    <c:plotArea>
      <c:layout>
        <c:manualLayout>
          <c:layoutTarget val="inner"/>
          <c:xMode val="edge"/>
          <c:yMode val="edge"/>
          <c:x val="0.17992169728783902"/>
          <c:y val="0.30762430737824437"/>
          <c:w val="0.41310083114610674"/>
          <c:h val="0.68850138524351123"/>
        </c:manualLayout>
      </c:layout>
      <c:pieChart>
        <c:varyColors val="1"/>
        <c:ser>
          <c:idx val="0"/>
          <c:order val="0"/>
          <c:tx>
            <c:strRef>
              <c:f>Sheet15!$B$3:$B$4</c:f>
              <c:strCache>
                <c:ptCount val="1"/>
                <c:pt idx="0">
                  <c:v>Total</c:v>
                </c:pt>
              </c:strCache>
            </c:strRef>
          </c:tx>
          <c:dPt>
            <c:idx val="0"/>
            <c:bubble3D val="0"/>
            <c:spPr>
              <a:solidFill>
                <a:srgbClr val="F25C63"/>
              </a:solidFill>
              <a:ln w="19050">
                <a:solidFill>
                  <a:schemeClr val="lt1"/>
                </a:solidFill>
              </a:ln>
              <a:effectLst/>
            </c:spPr>
            <c:extLst>
              <c:ext xmlns:c16="http://schemas.microsoft.com/office/drawing/2014/chart" uri="{C3380CC4-5D6E-409C-BE32-E72D297353CC}">
                <c16:uniqueId val="{00000001-2D0C-47C0-ADC6-74F7CBC6ECE7}"/>
              </c:ext>
            </c:extLst>
          </c:dPt>
          <c:dPt>
            <c:idx val="1"/>
            <c:bubble3D val="0"/>
            <c:spPr>
              <a:solidFill>
                <a:srgbClr val="FCD1BF"/>
              </a:solidFill>
              <a:ln w="19050">
                <a:solidFill>
                  <a:schemeClr val="lt1"/>
                </a:solidFill>
              </a:ln>
              <a:effectLst/>
            </c:spPr>
            <c:extLst>
              <c:ext xmlns:c16="http://schemas.microsoft.com/office/drawing/2014/chart" uri="{C3380CC4-5D6E-409C-BE32-E72D297353CC}">
                <c16:uniqueId val="{00000003-2D0C-47C0-ADC6-74F7CBC6ECE7}"/>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2D0C-47C0-ADC6-74F7CBC6ECE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D0C-47C0-ADC6-74F7CBC6ECE7}"/>
              </c:ext>
            </c:extLst>
          </c:dPt>
          <c:dLbls>
            <c:dLbl>
              <c:idx val="0"/>
              <c:layout>
                <c:manualLayout>
                  <c:x val="4.7615923009618704E-4"/>
                  <c:y val="-0.39913276465441827"/>
                </c:manualLayout>
              </c:layout>
              <c:tx>
                <c:rich>
                  <a:bodyPr/>
                  <a:lstStyle/>
                  <a:p>
                    <a:fld id="{22263D2D-BFAC-4D96-835E-9B1F961156B3}" type="PERCENTAGE">
                      <a:rPr lang="en-US"/>
                      <a:pPr/>
                      <a:t>[PERCENTAGE]</a:t>
                    </a:fld>
                    <a:r>
                      <a:rPr lang="en-US"/>
                      <a:t>; 526</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0C-47C0-ADC6-74F7CBC6ECE7}"/>
                </c:ext>
              </c:extLst>
            </c:dLbl>
            <c:dLbl>
              <c:idx val="1"/>
              <c:layout>
                <c:manualLayout>
                  <c:x val="-2.9502843394575679E-2"/>
                  <c:y val="1.0756780402449694E-2"/>
                </c:manualLayout>
              </c:layout>
              <c:tx>
                <c:rich>
                  <a:bodyPr/>
                  <a:lstStyle/>
                  <a:p>
                    <a:fld id="{D680F4FC-CB0F-4253-AEF5-446879A2A270}" type="PERCENTAGE">
                      <a:rPr lang="en-US"/>
                      <a:pPr/>
                      <a:t>[PERCENTAGE]</a:t>
                    </a:fld>
                    <a:r>
                      <a:rPr lang="en-US"/>
                      <a:t>; 36</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0C-47C0-ADC6-74F7CBC6ECE7}"/>
                </c:ext>
              </c:extLst>
            </c:dLbl>
            <c:dLbl>
              <c:idx val="2"/>
              <c:layout>
                <c:manualLayout>
                  <c:x val="-2.7947944006999126E-2"/>
                  <c:y val="-3.4076990376202976E-3"/>
                </c:manualLayout>
              </c:layout>
              <c:tx>
                <c:rich>
                  <a:bodyPr/>
                  <a:lstStyle/>
                  <a:p>
                    <a:fld id="{B2E205AC-9477-493C-9BF4-1302EBDEB9BA}" type="PERCENTAGE">
                      <a:rPr lang="en-US"/>
                      <a:pPr/>
                      <a:t>[PERCENTAGE]</a:t>
                    </a:fld>
                    <a:r>
                      <a:rPr lang="en-US"/>
                      <a:t>; 1</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D0C-47C0-ADC6-74F7CBC6ECE7}"/>
                </c:ext>
              </c:extLst>
            </c:dLbl>
            <c:dLbl>
              <c:idx val="3"/>
              <c:layout>
                <c:manualLayout>
                  <c:x val="4.6860673665791774E-2"/>
                  <c:y val="-1.2500364537766113E-2"/>
                </c:manualLayout>
              </c:layout>
              <c:tx>
                <c:rich>
                  <a:bodyPr/>
                  <a:lstStyle/>
                  <a:p>
                    <a:fld id="{B9A83946-DB43-449D-8ABB-C9F19C6A749E}" type="PERCENTAGE">
                      <a:rPr lang="en-US"/>
                      <a:pPr/>
                      <a:t>[PERCENTAGE]</a:t>
                    </a:fld>
                    <a:r>
                      <a:rPr lang="en-US"/>
                      <a:t>; 3</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D0C-47C0-ADC6-74F7CBC6ECE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Sheet15!$A$5:$A$9</c:f>
              <c:strCache>
                <c:ptCount val="4"/>
                <c:pt idx="0">
                  <c:v>Jah</c:v>
                </c:pt>
                <c:pt idx="1">
                  <c:v>Pigem jah</c:v>
                </c:pt>
                <c:pt idx="2">
                  <c:v>Pigem ei </c:v>
                </c:pt>
                <c:pt idx="3">
                  <c:v>Ei</c:v>
                </c:pt>
              </c:strCache>
            </c:strRef>
          </c:cat>
          <c:val>
            <c:numRef>
              <c:f>Sheet15!$B$5:$B$9</c:f>
              <c:numCache>
                <c:formatCode>General</c:formatCode>
                <c:ptCount val="4"/>
                <c:pt idx="0">
                  <c:v>526</c:v>
                </c:pt>
                <c:pt idx="1">
                  <c:v>36</c:v>
                </c:pt>
                <c:pt idx="2">
                  <c:v>1</c:v>
                </c:pt>
                <c:pt idx="3">
                  <c:v>3</c:v>
                </c:pt>
              </c:numCache>
            </c:numRef>
          </c:val>
          <c:extLst>
            <c:ext xmlns:c16="http://schemas.microsoft.com/office/drawing/2014/chart" uri="{C3380CC4-5D6E-409C-BE32-E72D297353CC}">
              <c16:uniqueId val="{00000008-2D0C-47C0-ADC6-74F7CBC6ECE7}"/>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349956255468062"/>
          <c:y val="0.39778251676873722"/>
          <c:w val="0.24372265966754156"/>
          <c:h val="0.512814231554388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(1).xls]Sheet16!PivotTable24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n-US"/>
              <a:t>Kas tundsite, et Teisse suhtuti sõbralikult?</a:t>
            </a:r>
          </a:p>
        </c:rich>
      </c:tx>
      <c:layout>
        <c:manualLayout>
          <c:xMode val="edge"/>
          <c:yMode val="edge"/>
          <c:x val="9.6427201819214575E-2"/>
          <c:y val="0.10422670114945876"/>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bg1">
              <a:lumMod val="75000"/>
            </a:schemeClr>
          </a:solidFill>
          <a:ln w="19050">
            <a:solidFill>
              <a:schemeClr val="lt1"/>
            </a:solidFill>
          </a:ln>
          <a:effectLst/>
        </c:spPr>
        <c:dLbl>
          <c:idx val="0"/>
          <c:layout>
            <c:manualLayout>
              <c:x val="-5.6959317585301837E-2"/>
              <c:y val="-1.8196267133275008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325AFF86-BEBA-4FE4-8508-C8D8B8C602F7}"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2</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
        <c:spPr>
          <a:solidFill>
            <a:schemeClr val="accent4"/>
          </a:solidFill>
          <a:ln w="19050">
            <a:solidFill>
              <a:schemeClr val="lt1"/>
            </a:solidFill>
          </a:ln>
          <a:effectLst/>
        </c:spPr>
        <c:dLbl>
          <c:idx val="0"/>
          <c:layout>
            <c:manualLayout>
              <c:x val="5.5318460192475938E-2"/>
              <c:y val="-1.920093321668124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4120985C-9287-4CBE-AFB5-8663A572B8CC}"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2</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3"/>
        <c:spPr>
          <a:solidFill>
            <a:srgbClr val="F25C63"/>
          </a:solidFill>
          <a:ln w="19050">
            <a:solidFill>
              <a:schemeClr val="lt1"/>
            </a:solidFill>
          </a:ln>
          <a:effectLst/>
        </c:spPr>
        <c:dLbl>
          <c:idx val="0"/>
          <c:layout>
            <c:manualLayout>
              <c:x val="2.983705161854768E-3"/>
              <c:y val="-0.3950364537766112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C7BC3C1F-4BA1-4426-AD0D-5769F12E07E3}"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520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
        <c:spPr>
          <a:solidFill>
            <a:srgbClr val="FCD1BF"/>
          </a:solidFill>
          <a:ln w="19050">
            <a:solidFill>
              <a:schemeClr val="lt1"/>
            </a:solidFill>
          </a:ln>
          <a:effectLst/>
        </c:spPr>
        <c:dLbl>
          <c:idx val="0"/>
          <c:layout>
            <c:manualLayout>
              <c:x val="-1.9854549431321086E-2"/>
              <c:y val="1.5896033829104695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26C5D6BA-1DFE-4B51-A827-F5D48388D9D5}"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38</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rgbClr val="F25C63"/>
          </a:solidFill>
          <a:ln w="19050">
            <a:solidFill>
              <a:schemeClr val="lt1"/>
            </a:solidFill>
          </a:ln>
          <a:effectLst/>
        </c:spPr>
        <c:dLbl>
          <c:idx val="0"/>
          <c:layout>
            <c:manualLayout>
              <c:x val="2.983705161854768E-3"/>
              <c:y val="-0.3950364537766112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C7BC3C1F-4BA1-4426-AD0D-5769F12E07E3}"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520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7"/>
        <c:spPr>
          <a:solidFill>
            <a:srgbClr val="FCD1BF"/>
          </a:solidFill>
          <a:ln w="19050">
            <a:solidFill>
              <a:schemeClr val="lt1"/>
            </a:solidFill>
          </a:ln>
          <a:effectLst/>
        </c:spPr>
        <c:dLbl>
          <c:idx val="0"/>
          <c:layout>
            <c:manualLayout>
              <c:x val="-1.9854549431321086E-2"/>
              <c:y val="1.5896033829104695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26C5D6BA-1DFE-4B51-A827-F5D48388D9D5}"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38</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8"/>
        <c:spPr>
          <a:solidFill>
            <a:schemeClr val="bg1">
              <a:lumMod val="75000"/>
            </a:schemeClr>
          </a:solidFill>
          <a:ln w="19050">
            <a:solidFill>
              <a:schemeClr val="lt1"/>
            </a:solidFill>
          </a:ln>
          <a:effectLst/>
        </c:spPr>
        <c:dLbl>
          <c:idx val="0"/>
          <c:layout>
            <c:manualLayout>
              <c:x val="-5.6959317585301837E-2"/>
              <c:y val="-1.8196267133275008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325AFF86-BEBA-4FE4-8508-C8D8B8C602F7}"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2</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9"/>
        <c:spPr>
          <a:solidFill>
            <a:schemeClr val="accent1"/>
          </a:solidFill>
          <a:ln w="19050">
            <a:solidFill>
              <a:schemeClr val="lt1"/>
            </a:solidFill>
          </a:ln>
          <a:effectLst/>
        </c:spPr>
        <c:dLbl>
          <c:idx val="0"/>
          <c:layout>
            <c:manualLayout>
              <c:x val="5.5318460192475938E-2"/>
              <c:y val="-1.920093321668124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4120985C-9287-4CBE-AFB5-8663A572B8CC}"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2</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rgbClr val="F25C63"/>
          </a:solidFill>
          <a:ln w="19050">
            <a:solidFill>
              <a:schemeClr val="lt1"/>
            </a:solidFill>
          </a:ln>
          <a:effectLst/>
        </c:spPr>
        <c:dLbl>
          <c:idx val="0"/>
          <c:layout>
            <c:manualLayout>
              <c:x val="2.983705161854768E-3"/>
              <c:y val="-0.3950364537766112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C7BC3C1F-4BA1-4426-AD0D-5769F12E07E3}"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520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2"/>
        <c:spPr>
          <a:solidFill>
            <a:srgbClr val="FCD1BF"/>
          </a:solidFill>
          <a:ln w="19050">
            <a:solidFill>
              <a:schemeClr val="lt1"/>
            </a:solidFill>
          </a:ln>
          <a:effectLst/>
        </c:spPr>
        <c:dLbl>
          <c:idx val="0"/>
          <c:layout>
            <c:manualLayout>
              <c:x val="-1.9854549431321086E-2"/>
              <c:y val="1.5896033829104695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26C5D6BA-1DFE-4B51-A827-F5D48388D9D5}"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38</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3"/>
        <c:spPr>
          <a:solidFill>
            <a:schemeClr val="bg1">
              <a:lumMod val="75000"/>
            </a:schemeClr>
          </a:solidFill>
          <a:ln w="19050">
            <a:solidFill>
              <a:schemeClr val="lt1"/>
            </a:solidFill>
          </a:ln>
          <a:effectLst/>
        </c:spPr>
        <c:dLbl>
          <c:idx val="0"/>
          <c:layout>
            <c:manualLayout>
              <c:x val="-5.6959317585301837E-2"/>
              <c:y val="-1.8196267133275008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325AFF86-BEBA-4FE4-8508-C8D8B8C602F7}"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2</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4"/>
        <c:spPr>
          <a:solidFill>
            <a:schemeClr val="accent1"/>
          </a:solidFill>
          <a:ln w="19050">
            <a:solidFill>
              <a:schemeClr val="lt1"/>
            </a:solidFill>
          </a:ln>
          <a:effectLst/>
        </c:spPr>
        <c:dLbl>
          <c:idx val="0"/>
          <c:layout>
            <c:manualLayout>
              <c:x val="5.5318460192475938E-2"/>
              <c:y val="-1.920093321668124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4120985C-9287-4CBE-AFB5-8663A572B8CC}"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2</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s>
    <c:plotArea>
      <c:layout>
        <c:manualLayout>
          <c:layoutTarget val="inner"/>
          <c:xMode val="edge"/>
          <c:yMode val="edge"/>
          <c:x val="0.21783223972003499"/>
          <c:y val="0.26709354039078448"/>
          <c:w val="0.40116841644794399"/>
          <c:h val="0.66861402741324005"/>
        </c:manualLayout>
      </c:layout>
      <c:pieChart>
        <c:varyColors val="1"/>
        <c:ser>
          <c:idx val="0"/>
          <c:order val="0"/>
          <c:tx>
            <c:strRef>
              <c:f>Sheet16!$B$3:$B$4</c:f>
              <c:strCache>
                <c:ptCount val="1"/>
                <c:pt idx="0">
                  <c:v>Total</c:v>
                </c:pt>
              </c:strCache>
            </c:strRef>
          </c:tx>
          <c:dPt>
            <c:idx val="0"/>
            <c:bubble3D val="0"/>
            <c:spPr>
              <a:solidFill>
                <a:srgbClr val="F25C63"/>
              </a:solidFill>
              <a:ln w="19050">
                <a:solidFill>
                  <a:schemeClr val="lt1"/>
                </a:solidFill>
              </a:ln>
              <a:effectLst/>
            </c:spPr>
            <c:extLst>
              <c:ext xmlns:c16="http://schemas.microsoft.com/office/drawing/2014/chart" uri="{C3380CC4-5D6E-409C-BE32-E72D297353CC}">
                <c16:uniqueId val="{00000001-1FD7-4ED9-AE0C-B8ABAF127B40}"/>
              </c:ext>
            </c:extLst>
          </c:dPt>
          <c:dPt>
            <c:idx val="1"/>
            <c:bubble3D val="0"/>
            <c:spPr>
              <a:solidFill>
                <a:srgbClr val="FCD1BF"/>
              </a:solidFill>
              <a:ln w="19050">
                <a:solidFill>
                  <a:schemeClr val="lt1"/>
                </a:solidFill>
              </a:ln>
              <a:effectLst/>
            </c:spPr>
            <c:extLst>
              <c:ext xmlns:c16="http://schemas.microsoft.com/office/drawing/2014/chart" uri="{C3380CC4-5D6E-409C-BE32-E72D297353CC}">
                <c16:uniqueId val="{00000003-1FD7-4ED9-AE0C-B8ABAF127B40}"/>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1FD7-4ED9-AE0C-B8ABAF127B4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FD7-4ED9-AE0C-B8ABAF127B40}"/>
              </c:ext>
            </c:extLst>
          </c:dPt>
          <c:dLbls>
            <c:dLbl>
              <c:idx val="0"/>
              <c:layout>
                <c:manualLayout>
                  <c:x val="2.983705161854768E-3"/>
                  <c:y val="-0.39503645377661123"/>
                </c:manualLayout>
              </c:layout>
              <c:tx>
                <c:rich>
                  <a:bodyPr/>
                  <a:lstStyle/>
                  <a:p>
                    <a:fld id="{C7BC3C1F-4BA1-4426-AD0D-5769F12E07E3}" type="PERCENTAGE">
                      <a:rPr lang="en-US"/>
                      <a:pPr/>
                      <a:t>[PERCENTAGE]</a:t>
                    </a:fld>
                    <a:r>
                      <a:rPr lang="en-US"/>
                      <a:t>; 520</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FD7-4ED9-AE0C-B8ABAF127B40}"/>
                </c:ext>
              </c:extLst>
            </c:dLbl>
            <c:dLbl>
              <c:idx val="1"/>
              <c:layout>
                <c:manualLayout>
                  <c:x val="-1.9854549431321086E-2"/>
                  <c:y val="1.5896033829104695E-2"/>
                </c:manualLayout>
              </c:layout>
              <c:tx>
                <c:rich>
                  <a:bodyPr/>
                  <a:lstStyle/>
                  <a:p>
                    <a:fld id="{26C5D6BA-1DFE-4B51-A827-F5D48388D9D5}" type="PERCENTAGE">
                      <a:rPr lang="en-US"/>
                      <a:pPr/>
                      <a:t>[PERCENTAGE]</a:t>
                    </a:fld>
                    <a:r>
                      <a:rPr lang="en-US"/>
                      <a:t>; 38</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FD7-4ED9-AE0C-B8ABAF127B40}"/>
                </c:ext>
              </c:extLst>
            </c:dLbl>
            <c:dLbl>
              <c:idx val="2"/>
              <c:layout>
                <c:manualLayout>
                  <c:x val="-5.6959317585301837E-2"/>
                  <c:y val="-1.8196267133275008E-2"/>
                </c:manualLayout>
              </c:layout>
              <c:tx>
                <c:rich>
                  <a:bodyPr/>
                  <a:lstStyle/>
                  <a:p>
                    <a:fld id="{325AFF86-BEBA-4FE4-8508-C8D8B8C602F7}" type="PERCENTAGE">
                      <a:rPr lang="en-US"/>
                      <a:pPr/>
                      <a:t>[PERCENTAGE]</a:t>
                    </a:fld>
                    <a:r>
                      <a:rPr lang="en-US"/>
                      <a:t>; 2</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FD7-4ED9-AE0C-B8ABAF127B40}"/>
                </c:ext>
              </c:extLst>
            </c:dLbl>
            <c:dLbl>
              <c:idx val="3"/>
              <c:layout>
                <c:manualLayout>
                  <c:x val="5.5318460192475938E-2"/>
                  <c:y val="-1.9200933216681249E-2"/>
                </c:manualLayout>
              </c:layout>
              <c:tx>
                <c:rich>
                  <a:bodyPr/>
                  <a:lstStyle/>
                  <a:p>
                    <a:fld id="{4120985C-9287-4CBE-AFB5-8663A572B8CC}" type="PERCENTAGE">
                      <a:rPr lang="en-US"/>
                      <a:pPr/>
                      <a:t>[PERCENTAGE]</a:t>
                    </a:fld>
                    <a:r>
                      <a:rPr lang="en-US"/>
                      <a:t>; 2</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FD7-4ED9-AE0C-B8ABAF127B4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Sheet16!$A$5:$A$9</c:f>
              <c:strCache>
                <c:ptCount val="4"/>
                <c:pt idx="0">
                  <c:v>Jah</c:v>
                </c:pt>
                <c:pt idx="1">
                  <c:v>Pigem jah</c:v>
                </c:pt>
                <c:pt idx="2">
                  <c:v>Pigem ei</c:v>
                </c:pt>
                <c:pt idx="3">
                  <c:v>Ei</c:v>
                </c:pt>
              </c:strCache>
            </c:strRef>
          </c:cat>
          <c:val>
            <c:numRef>
              <c:f>Sheet16!$B$5:$B$9</c:f>
              <c:numCache>
                <c:formatCode>General</c:formatCode>
                <c:ptCount val="4"/>
                <c:pt idx="0">
                  <c:v>520</c:v>
                </c:pt>
                <c:pt idx="1">
                  <c:v>38</c:v>
                </c:pt>
                <c:pt idx="2">
                  <c:v>2</c:v>
                </c:pt>
                <c:pt idx="3">
                  <c:v>2</c:v>
                </c:pt>
              </c:numCache>
            </c:numRef>
          </c:val>
          <c:extLst>
            <c:ext xmlns:c16="http://schemas.microsoft.com/office/drawing/2014/chart" uri="{C3380CC4-5D6E-409C-BE32-E72D297353CC}">
              <c16:uniqueId val="{00000008-1FD7-4ED9-AE0C-B8ABAF127B40}"/>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55135922978924"/>
          <c:y val="0.40302441664703315"/>
          <c:w val="0.17665733534315686"/>
          <c:h val="0.3326755279214699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(1).xls]privaatsus!PivotTable22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n-US"/>
              <a:t>Kas raviteenus oli Teie jaoks piisavalt privaatne?</a:t>
            </a:r>
          </a:p>
        </c:rich>
      </c:tx>
      <c:layout>
        <c:manualLayout>
          <c:xMode val="edge"/>
          <c:yMode val="edge"/>
          <c:x val="8.5506780402449703E-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rgbClr val="F25C63"/>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047836BE-F6C6-421E-A273-21B1C30A9F3B}"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519</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
        <c:spPr>
          <a:solidFill>
            <a:srgbClr val="FCD1BF"/>
          </a:solidFill>
          <a:ln w="19050">
            <a:solidFill>
              <a:schemeClr val="lt1"/>
            </a:solidFill>
          </a:ln>
          <a:effectLst/>
        </c:spPr>
        <c:dLbl>
          <c:idx val="0"/>
          <c:layout>
            <c:manualLayout>
              <c:x val="-5.9809711286089497E-3"/>
              <c:y val="-3.8546223388743073E-3"/>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BD00B7BE-4118-4686-9828-7117EF277639}"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40</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3"/>
        <c:spPr>
          <a:solidFill>
            <a:schemeClr val="accent3"/>
          </a:solidFill>
          <a:ln w="19050">
            <a:solidFill>
              <a:schemeClr val="lt1"/>
            </a:solidFill>
          </a:ln>
          <a:effectLst/>
        </c:spPr>
        <c:dLbl>
          <c:idx val="0"/>
          <c:layout>
            <c:manualLayout>
              <c:x val="-8.4451006124234979E-3"/>
              <c:y val="-4.6576990376202979E-3"/>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A45FC36D-3A27-428A-B90C-96A9D8E1667E}"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
        <c:spPr>
          <a:solidFill>
            <a:schemeClr val="accent4"/>
          </a:solidFill>
          <a:ln w="19050">
            <a:solidFill>
              <a:schemeClr val="lt1"/>
            </a:solidFill>
          </a:ln>
          <a:effectLst/>
        </c:spPr>
        <c:dLbl>
          <c:idx val="0"/>
          <c:layout>
            <c:manualLayout>
              <c:x val="4.9352143482064743E-2"/>
              <c:y val="-4.5432341790609511E-3"/>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3861B5E9-CB4B-41DE-AC27-C24F465711B9}"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1</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rgbClr val="F25C63"/>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047836BE-F6C6-421E-A273-21B1C30A9F3B}"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519</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7"/>
        <c:spPr>
          <a:solidFill>
            <a:srgbClr val="FCD1BF"/>
          </a:solidFill>
          <a:ln w="19050">
            <a:solidFill>
              <a:schemeClr val="lt1"/>
            </a:solidFill>
          </a:ln>
          <a:effectLst/>
        </c:spPr>
        <c:dLbl>
          <c:idx val="0"/>
          <c:layout>
            <c:manualLayout>
              <c:x val="-5.9809711286089497E-3"/>
              <c:y val="-3.8546223388743073E-3"/>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BD00B7BE-4118-4686-9828-7117EF277639}"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40</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8"/>
        <c:spPr>
          <a:solidFill>
            <a:schemeClr val="accent1"/>
          </a:solidFill>
          <a:ln w="19050">
            <a:solidFill>
              <a:schemeClr val="lt1"/>
            </a:solidFill>
          </a:ln>
          <a:effectLst/>
        </c:spPr>
        <c:dLbl>
          <c:idx val="0"/>
          <c:layout>
            <c:manualLayout>
              <c:x val="-8.4451006124234979E-3"/>
              <c:y val="-4.6576990376202979E-3"/>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A45FC36D-3A27-428A-B90C-96A9D8E1667E}"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9"/>
        <c:spPr>
          <a:solidFill>
            <a:schemeClr val="accent1"/>
          </a:solidFill>
          <a:ln w="19050">
            <a:solidFill>
              <a:schemeClr val="lt1"/>
            </a:solidFill>
          </a:ln>
          <a:effectLst/>
        </c:spPr>
        <c:dLbl>
          <c:idx val="0"/>
          <c:layout>
            <c:manualLayout>
              <c:x val="4.9352143482064743E-2"/>
              <c:y val="-4.5432341790609511E-3"/>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3861B5E9-CB4B-41DE-AC27-C24F465711B9}"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1</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rgbClr val="F25C63"/>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047836BE-F6C6-421E-A273-21B1C30A9F3B}"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519</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2"/>
        <c:spPr>
          <a:solidFill>
            <a:srgbClr val="FCD1BF"/>
          </a:solidFill>
          <a:ln w="19050">
            <a:solidFill>
              <a:schemeClr val="lt1"/>
            </a:solidFill>
          </a:ln>
          <a:effectLst/>
        </c:spPr>
        <c:dLbl>
          <c:idx val="0"/>
          <c:layout>
            <c:manualLayout>
              <c:x val="-5.9809711286089497E-3"/>
              <c:y val="-3.8546223388743073E-3"/>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BD00B7BE-4118-4686-9828-7117EF277639}"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40</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3"/>
        <c:spPr>
          <a:solidFill>
            <a:schemeClr val="accent1"/>
          </a:solidFill>
          <a:ln w="19050">
            <a:solidFill>
              <a:schemeClr val="lt1"/>
            </a:solidFill>
          </a:ln>
          <a:effectLst/>
        </c:spPr>
        <c:dLbl>
          <c:idx val="0"/>
          <c:layout>
            <c:manualLayout>
              <c:x val="-8.4451006124234979E-3"/>
              <c:y val="-4.6576990376202979E-3"/>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A45FC36D-3A27-428A-B90C-96A9D8E1667E}"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4"/>
        <c:spPr>
          <a:solidFill>
            <a:schemeClr val="accent1"/>
          </a:solidFill>
          <a:ln w="19050">
            <a:solidFill>
              <a:schemeClr val="lt1"/>
            </a:solidFill>
          </a:ln>
          <a:effectLst/>
        </c:spPr>
        <c:dLbl>
          <c:idx val="0"/>
          <c:layout>
            <c:manualLayout>
              <c:x val="4.9352143482064743E-2"/>
              <c:y val="-4.5432341790609511E-3"/>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3861B5E9-CB4B-41DE-AC27-C24F465711B9}"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1</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s>
    <c:plotArea>
      <c:layout/>
      <c:pieChart>
        <c:varyColors val="1"/>
        <c:ser>
          <c:idx val="0"/>
          <c:order val="0"/>
          <c:tx>
            <c:strRef>
              <c:f>privaatsus!$B$3:$B$4</c:f>
              <c:strCache>
                <c:ptCount val="1"/>
                <c:pt idx="0">
                  <c:v>Total</c:v>
                </c:pt>
              </c:strCache>
            </c:strRef>
          </c:tx>
          <c:dPt>
            <c:idx val="0"/>
            <c:bubble3D val="0"/>
            <c:spPr>
              <a:solidFill>
                <a:srgbClr val="F25C63"/>
              </a:solidFill>
              <a:ln w="19050">
                <a:solidFill>
                  <a:schemeClr val="lt1"/>
                </a:solidFill>
              </a:ln>
              <a:effectLst/>
            </c:spPr>
            <c:extLst>
              <c:ext xmlns:c16="http://schemas.microsoft.com/office/drawing/2014/chart" uri="{C3380CC4-5D6E-409C-BE32-E72D297353CC}">
                <c16:uniqueId val="{00000001-A9A9-421B-A091-CE9C5E9737AA}"/>
              </c:ext>
            </c:extLst>
          </c:dPt>
          <c:dPt>
            <c:idx val="1"/>
            <c:bubble3D val="0"/>
            <c:spPr>
              <a:solidFill>
                <a:srgbClr val="FCD1BF"/>
              </a:solidFill>
              <a:ln w="19050">
                <a:solidFill>
                  <a:schemeClr val="lt1"/>
                </a:solidFill>
              </a:ln>
              <a:effectLst/>
            </c:spPr>
            <c:extLst>
              <c:ext xmlns:c16="http://schemas.microsoft.com/office/drawing/2014/chart" uri="{C3380CC4-5D6E-409C-BE32-E72D297353CC}">
                <c16:uniqueId val="{00000003-A9A9-421B-A091-CE9C5E9737A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A9-421B-A091-CE9C5E9737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A9-421B-A091-CE9C5E9737AA}"/>
              </c:ext>
            </c:extLst>
          </c:dPt>
          <c:dLbls>
            <c:dLbl>
              <c:idx val="0"/>
              <c:layout>
                <c:manualLayout>
                  <c:x val="-9.6576990376203483E-3"/>
                  <c:y val="-0.41655171258147278"/>
                </c:manualLayout>
              </c:layout>
              <c:tx>
                <c:rich>
                  <a:bodyPr/>
                  <a:lstStyle/>
                  <a:p>
                    <a:fld id="{047836BE-F6C6-421E-A273-21B1C30A9F3B}" type="PERCENTAGE">
                      <a:rPr lang="en-US"/>
                      <a:pPr/>
                      <a:t>[PERCENTAGE]</a:t>
                    </a:fld>
                    <a:r>
                      <a:rPr lang="en-US"/>
                      <a:t>; 519</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A9-421B-A091-CE9C5E9737AA}"/>
                </c:ext>
              </c:extLst>
            </c:dLbl>
            <c:dLbl>
              <c:idx val="1"/>
              <c:layout>
                <c:manualLayout>
                  <c:x val="-5.9809711286089497E-3"/>
                  <c:y val="-3.8546223388743073E-3"/>
                </c:manualLayout>
              </c:layout>
              <c:tx>
                <c:rich>
                  <a:bodyPr/>
                  <a:lstStyle/>
                  <a:p>
                    <a:fld id="{BD00B7BE-4118-4686-9828-7117EF277639}" type="PERCENTAGE">
                      <a:rPr lang="en-US"/>
                      <a:pPr/>
                      <a:t>[PERCENTAGE]</a:t>
                    </a:fld>
                    <a:r>
                      <a:rPr lang="en-US"/>
                      <a:t>; 40</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A9-421B-A091-CE9C5E9737AA}"/>
                </c:ext>
              </c:extLst>
            </c:dLbl>
            <c:dLbl>
              <c:idx val="2"/>
              <c:layout>
                <c:manualLayout>
                  <c:x val="-8.4451006124234979E-3"/>
                  <c:y val="-4.6576990376202979E-3"/>
                </c:manualLayout>
              </c:layout>
              <c:tx>
                <c:rich>
                  <a:bodyPr/>
                  <a:lstStyle/>
                  <a:p>
                    <a:fld id="{A45FC36D-3A27-428A-B90C-96A9D8E1667E}" type="PERCENTAGE">
                      <a:rPr lang="en-US"/>
                      <a:pPr/>
                      <a:t>[PERCENTAGE]</a:t>
                    </a:fld>
                    <a:r>
                      <a:rPr lang="en-US"/>
                      <a:t>; 3</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9A9-421B-A091-CE9C5E9737AA}"/>
                </c:ext>
              </c:extLst>
            </c:dLbl>
            <c:dLbl>
              <c:idx val="3"/>
              <c:layout>
                <c:manualLayout>
                  <c:x val="4.9352143482064743E-2"/>
                  <c:y val="-4.5432341790609511E-3"/>
                </c:manualLayout>
              </c:layout>
              <c:tx>
                <c:rich>
                  <a:bodyPr/>
                  <a:lstStyle/>
                  <a:p>
                    <a:fld id="{3861B5E9-CB4B-41DE-AC27-C24F465711B9}" type="PERCENTAGE">
                      <a:rPr lang="en-US"/>
                      <a:pPr/>
                      <a:t>[PERCENTAGE]</a:t>
                    </a:fld>
                    <a:r>
                      <a:rPr lang="en-US"/>
                      <a:t>; 1</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9A9-421B-A091-CE9C5E9737A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privaatsus!$A$5:$A$9</c:f>
              <c:strCache>
                <c:ptCount val="4"/>
                <c:pt idx="0">
                  <c:v>Jah</c:v>
                </c:pt>
                <c:pt idx="1">
                  <c:v>Pigem jah</c:v>
                </c:pt>
                <c:pt idx="2">
                  <c:v>Pigem ei</c:v>
                </c:pt>
                <c:pt idx="3">
                  <c:v>Ei</c:v>
                </c:pt>
              </c:strCache>
            </c:strRef>
          </c:cat>
          <c:val>
            <c:numRef>
              <c:f>privaatsus!$B$5:$B$9</c:f>
              <c:numCache>
                <c:formatCode>General</c:formatCode>
                <c:ptCount val="4"/>
                <c:pt idx="0">
                  <c:v>519</c:v>
                </c:pt>
                <c:pt idx="1">
                  <c:v>40</c:v>
                </c:pt>
                <c:pt idx="2">
                  <c:v>3</c:v>
                </c:pt>
                <c:pt idx="3">
                  <c:v>1</c:v>
                </c:pt>
              </c:numCache>
            </c:numRef>
          </c:val>
          <c:extLst>
            <c:ext xmlns:c16="http://schemas.microsoft.com/office/drawing/2014/chart" uri="{C3380CC4-5D6E-409C-BE32-E72D297353CC}">
              <c16:uniqueId val="{00000008-A9A9-421B-A091-CE9C5E9737AA}"/>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90551181102362"/>
          <c:y val="0.35149139086164394"/>
          <c:w val="0.24372265966754156"/>
          <c:h val="0.4057411411544402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(1).xls]Sheet18!PivotTable26</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n-US"/>
              <a:t>Kas jäite Fertilitase erahaigla külastusega tervikuna rahule?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rgbClr val="F25C63"/>
          </a:solidFill>
          <a:ln w="19050">
            <a:solidFill>
              <a:schemeClr val="lt1"/>
            </a:solidFill>
          </a:ln>
          <a:effectLst/>
        </c:spPr>
        <c:dLbl>
          <c:idx val="0"/>
          <c:layout>
            <c:manualLayout>
              <c:x val="-3.284448818897643E-2"/>
              <c:y val="-0.34288312919218439"/>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8FF880E8-4379-4751-BDD4-57A5F5057B22}"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497</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
        <c:spPr>
          <a:solidFill>
            <a:srgbClr val="FCD1BF"/>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95B9D801-1C2B-4259-B72D-A5E988B59CFD}"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61</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3"/>
        <c:spPr>
          <a:solidFill>
            <a:schemeClr val="accent3"/>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1CC85C00-5713-4C59-A0F6-1B8844F440D4}"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2</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
        <c:spPr>
          <a:solidFill>
            <a:schemeClr val="accent4"/>
          </a:solidFill>
          <a:ln w="19050">
            <a:solidFill>
              <a:schemeClr val="lt1"/>
            </a:solidFill>
          </a:ln>
          <a:effectLst/>
        </c:spPr>
        <c:dLbl>
          <c:idx val="0"/>
          <c:layout>
            <c:manualLayout>
              <c:x val="3.8605643044619421E-2"/>
              <c:y val="-4.4655876348789732E-3"/>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5C0B779E-CAC3-43C9-81B4-BADD33A27C3A}"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rgbClr val="F25C63"/>
          </a:solidFill>
          <a:ln w="19050">
            <a:solidFill>
              <a:schemeClr val="lt1"/>
            </a:solidFill>
          </a:ln>
          <a:effectLst/>
        </c:spPr>
        <c:dLbl>
          <c:idx val="0"/>
          <c:layout>
            <c:manualLayout>
              <c:x val="-3.284448818897643E-2"/>
              <c:y val="-0.34288312919218439"/>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8FF880E8-4379-4751-BDD4-57A5F5057B22}"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497</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7"/>
        <c:spPr>
          <a:solidFill>
            <a:srgbClr val="FCD1BF"/>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95B9D801-1C2B-4259-B72D-A5E988B59CFD}"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61</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8"/>
        <c:spPr>
          <a:solidFill>
            <a:schemeClr val="accent1"/>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1CC85C00-5713-4C59-A0F6-1B8844F440D4}"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2</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9"/>
        <c:spPr>
          <a:solidFill>
            <a:schemeClr val="accent1"/>
          </a:solidFill>
          <a:ln w="19050">
            <a:solidFill>
              <a:schemeClr val="lt1"/>
            </a:solidFill>
          </a:ln>
          <a:effectLst/>
        </c:spPr>
        <c:dLbl>
          <c:idx val="0"/>
          <c:layout>
            <c:manualLayout>
              <c:x val="3.8605643044619421E-2"/>
              <c:y val="-4.4655876348789732E-3"/>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5C0B779E-CAC3-43C9-81B4-BADD33A27C3A}"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rgbClr val="F25C63"/>
          </a:solidFill>
          <a:ln w="19050">
            <a:solidFill>
              <a:schemeClr val="lt1"/>
            </a:solidFill>
          </a:ln>
          <a:effectLst/>
        </c:spPr>
        <c:dLbl>
          <c:idx val="0"/>
          <c:layout>
            <c:manualLayout>
              <c:x val="-3.284448818897643E-2"/>
              <c:y val="-0.34288312919218439"/>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8FF880E8-4379-4751-BDD4-57A5F5057B22}"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497</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2"/>
        <c:spPr>
          <a:solidFill>
            <a:srgbClr val="FCD1BF"/>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95B9D801-1C2B-4259-B72D-A5E988B59CFD}"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61</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3"/>
        <c:spPr>
          <a:solidFill>
            <a:schemeClr val="accent1"/>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1CC85C00-5713-4C59-A0F6-1B8844F440D4}"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2</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4"/>
        <c:spPr>
          <a:solidFill>
            <a:schemeClr val="accent1"/>
          </a:solidFill>
          <a:ln w="19050">
            <a:solidFill>
              <a:schemeClr val="lt1"/>
            </a:solidFill>
          </a:ln>
          <a:effectLst/>
        </c:spPr>
        <c:dLbl>
          <c:idx val="0"/>
          <c:layout>
            <c:manualLayout>
              <c:x val="3.8605643044619421E-2"/>
              <c:y val="-4.4655876348789732E-3"/>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5C0B779E-CAC3-43C9-81B4-BADD33A27C3A}"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s>
    <c:plotArea>
      <c:layout/>
      <c:pieChart>
        <c:varyColors val="1"/>
        <c:ser>
          <c:idx val="0"/>
          <c:order val="0"/>
          <c:tx>
            <c:strRef>
              <c:f>Sheet18!$B$3:$B$4</c:f>
              <c:strCache>
                <c:ptCount val="1"/>
                <c:pt idx="0">
                  <c:v>Total</c:v>
                </c:pt>
              </c:strCache>
            </c:strRef>
          </c:tx>
          <c:dPt>
            <c:idx val="0"/>
            <c:bubble3D val="0"/>
            <c:spPr>
              <a:solidFill>
                <a:srgbClr val="F25C63"/>
              </a:solidFill>
              <a:ln w="19050">
                <a:solidFill>
                  <a:schemeClr val="lt1"/>
                </a:solidFill>
              </a:ln>
              <a:effectLst/>
            </c:spPr>
            <c:extLst>
              <c:ext xmlns:c16="http://schemas.microsoft.com/office/drawing/2014/chart" uri="{C3380CC4-5D6E-409C-BE32-E72D297353CC}">
                <c16:uniqueId val="{00000001-EC8C-4056-B011-F225A281740B}"/>
              </c:ext>
            </c:extLst>
          </c:dPt>
          <c:dPt>
            <c:idx val="1"/>
            <c:bubble3D val="0"/>
            <c:spPr>
              <a:solidFill>
                <a:srgbClr val="FCD1BF"/>
              </a:solidFill>
              <a:ln w="19050">
                <a:solidFill>
                  <a:schemeClr val="lt1"/>
                </a:solidFill>
              </a:ln>
              <a:effectLst/>
            </c:spPr>
            <c:extLst>
              <c:ext xmlns:c16="http://schemas.microsoft.com/office/drawing/2014/chart" uri="{C3380CC4-5D6E-409C-BE32-E72D297353CC}">
                <c16:uniqueId val="{00000003-EC8C-4056-B011-F225A281740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8C-4056-B011-F225A281740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C8C-4056-B011-F225A281740B}"/>
              </c:ext>
            </c:extLst>
          </c:dPt>
          <c:dLbls>
            <c:dLbl>
              <c:idx val="0"/>
              <c:layout>
                <c:manualLayout>
                  <c:x val="-3.284448818897643E-2"/>
                  <c:y val="-0.34288312919218439"/>
                </c:manualLayout>
              </c:layout>
              <c:tx>
                <c:rich>
                  <a:bodyPr/>
                  <a:lstStyle/>
                  <a:p>
                    <a:fld id="{8FF880E8-4379-4751-BDD4-57A5F5057B22}" type="PERCENTAGE">
                      <a:rPr lang="en-US"/>
                      <a:pPr/>
                      <a:t>[PERCENTAGE]</a:t>
                    </a:fld>
                    <a:r>
                      <a:rPr lang="en-US"/>
                      <a:t>; 497</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8C-4056-B011-F225A281740B}"/>
                </c:ext>
              </c:extLst>
            </c:dLbl>
            <c:dLbl>
              <c:idx val="1"/>
              <c:tx>
                <c:rich>
                  <a:bodyPr/>
                  <a:lstStyle/>
                  <a:p>
                    <a:fld id="{95B9D801-1C2B-4259-B72D-A5E988B59CFD}" type="PERCENTAGE">
                      <a:rPr lang="en-US"/>
                      <a:pPr/>
                      <a:t>[PERCENTAGE]</a:t>
                    </a:fld>
                    <a:r>
                      <a:rPr lang="en-US"/>
                      <a:t>; 61</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C8C-4056-B011-F225A281740B}"/>
                </c:ext>
              </c:extLst>
            </c:dLbl>
            <c:dLbl>
              <c:idx val="2"/>
              <c:tx>
                <c:rich>
                  <a:bodyPr/>
                  <a:lstStyle/>
                  <a:p>
                    <a:fld id="{1CC85C00-5713-4C59-A0F6-1B8844F440D4}" type="PERCENTAGE">
                      <a:rPr lang="en-US"/>
                      <a:pPr/>
                      <a:t>[PERCENTAGE]</a:t>
                    </a:fld>
                    <a:r>
                      <a:rPr lang="en-US"/>
                      <a:t>; 2</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C8C-4056-B011-F225A281740B}"/>
                </c:ext>
              </c:extLst>
            </c:dLbl>
            <c:dLbl>
              <c:idx val="3"/>
              <c:layout>
                <c:manualLayout>
                  <c:x val="3.8605643044619421E-2"/>
                  <c:y val="-4.4655876348789732E-3"/>
                </c:manualLayout>
              </c:layout>
              <c:tx>
                <c:rich>
                  <a:bodyPr/>
                  <a:lstStyle/>
                  <a:p>
                    <a:fld id="{5C0B779E-CAC3-43C9-81B4-BADD33A27C3A}" type="PERCENTAGE">
                      <a:rPr lang="en-US"/>
                      <a:pPr/>
                      <a:t>[PERCENTAGE]</a:t>
                    </a:fld>
                    <a:r>
                      <a:rPr lang="en-US"/>
                      <a:t>; 5</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C8C-4056-B011-F225A281740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Sheet18!$A$5:$A$9</c:f>
              <c:strCache>
                <c:ptCount val="4"/>
                <c:pt idx="0">
                  <c:v>Jah</c:v>
                </c:pt>
                <c:pt idx="1">
                  <c:v>Pigem jah</c:v>
                </c:pt>
                <c:pt idx="2">
                  <c:v>Pigem ei</c:v>
                </c:pt>
                <c:pt idx="3">
                  <c:v>Ei</c:v>
                </c:pt>
              </c:strCache>
            </c:strRef>
          </c:cat>
          <c:val>
            <c:numRef>
              <c:f>Sheet18!$B$5:$B$9</c:f>
              <c:numCache>
                <c:formatCode>General</c:formatCode>
                <c:ptCount val="4"/>
                <c:pt idx="0">
                  <c:v>497</c:v>
                </c:pt>
                <c:pt idx="1">
                  <c:v>61</c:v>
                </c:pt>
                <c:pt idx="2">
                  <c:v>2</c:v>
                </c:pt>
                <c:pt idx="3">
                  <c:v>5</c:v>
                </c:pt>
              </c:numCache>
            </c:numRef>
          </c:val>
          <c:extLst>
            <c:ext xmlns:c16="http://schemas.microsoft.com/office/drawing/2014/chart" uri="{C3380CC4-5D6E-409C-BE32-E72D297353CC}">
              <c16:uniqueId val="{00000008-EC8C-4056-B011-F225A281740B}"/>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0337399423432723"/>
          <c:y val="0.4175746487632912"/>
          <c:w val="0.17913966696785852"/>
          <c:h val="0.287973372068617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(1).xls]Sheet20!PivotTable28</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n-US"/>
              <a:t>Kas Teie arvates on Fertilitase erahaigla teenuse hinna ja kvaliteedi suhe hea?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rgbClr val="F25C63"/>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472C812E-9765-44D0-B9F7-61D54B1C3156}"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347</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
        <c:spPr>
          <a:solidFill>
            <a:srgbClr val="FCD1BF"/>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FF5201E8-C29A-45C8-A763-48735BD4BB6E}"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139</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3"/>
        <c:spPr>
          <a:solidFill>
            <a:schemeClr val="accent3"/>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F4AAC8C5-00E2-4173-AF45-869BD650DE54}"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8</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
        <c:spPr>
          <a:solidFill>
            <a:schemeClr val="accent4"/>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1A8662FE-B0B2-4CF8-88FF-CC68F8EFC4D1}"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2</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
        <c:spPr>
          <a:solidFill>
            <a:schemeClr val="accent2"/>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C0805BD8-85EB-477F-9435-28C847DF1133}"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70</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7"/>
        <c:spPr>
          <a:solidFill>
            <a:srgbClr val="F25C63"/>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472C812E-9765-44D0-B9F7-61D54B1C3156}"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347</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8"/>
        <c:spPr>
          <a:solidFill>
            <a:srgbClr val="FCD1BF"/>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FF5201E8-C29A-45C8-A763-48735BD4BB6E}"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139</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9"/>
        <c:spPr>
          <a:solidFill>
            <a:schemeClr val="accent1"/>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F4AAC8C5-00E2-4173-AF45-869BD650DE54}"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8</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0"/>
        <c:spPr>
          <a:solidFill>
            <a:schemeClr val="accent1"/>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1A8662FE-B0B2-4CF8-88FF-CC68F8EFC4D1}"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2</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1"/>
        <c:spPr>
          <a:solidFill>
            <a:schemeClr val="accent2"/>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C0805BD8-85EB-477F-9435-28C847DF1133}"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70</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3"/>
        <c:spPr>
          <a:solidFill>
            <a:srgbClr val="F25C63"/>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472C812E-9765-44D0-B9F7-61D54B1C3156}"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347</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4"/>
        <c:spPr>
          <a:solidFill>
            <a:srgbClr val="FCD1BF"/>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FF5201E8-C29A-45C8-A763-48735BD4BB6E}"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139</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5"/>
        <c:spPr>
          <a:solidFill>
            <a:schemeClr val="accent1"/>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F4AAC8C5-00E2-4173-AF45-869BD650DE54}"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8</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6"/>
        <c:spPr>
          <a:solidFill>
            <a:schemeClr val="accent1"/>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1A8662FE-B0B2-4CF8-88FF-CC68F8EFC4D1}"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2</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7"/>
        <c:spPr>
          <a:solidFill>
            <a:schemeClr val="accent2"/>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C0805BD8-85EB-477F-9435-28C847DF1133}"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70</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s>
    <c:plotArea>
      <c:layout>
        <c:manualLayout>
          <c:layoutTarget val="inner"/>
          <c:xMode val="edge"/>
          <c:yMode val="edge"/>
          <c:x val="0.2065530807795927"/>
          <c:y val="0.25361893534609953"/>
          <c:w val="0.45283340157747587"/>
          <c:h val="0.71637950208790113"/>
        </c:manualLayout>
      </c:layout>
      <c:pieChart>
        <c:varyColors val="1"/>
        <c:ser>
          <c:idx val="0"/>
          <c:order val="0"/>
          <c:tx>
            <c:strRef>
              <c:f>Sheet20!$B$3:$B$4</c:f>
              <c:strCache>
                <c:ptCount val="1"/>
                <c:pt idx="0">
                  <c:v>Total</c:v>
                </c:pt>
              </c:strCache>
            </c:strRef>
          </c:tx>
          <c:dPt>
            <c:idx val="0"/>
            <c:bubble3D val="0"/>
            <c:spPr>
              <a:solidFill>
                <a:srgbClr val="F25C63"/>
              </a:solidFill>
              <a:ln w="19050">
                <a:solidFill>
                  <a:schemeClr val="lt1"/>
                </a:solidFill>
              </a:ln>
              <a:effectLst/>
            </c:spPr>
            <c:extLst>
              <c:ext xmlns:c16="http://schemas.microsoft.com/office/drawing/2014/chart" uri="{C3380CC4-5D6E-409C-BE32-E72D297353CC}">
                <c16:uniqueId val="{00000001-A3B6-47E3-882A-02A712DD9DAA}"/>
              </c:ext>
            </c:extLst>
          </c:dPt>
          <c:dPt>
            <c:idx val="1"/>
            <c:bubble3D val="0"/>
            <c:spPr>
              <a:solidFill>
                <a:srgbClr val="FCD1BF"/>
              </a:solidFill>
              <a:ln w="19050">
                <a:solidFill>
                  <a:schemeClr val="lt1"/>
                </a:solidFill>
              </a:ln>
              <a:effectLst/>
            </c:spPr>
            <c:extLst>
              <c:ext xmlns:c16="http://schemas.microsoft.com/office/drawing/2014/chart" uri="{C3380CC4-5D6E-409C-BE32-E72D297353CC}">
                <c16:uniqueId val="{00000003-A3B6-47E3-882A-02A712DD9DA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3B6-47E3-882A-02A712DD9D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3B6-47E3-882A-02A712DD9DAA}"/>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9-A3B6-47E3-882A-02A712DD9DAA}"/>
              </c:ext>
            </c:extLst>
          </c:dPt>
          <c:dLbls>
            <c:dLbl>
              <c:idx val="0"/>
              <c:layout>
                <c:manualLayout>
                  <c:x val="-0.16404967650782679"/>
                  <c:y val="-0.19427657772643397"/>
                </c:manualLayout>
              </c:layout>
              <c:tx>
                <c:rich>
                  <a:bodyPr/>
                  <a:lstStyle/>
                  <a:p>
                    <a:fld id="{472C812E-9765-44D0-B9F7-61D54B1C3156}" type="PERCENTAGE">
                      <a:rPr lang="en-US"/>
                      <a:pPr/>
                      <a:t>[PERCENTAGE]</a:t>
                    </a:fld>
                    <a:r>
                      <a:rPr lang="en-US"/>
                      <a:t>; 347</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B6-47E3-882A-02A712DD9DAA}"/>
                </c:ext>
              </c:extLst>
            </c:dLbl>
            <c:dLbl>
              <c:idx val="1"/>
              <c:layout>
                <c:manualLayout>
                  <c:x val="0.15757908618572378"/>
                  <c:y val="-2.7085855764819866E-2"/>
                </c:manualLayout>
              </c:layout>
              <c:tx>
                <c:rich>
                  <a:bodyPr/>
                  <a:lstStyle/>
                  <a:p>
                    <a:fld id="{FF5201E8-C29A-45C8-A763-48735BD4BB6E}" type="PERCENTAGE">
                      <a:rPr lang="en-US"/>
                      <a:pPr/>
                      <a:t>[PERCENTAGE]</a:t>
                    </a:fld>
                    <a:r>
                      <a:rPr lang="en-US"/>
                      <a:t>; 139</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3B6-47E3-882A-02A712DD9DAA}"/>
                </c:ext>
              </c:extLst>
            </c:dLbl>
            <c:dLbl>
              <c:idx val="2"/>
              <c:layout>
                <c:manualLayout>
                  <c:x val="-5.0280715885724019E-2"/>
                  <c:y val="3.7937566479207978E-2"/>
                </c:manualLayout>
              </c:layout>
              <c:tx>
                <c:rich>
                  <a:bodyPr/>
                  <a:lstStyle/>
                  <a:p>
                    <a:fld id="{F4AAC8C5-00E2-4173-AF45-869BD650DE54}" type="PERCENTAGE">
                      <a:rPr lang="en-US"/>
                      <a:pPr/>
                      <a:t>[PERCENTAGE]</a:t>
                    </a:fld>
                    <a:r>
                      <a:rPr lang="en-US"/>
                      <a:t>; 8</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3B6-47E3-882A-02A712DD9DAA}"/>
                </c:ext>
              </c:extLst>
            </c:dLbl>
            <c:dLbl>
              <c:idx val="3"/>
              <c:layout>
                <c:manualLayout>
                  <c:x val="1.1653037443161778E-2"/>
                  <c:y val="-4.7685142655777342E-2"/>
                </c:manualLayout>
              </c:layout>
              <c:tx>
                <c:rich>
                  <a:bodyPr/>
                  <a:lstStyle/>
                  <a:p>
                    <a:fld id="{1A8662FE-B0B2-4CF8-88FF-CC68F8EFC4D1}" type="PERCENTAGE">
                      <a:rPr lang="en-US"/>
                      <a:pPr/>
                      <a:t>[PERCENTAGE]</a:t>
                    </a:fld>
                    <a:r>
                      <a:rPr lang="en-US"/>
                      <a:t>; 2</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3B6-47E3-882A-02A712DD9DAA}"/>
                </c:ext>
              </c:extLst>
            </c:dLbl>
            <c:dLbl>
              <c:idx val="4"/>
              <c:tx>
                <c:rich>
                  <a:bodyPr/>
                  <a:lstStyle/>
                  <a:p>
                    <a:fld id="{C0805BD8-85EB-477F-9435-28C847DF1133}" type="PERCENTAGE">
                      <a:rPr lang="en-US"/>
                      <a:pPr/>
                      <a:t>[PERCENTAGE]</a:t>
                    </a:fld>
                    <a:r>
                      <a:rPr lang="en-US"/>
                      <a:t>; 70</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3B6-47E3-882A-02A712DD9DA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Sheet20!$A$5:$A$10</c:f>
              <c:strCache>
                <c:ptCount val="5"/>
                <c:pt idx="0">
                  <c:v>Jah</c:v>
                </c:pt>
                <c:pt idx="1">
                  <c:v>Pigem jah</c:v>
                </c:pt>
                <c:pt idx="2">
                  <c:v>Pigem ei</c:v>
                </c:pt>
                <c:pt idx="3">
                  <c:v>Ei</c:v>
                </c:pt>
                <c:pt idx="4">
                  <c:v>Ei oska öelda</c:v>
                </c:pt>
              </c:strCache>
            </c:strRef>
          </c:cat>
          <c:val>
            <c:numRef>
              <c:f>Sheet20!$B$5:$B$10</c:f>
              <c:numCache>
                <c:formatCode>General</c:formatCode>
                <c:ptCount val="5"/>
                <c:pt idx="0">
                  <c:v>347</c:v>
                </c:pt>
                <c:pt idx="1">
                  <c:v>139</c:v>
                </c:pt>
                <c:pt idx="2">
                  <c:v>8</c:v>
                </c:pt>
                <c:pt idx="3">
                  <c:v>2</c:v>
                </c:pt>
                <c:pt idx="4">
                  <c:v>70</c:v>
                </c:pt>
              </c:numCache>
            </c:numRef>
          </c:val>
          <c:extLst>
            <c:ext xmlns:c16="http://schemas.microsoft.com/office/drawing/2014/chart" uri="{C3380CC4-5D6E-409C-BE32-E72D297353CC}">
              <c16:uniqueId val="{0000000A-A3B6-47E3-882A-02A712DD9DAA}"/>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0232166386501582"/>
          <c:y val="0.42337917746407649"/>
          <c:w val="0.20282738003547948"/>
          <c:h val="0.4106210771544284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(1).xls]Sheet3!PivotTable2</c:name>
    <c:fmtId val="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a:t>Rahulolu hinna-kvaliteedi suhtega soo lõikes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8.2143700787401575E-2"/>
          <c:y val="0.19674540682414698"/>
          <c:w val="0.88730074365704292"/>
          <c:h val="0.69555373286672495"/>
        </c:manualLayout>
      </c:layout>
      <c:barChart>
        <c:barDir val="col"/>
        <c:grouping val="clustered"/>
        <c:varyColors val="0"/>
        <c:ser>
          <c:idx val="0"/>
          <c:order val="0"/>
          <c:tx>
            <c:strRef>
              <c:f>Sheet3!$B$3:$B$4</c:f>
              <c:strCache>
                <c:ptCount val="1"/>
                <c:pt idx="0">
                  <c:v>Naised</c:v>
                </c:pt>
              </c:strCache>
            </c:strRef>
          </c:tx>
          <c:spPr>
            <a:solidFill>
              <a:srgbClr val="F25C6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Sheet3!$A$5:$A$10</c:f>
              <c:strCache>
                <c:ptCount val="5"/>
                <c:pt idx="0">
                  <c:v>Jah</c:v>
                </c:pt>
                <c:pt idx="1">
                  <c:v>Pigem jah</c:v>
                </c:pt>
                <c:pt idx="2">
                  <c:v>Pigem ei</c:v>
                </c:pt>
                <c:pt idx="3">
                  <c:v>Ei</c:v>
                </c:pt>
                <c:pt idx="4">
                  <c:v>Ei oska öelda</c:v>
                </c:pt>
              </c:strCache>
            </c:strRef>
          </c:cat>
          <c:val>
            <c:numRef>
              <c:f>Sheet3!$B$5:$B$10</c:f>
              <c:numCache>
                <c:formatCode>General</c:formatCode>
                <c:ptCount val="5"/>
                <c:pt idx="0">
                  <c:v>291</c:v>
                </c:pt>
                <c:pt idx="1">
                  <c:v>115</c:v>
                </c:pt>
                <c:pt idx="2">
                  <c:v>7</c:v>
                </c:pt>
                <c:pt idx="3">
                  <c:v>1</c:v>
                </c:pt>
                <c:pt idx="4">
                  <c:v>57</c:v>
                </c:pt>
              </c:numCache>
            </c:numRef>
          </c:val>
          <c:extLst>
            <c:ext xmlns:c16="http://schemas.microsoft.com/office/drawing/2014/chart" uri="{C3380CC4-5D6E-409C-BE32-E72D297353CC}">
              <c16:uniqueId val="{00000000-0217-46DD-B27B-1D0AE58D27D2}"/>
            </c:ext>
          </c:extLst>
        </c:ser>
        <c:ser>
          <c:idx val="1"/>
          <c:order val="1"/>
          <c:tx>
            <c:strRef>
              <c:f>Sheet3!$C$3:$C$4</c:f>
              <c:strCache>
                <c:ptCount val="1"/>
                <c:pt idx="0">
                  <c:v>Mehed</c:v>
                </c:pt>
              </c:strCache>
            </c:strRef>
          </c:tx>
          <c:spPr>
            <a:solidFill>
              <a:sysClr val="window" lastClr="FFFFFF">
                <a:lumMod val="75000"/>
              </a:sys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Sheet3!$A$5:$A$10</c:f>
              <c:strCache>
                <c:ptCount val="5"/>
                <c:pt idx="0">
                  <c:v>Jah</c:v>
                </c:pt>
                <c:pt idx="1">
                  <c:v>Pigem jah</c:v>
                </c:pt>
                <c:pt idx="2">
                  <c:v>Pigem ei</c:v>
                </c:pt>
                <c:pt idx="3">
                  <c:v>Ei</c:v>
                </c:pt>
                <c:pt idx="4">
                  <c:v>Ei oska öelda</c:v>
                </c:pt>
              </c:strCache>
            </c:strRef>
          </c:cat>
          <c:val>
            <c:numRef>
              <c:f>Sheet3!$C$5:$C$10</c:f>
              <c:numCache>
                <c:formatCode>General</c:formatCode>
                <c:ptCount val="5"/>
                <c:pt idx="0">
                  <c:v>56</c:v>
                </c:pt>
                <c:pt idx="1">
                  <c:v>24</c:v>
                </c:pt>
                <c:pt idx="2">
                  <c:v>1</c:v>
                </c:pt>
                <c:pt idx="3">
                  <c:v>1</c:v>
                </c:pt>
                <c:pt idx="4">
                  <c:v>13</c:v>
                </c:pt>
              </c:numCache>
            </c:numRef>
          </c:val>
          <c:extLst>
            <c:ext xmlns:c16="http://schemas.microsoft.com/office/drawing/2014/chart" uri="{C3380CC4-5D6E-409C-BE32-E72D297353CC}">
              <c16:uniqueId val="{00000001-0217-46DD-B27B-1D0AE58D27D2}"/>
            </c:ext>
          </c:extLst>
        </c:ser>
        <c:dLbls>
          <c:dLblPos val="outEnd"/>
          <c:showLegendKey val="0"/>
          <c:showVal val="1"/>
          <c:showCatName val="0"/>
          <c:showSerName val="0"/>
          <c:showPercent val="0"/>
          <c:showBubbleSize val="0"/>
        </c:dLbls>
        <c:gapWidth val="219"/>
        <c:overlap val="-27"/>
        <c:axId val="2067317056"/>
        <c:axId val="2070017296"/>
      </c:barChart>
      <c:catAx>
        <c:axId val="206731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2070017296"/>
        <c:crosses val="autoZero"/>
        <c:auto val="1"/>
        <c:lblAlgn val="ctr"/>
        <c:lblOffset val="100"/>
        <c:noMultiLvlLbl val="0"/>
      </c:catAx>
      <c:valAx>
        <c:axId val="20700172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20673170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a:latin typeface="Bahnschrift" panose="020B0502040204020203" pitchFamily="34" charset="0"/>
              </a:rPr>
              <a:t>Keeleline</a:t>
            </a:r>
            <a:r>
              <a:rPr lang="et-EE" baseline="0">
                <a:latin typeface="Bahnschrift" panose="020B0502040204020203" pitchFamily="34" charset="0"/>
              </a:rPr>
              <a:t> jaotus</a:t>
            </a:r>
            <a:endParaRPr lang="en-US">
              <a:latin typeface="Bahnschrift" panose="020B0502040204020203" pitchFamily="34" charset="0"/>
            </a:endParaRPr>
          </a:p>
        </c:rich>
      </c:tx>
      <c:layout>
        <c:manualLayout>
          <c:xMode val="edge"/>
          <c:yMode val="edge"/>
          <c:x val="0.2926596675415572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lotArea>
      <c:layout/>
      <c:pieChart>
        <c:varyColors val="1"/>
        <c:ser>
          <c:idx val="0"/>
          <c:order val="0"/>
          <c:tx>
            <c:strRef>
              <c:f>'[P__hik__simustik_patsiendile (1).xls]Sheet2'!$B$13</c:f>
              <c:strCache>
                <c:ptCount val="1"/>
                <c:pt idx="0">
                  <c:v>Column2</c:v>
                </c:pt>
              </c:strCache>
            </c:strRef>
          </c:tx>
          <c:dPt>
            <c:idx val="0"/>
            <c:bubble3D val="0"/>
            <c:spPr>
              <a:solidFill>
                <a:srgbClr val="F25C63"/>
              </a:solidFill>
              <a:ln w="19050">
                <a:solidFill>
                  <a:schemeClr val="lt1"/>
                </a:solidFill>
              </a:ln>
              <a:effectLst/>
            </c:spPr>
            <c:extLst>
              <c:ext xmlns:c16="http://schemas.microsoft.com/office/drawing/2014/chart" uri="{C3380CC4-5D6E-409C-BE32-E72D297353CC}">
                <c16:uniqueId val="{00000001-127E-406D-AB4A-8DCA65BF9F1A}"/>
              </c:ext>
            </c:extLst>
          </c:dPt>
          <c:dPt>
            <c:idx val="1"/>
            <c:bubble3D val="0"/>
            <c:spPr>
              <a:solidFill>
                <a:srgbClr val="FCD1BF"/>
              </a:solidFill>
              <a:ln w="19050">
                <a:solidFill>
                  <a:schemeClr val="lt1"/>
                </a:solidFill>
              </a:ln>
              <a:effectLst/>
            </c:spPr>
            <c:extLst>
              <c:ext xmlns:c16="http://schemas.microsoft.com/office/drawing/2014/chart" uri="{C3380CC4-5D6E-409C-BE32-E72D297353CC}">
                <c16:uniqueId val="{00000003-127E-406D-AB4A-8DCA65BF9F1A}"/>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127E-406D-AB4A-8DCA65BF9F1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27E-406D-AB4A-8DCA65BF9F1A}"/>
              </c:ext>
            </c:extLst>
          </c:dPt>
          <c:dLbls>
            <c:dLbl>
              <c:idx val="0"/>
              <c:layout>
                <c:manualLayout>
                  <c:x val="-0.12244881889763784"/>
                  <c:y val="-0.35788677456984541"/>
                </c:manualLayout>
              </c:layout>
              <c:tx>
                <c:rich>
                  <a:bodyPr/>
                  <a:lstStyle/>
                  <a:p>
                    <a:fld id="{9BFAC8EA-A446-42EC-A14E-5954AD7F2D48}" type="PERCENTAGE">
                      <a:rPr lang="en-US"/>
                      <a:pPr/>
                      <a:t>[PERCENTAGE]</a:t>
                    </a:fld>
                    <a:r>
                      <a:rPr lang="en-US"/>
                      <a:t>; 439</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7E-406D-AB4A-8DCA65BF9F1A}"/>
                </c:ext>
              </c:extLst>
            </c:dLbl>
            <c:dLbl>
              <c:idx val="1"/>
              <c:tx>
                <c:rich>
                  <a:bodyPr/>
                  <a:lstStyle/>
                  <a:p>
                    <a:fld id="{5084DD6D-0CBF-4374-8AC3-142FED252D0A}" type="PERCENTAGE">
                      <a:rPr lang="en-US"/>
                      <a:pPr/>
                      <a:t>[PERCENTAGE]</a:t>
                    </a:fld>
                    <a:r>
                      <a:rPr lang="en-US"/>
                      <a:t>; 103</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7E-406D-AB4A-8DCA65BF9F1A}"/>
                </c:ext>
              </c:extLst>
            </c:dLbl>
            <c:dLbl>
              <c:idx val="2"/>
              <c:tx>
                <c:rich>
                  <a:bodyPr/>
                  <a:lstStyle/>
                  <a:p>
                    <a:fld id="{804543DA-0042-4BD5-95B8-B6F8D8EDE356}" type="PERCENTAGE">
                      <a:rPr lang="en-US"/>
                      <a:pPr/>
                      <a:t>[PERCENTAGE]</a:t>
                    </a:fld>
                    <a:r>
                      <a:rPr lang="en-US"/>
                      <a:t>; 25</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27E-406D-AB4A-8DCA65BF9F1A}"/>
                </c:ext>
              </c:extLst>
            </c:dLbl>
            <c:dLbl>
              <c:idx val="3"/>
              <c:layout>
                <c:manualLayout>
                  <c:x val="5.9957349081364832E-2"/>
                  <c:y val="2.6494604841061534E-3"/>
                </c:manualLayout>
              </c:layout>
              <c:tx>
                <c:rich>
                  <a:bodyPr/>
                  <a:lstStyle/>
                  <a:p>
                    <a:fld id="{636E82DA-699B-45B0-916B-0EBBE0252479}" type="PERCENTAGE">
                      <a:rPr lang="en-US"/>
                      <a:pPr/>
                      <a:t>[PERCENTAGE]</a:t>
                    </a:fld>
                    <a:r>
                      <a:rPr lang="en-US"/>
                      <a:t>; 16</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27E-406D-AB4A-8DCA65BF9F1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'[P__hik__simustik_patsiendile (1).xls]Sheet2'!$A$14:$A$17</c:f>
              <c:strCache>
                <c:ptCount val="4"/>
                <c:pt idx="0">
                  <c:v>Eesti</c:v>
                </c:pt>
                <c:pt idx="1">
                  <c:v>Vene</c:v>
                </c:pt>
                <c:pt idx="2">
                  <c:v>Inglise</c:v>
                </c:pt>
                <c:pt idx="3">
                  <c:v>Soome</c:v>
                </c:pt>
              </c:strCache>
            </c:strRef>
          </c:cat>
          <c:val>
            <c:numRef>
              <c:f>'[P__hik__simustik_patsiendile (1).xls]Sheet2'!$B$14:$B$17</c:f>
              <c:numCache>
                <c:formatCode>General</c:formatCode>
                <c:ptCount val="4"/>
                <c:pt idx="0">
                  <c:v>439</c:v>
                </c:pt>
                <c:pt idx="1">
                  <c:v>103</c:v>
                </c:pt>
                <c:pt idx="2">
                  <c:v>25</c:v>
                </c:pt>
                <c:pt idx="3">
                  <c:v>16</c:v>
                </c:pt>
              </c:numCache>
            </c:numRef>
          </c:val>
          <c:extLst>
            <c:ext xmlns:c16="http://schemas.microsoft.com/office/drawing/2014/chart" uri="{C3380CC4-5D6E-409C-BE32-E72D297353CC}">
              <c16:uniqueId val="{00000008-127E-406D-AB4A-8DCA65BF9F1A}"/>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354509663564785"/>
          <c:y val="0.35206859468023721"/>
          <c:w val="0.18322265966754156"/>
          <c:h val="0.371628754738990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w="9525" cap="flat" cmpd="sng" algn="ctr">
      <a:noFill/>
      <a:round/>
    </a:ln>
    <a:effectLst/>
  </c:spPr>
  <c:txPr>
    <a:bodyPr/>
    <a:lstStyle/>
    <a:p>
      <a:pPr>
        <a:defRPr/>
      </a:pPr>
      <a:endParaRPr lang="et-E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(1).xls]Sheet4!PivotTable3</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sz="1200"/>
              <a:t>Rahulolu</a:t>
            </a:r>
            <a:r>
              <a:rPr lang="et-EE" sz="1200" baseline="0"/>
              <a:t> hinna-kvaliteedi suhtega vanuse lõikes</a:t>
            </a:r>
            <a:endParaRPr lang="et-EE"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4.5691879148495047E-2"/>
          <c:y val="3.1223938977242245E-2"/>
          <c:w val="0.86052284315779159"/>
          <c:h val="0.71146902923046729"/>
        </c:manualLayout>
      </c:layout>
      <c:barChart>
        <c:barDir val="col"/>
        <c:grouping val="clustered"/>
        <c:varyColors val="0"/>
        <c:ser>
          <c:idx val="0"/>
          <c:order val="0"/>
          <c:tx>
            <c:strRef>
              <c:f>Sheet4!$B$3:$B$4</c:f>
              <c:strCache>
                <c:ptCount val="1"/>
                <c:pt idx="0">
                  <c:v>&lt;19</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Sheet4!$A$5:$A$10</c:f>
              <c:strCache>
                <c:ptCount val="5"/>
                <c:pt idx="0">
                  <c:v>Jah</c:v>
                </c:pt>
                <c:pt idx="1">
                  <c:v>Pigem jah</c:v>
                </c:pt>
                <c:pt idx="2">
                  <c:v>Pigem ei</c:v>
                </c:pt>
                <c:pt idx="3">
                  <c:v>Ei</c:v>
                </c:pt>
                <c:pt idx="4">
                  <c:v>Ei oska öelda</c:v>
                </c:pt>
              </c:strCache>
            </c:strRef>
          </c:cat>
          <c:val>
            <c:numRef>
              <c:f>Sheet4!$B$5:$B$10</c:f>
              <c:numCache>
                <c:formatCode>General</c:formatCode>
                <c:ptCount val="5"/>
                <c:pt idx="0">
                  <c:v>4</c:v>
                </c:pt>
                <c:pt idx="1">
                  <c:v>6</c:v>
                </c:pt>
                <c:pt idx="2">
                  <c:v>1</c:v>
                </c:pt>
                <c:pt idx="4">
                  <c:v>1</c:v>
                </c:pt>
              </c:numCache>
            </c:numRef>
          </c:val>
          <c:extLst>
            <c:ext xmlns:c16="http://schemas.microsoft.com/office/drawing/2014/chart" uri="{C3380CC4-5D6E-409C-BE32-E72D297353CC}">
              <c16:uniqueId val="{00000000-137C-4E28-999B-1E680EE60D7E}"/>
            </c:ext>
          </c:extLst>
        </c:ser>
        <c:ser>
          <c:idx val="1"/>
          <c:order val="1"/>
          <c:tx>
            <c:strRef>
              <c:f>Sheet4!$C$3:$C$4</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Sheet4!$A$5:$A$10</c:f>
              <c:strCache>
                <c:ptCount val="5"/>
                <c:pt idx="0">
                  <c:v>Jah</c:v>
                </c:pt>
                <c:pt idx="1">
                  <c:v>Pigem jah</c:v>
                </c:pt>
                <c:pt idx="2">
                  <c:v>Pigem ei</c:v>
                </c:pt>
                <c:pt idx="3">
                  <c:v>Ei</c:v>
                </c:pt>
                <c:pt idx="4">
                  <c:v>Ei oska öelda</c:v>
                </c:pt>
              </c:strCache>
            </c:strRef>
          </c:cat>
          <c:val>
            <c:numRef>
              <c:f>Sheet4!$C$5:$C$10</c:f>
              <c:numCache>
                <c:formatCode>General</c:formatCode>
                <c:ptCount val="5"/>
                <c:pt idx="0">
                  <c:v>12</c:v>
                </c:pt>
                <c:pt idx="1">
                  <c:v>9</c:v>
                </c:pt>
                <c:pt idx="2">
                  <c:v>1</c:v>
                </c:pt>
                <c:pt idx="4">
                  <c:v>1</c:v>
                </c:pt>
              </c:numCache>
            </c:numRef>
          </c:val>
          <c:extLst>
            <c:ext xmlns:c16="http://schemas.microsoft.com/office/drawing/2014/chart" uri="{C3380CC4-5D6E-409C-BE32-E72D297353CC}">
              <c16:uniqueId val="{00000001-137C-4E28-999B-1E680EE60D7E}"/>
            </c:ext>
          </c:extLst>
        </c:ser>
        <c:ser>
          <c:idx val="2"/>
          <c:order val="2"/>
          <c:tx>
            <c:strRef>
              <c:f>Sheet4!$D$3:$D$4</c:f>
              <c:strCache>
                <c:ptCount val="1"/>
                <c:pt idx="0">
                  <c:v>25-34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Sheet4!$A$5:$A$10</c:f>
              <c:strCache>
                <c:ptCount val="5"/>
                <c:pt idx="0">
                  <c:v>Jah</c:v>
                </c:pt>
                <c:pt idx="1">
                  <c:v>Pigem jah</c:v>
                </c:pt>
                <c:pt idx="2">
                  <c:v>Pigem ei</c:v>
                </c:pt>
                <c:pt idx="3">
                  <c:v>Ei</c:v>
                </c:pt>
                <c:pt idx="4">
                  <c:v>Ei oska öelda</c:v>
                </c:pt>
              </c:strCache>
            </c:strRef>
          </c:cat>
          <c:val>
            <c:numRef>
              <c:f>Sheet4!$D$5:$D$10</c:f>
              <c:numCache>
                <c:formatCode>General</c:formatCode>
                <c:ptCount val="5"/>
                <c:pt idx="0">
                  <c:v>32</c:v>
                </c:pt>
                <c:pt idx="1">
                  <c:v>27</c:v>
                </c:pt>
                <c:pt idx="2">
                  <c:v>2</c:v>
                </c:pt>
                <c:pt idx="3">
                  <c:v>2</c:v>
                </c:pt>
                <c:pt idx="4">
                  <c:v>6</c:v>
                </c:pt>
              </c:numCache>
            </c:numRef>
          </c:val>
          <c:extLst>
            <c:ext xmlns:c16="http://schemas.microsoft.com/office/drawing/2014/chart" uri="{C3380CC4-5D6E-409C-BE32-E72D297353CC}">
              <c16:uniqueId val="{00000002-137C-4E28-999B-1E680EE60D7E}"/>
            </c:ext>
          </c:extLst>
        </c:ser>
        <c:ser>
          <c:idx val="3"/>
          <c:order val="3"/>
          <c:tx>
            <c:strRef>
              <c:f>Sheet4!$E$3:$E$4</c:f>
              <c:strCache>
                <c:ptCount val="1"/>
                <c:pt idx="0">
                  <c:v>35-44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Sheet4!$A$5:$A$10</c:f>
              <c:strCache>
                <c:ptCount val="5"/>
                <c:pt idx="0">
                  <c:v>Jah</c:v>
                </c:pt>
                <c:pt idx="1">
                  <c:v>Pigem jah</c:v>
                </c:pt>
                <c:pt idx="2">
                  <c:v>Pigem ei</c:v>
                </c:pt>
                <c:pt idx="3">
                  <c:v>Ei</c:v>
                </c:pt>
                <c:pt idx="4">
                  <c:v>Ei oska öelda</c:v>
                </c:pt>
              </c:strCache>
            </c:strRef>
          </c:cat>
          <c:val>
            <c:numRef>
              <c:f>Sheet4!$E$5:$E$10</c:f>
              <c:numCache>
                <c:formatCode>General</c:formatCode>
                <c:ptCount val="5"/>
                <c:pt idx="0">
                  <c:v>46</c:v>
                </c:pt>
                <c:pt idx="1">
                  <c:v>28</c:v>
                </c:pt>
                <c:pt idx="2">
                  <c:v>2</c:v>
                </c:pt>
                <c:pt idx="4">
                  <c:v>9</c:v>
                </c:pt>
              </c:numCache>
            </c:numRef>
          </c:val>
          <c:extLst>
            <c:ext xmlns:c16="http://schemas.microsoft.com/office/drawing/2014/chart" uri="{C3380CC4-5D6E-409C-BE32-E72D297353CC}">
              <c16:uniqueId val="{00000003-137C-4E28-999B-1E680EE60D7E}"/>
            </c:ext>
          </c:extLst>
        </c:ser>
        <c:ser>
          <c:idx val="4"/>
          <c:order val="4"/>
          <c:tx>
            <c:strRef>
              <c:f>Sheet4!$F$3:$F$4</c:f>
              <c:strCache>
                <c:ptCount val="1"/>
                <c:pt idx="0">
                  <c:v>45-54</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Sheet4!$A$5:$A$10</c:f>
              <c:strCache>
                <c:ptCount val="5"/>
                <c:pt idx="0">
                  <c:v>Jah</c:v>
                </c:pt>
                <c:pt idx="1">
                  <c:v>Pigem jah</c:v>
                </c:pt>
                <c:pt idx="2">
                  <c:v>Pigem ei</c:v>
                </c:pt>
                <c:pt idx="3">
                  <c:v>Ei</c:v>
                </c:pt>
                <c:pt idx="4">
                  <c:v>Ei oska öelda</c:v>
                </c:pt>
              </c:strCache>
            </c:strRef>
          </c:cat>
          <c:val>
            <c:numRef>
              <c:f>Sheet4!$F$5:$F$10</c:f>
              <c:numCache>
                <c:formatCode>General</c:formatCode>
                <c:ptCount val="5"/>
                <c:pt idx="0">
                  <c:v>33</c:v>
                </c:pt>
                <c:pt idx="1">
                  <c:v>15</c:v>
                </c:pt>
                <c:pt idx="4">
                  <c:v>11</c:v>
                </c:pt>
              </c:numCache>
            </c:numRef>
          </c:val>
          <c:extLst>
            <c:ext xmlns:c16="http://schemas.microsoft.com/office/drawing/2014/chart" uri="{C3380CC4-5D6E-409C-BE32-E72D297353CC}">
              <c16:uniqueId val="{00000004-137C-4E28-999B-1E680EE60D7E}"/>
            </c:ext>
          </c:extLst>
        </c:ser>
        <c:ser>
          <c:idx val="5"/>
          <c:order val="5"/>
          <c:tx>
            <c:strRef>
              <c:f>Sheet4!$G$3:$G$4</c:f>
              <c:strCache>
                <c:ptCount val="1"/>
                <c:pt idx="0">
                  <c:v>55-64</c:v>
                </c:pt>
              </c:strCache>
            </c:strRef>
          </c:tx>
          <c:spPr>
            <a:solidFill>
              <a:sysClr val="window" lastClr="FFFFFF">
                <a:lumMod val="85000"/>
              </a:sys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Sheet4!$A$5:$A$10</c:f>
              <c:strCache>
                <c:ptCount val="5"/>
                <c:pt idx="0">
                  <c:v>Jah</c:v>
                </c:pt>
                <c:pt idx="1">
                  <c:v>Pigem jah</c:v>
                </c:pt>
                <c:pt idx="2">
                  <c:v>Pigem ei</c:v>
                </c:pt>
                <c:pt idx="3">
                  <c:v>Ei</c:v>
                </c:pt>
                <c:pt idx="4">
                  <c:v>Ei oska öelda</c:v>
                </c:pt>
              </c:strCache>
            </c:strRef>
          </c:cat>
          <c:val>
            <c:numRef>
              <c:f>Sheet4!$G$5:$G$10</c:f>
              <c:numCache>
                <c:formatCode>General</c:formatCode>
                <c:ptCount val="5"/>
                <c:pt idx="0">
                  <c:v>43</c:v>
                </c:pt>
                <c:pt idx="1">
                  <c:v>8</c:v>
                </c:pt>
                <c:pt idx="4">
                  <c:v>9</c:v>
                </c:pt>
              </c:numCache>
            </c:numRef>
          </c:val>
          <c:extLst>
            <c:ext xmlns:c16="http://schemas.microsoft.com/office/drawing/2014/chart" uri="{C3380CC4-5D6E-409C-BE32-E72D297353CC}">
              <c16:uniqueId val="{00000005-137C-4E28-999B-1E680EE60D7E}"/>
            </c:ext>
          </c:extLst>
        </c:ser>
        <c:ser>
          <c:idx val="6"/>
          <c:order val="6"/>
          <c:tx>
            <c:strRef>
              <c:f>Sheet4!$H$3:$H$4</c:f>
              <c:strCache>
                <c:ptCount val="1"/>
                <c:pt idx="0">
                  <c:v>65-74</c:v>
                </c:pt>
              </c:strCache>
            </c:strRef>
          </c:tx>
          <c:spPr>
            <a:solidFill>
              <a:srgbClr val="FFCCC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Sheet4!$A$5:$A$10</c:f>
              <c:strCache>
                <c:ptCount val="5"/>
                <c:pt idx="0">
                  <c:v>Jah</c:v>
                </c:pt>
                <c:pt idx="1">
                  <c:v>Pigem jah</c:v>
                </c:pt>
                <c:pt idx="2">
                  <c:v>Pigem ei</c:v>
                </c:pt>
                <c:pt idx="3">
                  <c:v>Ei</c:v>
                </c:pt>
                <c:pt idx="4">
                  <c:v>Ei oska öelda</c:v>
                </c:pt>
              </c:strCache>
            </c:strRef>
          </c:cat>
          <c:val>
            <c:numRef>
              <c:f>Sheet4!$H$5:$H$10</c:f>
              <c:numCache>
                <c:formatCode>General</c:formatCode>
                <c:ptCount val="5"/>
                <c:pt idx="0">
                  <c:v>79</c:v>
                </c:pt>
                <c:pt idx="1">
                  <c:v>26</c:v>
                </c:pt>
                <c:pt idx="2">
                  <c:v>1</c:v>
                </c:pt>
                <c:pt idx="4">
                  <c:v>14</c:v>
                </c:pt>
              </c:numCache>
            </c:numRef>
          </c:val>
          <c:extLst>
            <c:ext xmlns:c16="http://schemas.microsoft.com/office/drawing/2014/chart" uri="{C3380CC4-5D6E-409C-BE32-E72D297353CC}">
              <c16:uniqueId val="{00000006-137C-4E28-999B-1E680EE60D7E}"/>
            </c:ext>
          </c:extLst>
        </c:ser>
        <c:ser>
          <c:idx val="7"/>
          <c:order val="7"/>
          <c:tx>
            <c:strRef>
              <c:f>Sheet4!$I$3:$I$4</c:f>
              <c:strCache>
                <c:ptCount val="1"/>
                <c:pt idx="0">
                  <c:v>75+</c:v>
                </c:pt>
              </c:strCache>
            </c:strRef>
          </c:tx>
          <c:spPr>
            <a:solidFill>
              <a:srgbClr val="F25C6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Sheet4!$A$5:$A$10</c:f>
              <c:strCache>
                <c:ptCount val="5"/>
                <c:pt idx="0">
                  <c:v>Jah</c:v>
                </c:pt>
                <c:pt idx="1">
                  <c:v>Pigem jah</c:v>
                </c:pt>
                <c:pt idx="2">
                  <c:v>Pigem ei</c:v>
                </c:pt>
                <c:pt idx="3">
                  <c:v>Ei</c:v>
                </c:pt>
                <c:pt idx="4">
                  <c:v>Ei oska öelda</c:v>
                </c:pt>
              </c:strCache>
            </c:strRef>
          </c:cat>
          <c:val>
            <c:numRef>
              <c:f>Sheet4!$I$5:$I$10</c:f>
              <c:numCache>
                <c:formatCode>General</c:formatCode>
                <c:ptCount val="5"/>
                <c:pt idx="0">
                  <c:v>98</c:v>
                </c:pt>
                <c:pt idx="1">
                  <c:v>20</c:v>
                </c:pt>
                <c:pt idx="2">
                  <c:v>1</c:v>
                </c:pt>
                <c:pt idx="4">
                  <c:v>19</c:v>
                </c:pt>
              </c:numCache>
            </c:numRef>
          </c:val>
          <c:extLst>
            <c:ext xmlns:c16="http://schemas.microsoft.com/office/drawing/2014/chart" uri="{C3380CC4-5D6E-409C-BE32-E72D297353CC}">
              <c16:uniqueId val="{00000007-137C-4E28-999B-1E680EE60D7E}"/>
            </c:ext>
          </c:extLst>
        </c:ser>
        <c:dLbls>
          <c:dLblPos val="outEnd"/>
          <c:showLegendKey val="0"/>
          <c:showVal val="1"/>
          <c:showCatName val="0"/>
          <c:showSerName val="0"/>
          <c:showPercent val="0"/>
          <c:showBubbleSize val="0"/>
        </c:dLbls>
        <c:gapWidth val="219"/>
        <c:overlap val="-27"/>
        <c:axId val="2076652800"/>
        <c:axId val="36318048"/>
      </c:barChart>
      <c:catAx>
        <c:axId val="207665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36318048"/>
        <c:crosses val="autoZero"/>
        <c:auto val="1"/>
        <c:lblAlgn val="ctr"/>
        <c:lblOffset val="100"/>
        <c:noMultiLvlLbl val="0"/>
      </c:catAx>
      <c:valAx>
        <c:axId val="36318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2076652800"/>
        <c:crosses val="autoZero"/>
        <c:crossBetween val="between"/>
      </c:valAx>
      <c:spPr>
        <a:noFill/>
        <a:ln>
          <a:noFill/>
        </a:ln>
        <a:effectLst/>
      </c:spPr>
    </c:plotArea>
    <c:legend>
      <c:legendPos val="r"/>
      <c:layout>
        <c:manualLayout>
          <c:xMode val="edge"/>
          <c:yMode val="edge"/>
          <c:x val="0.91666316011455173"/>
          <c:y val="3.9421215489216926E-2"/>
          <c:w val="7.4015935077573897E-2"/>
          <c:h val="0.9172148213083701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(1).xls]Sheet5!PivotTable4</c:name>
    <c:fmtId val="5"/>
  </c:pivotSource>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sz="1200"/>
              <a:t>Rahulolu hinna-kvaliteedi suhtega elukoha lõikes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Sheet5!$B$3:$B$4</c:f>
              <c:strCache>
                <c:ptCount val="1"/>
                <c:pt idx="0">
                  <c:v>Tallinn</c:v>
                </c:pt>
              </c:strCache>
            </c:strRef>
          </c:tx>
          <c:spPr>
            <a:solidFill>
              <a:srgbClr val="F25C6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Sheet5!$A$5:$A$10</c:f>
              <c:strCache>
                <c:ptCount val="5"/>
                <c:pt idx="0">
                  <c:v>Jah</c:v>
                </c:pt>
                <c:pt idx="1">
                  <c:v>Pigem jah</c:v>
                </c:pt>
                <c:pt idx="2">
                  <c:v>Pigem ei</c:v>
                </c:pt>
                <c:pt idx="3">
                  <c:v>Ei</c:v>
                </c:pt>
                <c:pt idx="4">
                  <c:v>Ei oska öelda</c:v>
                </c:pt>
              </c:strCache>
            </c:strRef>
          </c:cat>
          <c:val>
            <c:numRef>
              <c:f>Sheet5!$B$5:$B$10</c:f>
              <c:numCache>
                <c:formatCode>General</c:formatCode>
                <c:ptCount val="5"/>
                <c:pt idx="0">
                  <c:v>183</c:v>
                </c:pt>
                <c:pt idx="1">
                  <c:v>82</c:v>
                </c:pt>
                <c:pt idx="2">
                  <c:v>5</c:v>
                </c:pt>
                <c:pt idx="3">
                  <c:v>1</c:v>
                </c:pt>
                <c:pt idx="4">
                  <c:v>34</c:v>
                </c:pt>
              </c:numCache>
            </c:numRef>
          </c:val>
          <c:extLst>
            <c:ext xmlns:c16="http://schemas.microsoft.com/office/drawing/2014/chart" uri="{C3380CC4-5D6E-409C-BE32-E72D297353CC}">
              <c16:uniqueId val="{00000000-024F-4988-B58E-659E94226065}"/>
            </c:ext>
          </c:extLst>
        </c:ser>
        <c:ser>
          <c:idx val="1"/>
          <c:order val="1"/>
          <c:tx>
            <c:strRef>
              <c:f>Sheet5!$C$3:$C$4</c:f>
              <c:strCache>
                <c:ptCount val="1"/>
                <c:pt idx="0">
                  <c:v>Mujal Eestis</c:v>
                </c:pt>
              </c:strCache>
            </c:strRef>
          </c:tx>
          <c:spPr>
            <a:solidFill>
              <a:srgbClr val="FFCCC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Sheet5!$A$5:$A$10</c:f>
              <c:strCache>
                <c:ptCount val="5"/>
                <c:pt idx="0">
                  <c:v>Jah</c:v>
                </c:pt>
                <c:pt idx="1">
                  <c:v>Pigem jah</c:v>
                </c:pt>
                <c:pt idx="2">
                  <c:v>Pigem ei</c:v>
                </c:pt>
                <c:pt idx="3">
                  <c:v>Ei</c:v>
                </c:pt>
                <c:pt idx="4">
                  <c:v>Ei oska öelda</c:v>
                </c:pt>
              </c:strCache>
            </c:strRef>
          </c:cat>
          <c:val>
            <c:numRef>
              <c:f>Sheet5!$C$5:$C$10</c:f>
              <c:numCache>
                <c:formatCode>General</c:formatCode>
                <c:ptCount val="5"/>
                <c:pt idx="0">
                  <c:v>124</c:v>
                </c:pt>
                <c:pt idx="1">
                  <c:v>44</c:v>
                </c:pt>
                <c:pt idx="2">
                  <c:v>3</c:v>
                </c:pt>
                <c:pt idx="3">
                  <c:v>1</c:v>
                </c:pt>
                <c:pt idx="4">
                  <c:v>30</c:v>
                </c:pt>
              </c:numCache>
            </c:numRef>
          </c:val>
          <c:extLst>
            <c:ext xmlns:c16="http://schemas.microsoft.com/office/drawing/2014/chart" uri="{C3380CC4-5D6E-409C-BE32-E72D297353CC}">
              <c16:uniqueId val="{00000001-024F-4988-B58E-659E94226065}"/>
            </c:ext>
          </c:extLst>
        </c:ser>
        <c:ser>
          <c:idx val="2"/>
          <c:order val="2"/>
          <c:tx>
            <c:strRef>
              <c:f>Sheet5!$D$3:$D$4</c:f>
              <c:strCache>
                <c:ptCount val="1"/>
                <c:pt idx="0">
                  <c:v>Soome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Sheet5!$A$5:$A$10</c:f>
              <c:strCache>
                <c:ptCount val="5"/>
                <c:pt idx="0">
                  <c:v>Jah</c:v>
                </c:pt>
                <c:pt idx="1">
                  <c:v>Pigem jah</c:v>
                </c:pt>
                <c:pt idx="2">
                  <c:v>Pigem ei</c:v>
                </c:pt>
                <c:pt idx="3">
                  <c:v>Ei</c:v>
                </c:pt>
                <c:pt idx="4">
                  <c:v>Ei oska öelda</c:v>
                </c:pt>
              </c:strCache>
            </c:strRef>
          </c:cat>
          <c:val>
            <c:numRef>
              <c:f>Sheet5!$D$5:$D$10</c:f>
              <c:numCache>
                <c:formatCode>General</c:formatCode>
                <c:ptCount val="5"/>
                <c:pt idx="0">
                  <c:v>19</c:v>
                </c:pt>
                <c:pt idx="1">
                  <c:v>4</c:v>
                </c:pt>
                <c:pt idx="4">
                  <c:v>3</c:v>
                </c:pt>
              </c:numCache>
            </c:numRef>
          </c:val>
          <c:extLst>
            <c:ext xmlns:c16="http://schemas.microsoft.com/office/drawing/2014/chart" uri="{C3380CC4-5D6E-409C-BE32-E72D297353CC}">
              <c16:uniqueId val="{00000002-024F-4988-B58E-659E94226065}"/>
            </c:ext>
          </c:extLst>
        </c:ser>
        <c:ser>
          <c:idx val="3"/>
          <c:order val="3"/>
          <c:tx>
            <c:strRef>
              <c:f>Sheet5!$E$3:$E$4</c:f>
              <c:strCache>
                <c:ptCount val="1"/>
                <c:pt idx="0">
                  <c:v>Mujal välismaal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Sheet5!$A$5:$A$10</c:f>
              <c:strCache>
                <c:ptCount val="5"/>
                <c:pt idx="0">
                  <c:v>Jah</c:v>
                </c:pt>
                <c:pt idx="1">
                  <c:v>Pigem jah</c:v>
                </c:pt>
                <c:pt idx="2">
                  <c:v>Pigem ei</c:v>
                </c:pt>
                <c:pt idx="3">
                  <c:v>Ei</c:v>
                </c:pt>
                <c:pt idx="4">
                  <c:v>Ei oska öelda</c:v>
                </c:pt>
              </c:strCache>
            </c:strRef>
          </c:cat>
          <c:val>
            <c:numRef>
              <c:f>Sheet5!$E$5:$E$10</c:f>
              <c:numCache>
                <c:formatCode>General</c:formatCode>
                <c:ptCount val="5"/>
                <c:pt idx="0">
                  <c:v>19</c:v>
                </c:pt>
                <c:pt idx="1">
                  <c:v>8</c:v>
                </c:pt>
                <c:pt idx="4">
                  <c:v>2</c:v>
                </c:pt>
              </c:numCache>
            </c:numRef>
          </c:val>
          <c:extLst>
            <c:ext xmlns:c16="http://schemas.microsoft.com/office/drawing/2014/chart" uri="{C3380CC4-5D6E-409C-BE32-E72D297353CC}">
              <c16:uniqueId val="{00000003-024F-4988-B58E-659E94226065}"/>
            </c:ext>
          </c:extLst>
        </c:ser>
        <c:dLbls>
          <c:dLblPos val="outEnd"/>
          <c:showLegendKey val="0"/>
          <c:showVal val="1"/>
          <c:showCatName val="0"/>
          <c:showSerName val="0"/>
          <c:showPercent val="0"/>
          <c:showBubbleSize val="0"/>
        </c:dLbls>
        <c:gapWidth val="219"/>
        <c:overlap val="-27"/>
        <c:axId val="1963792016"/>
        <c:axId val="36371616"/>
      </c:barChart>
      <c:catAx>
        <c:axId val="196379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36371616"/>
        <c:crosses val="autoZero"/>
        <c:auto val="1"/>
        <c:lblAlgn val="ctr"/>
        <c:lblOffset val="100"/>
        <c:noMultiLvlLbl val="0"/>
      </c:catAx>
      <c:valAx>
        <c:axId val="363716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19637920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(1).xls]Sheet23!PivotTable33</c:name>
    <c:fmtId val="-1"/>
  </c:pivotSource>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sz="1200" dirty="0"/>
              <a:t>Kui Teil tekib vajadus raviteenuse järele,</a:t>
            </a:r>
            <a:r>
              <a:rPr lang="et-EE" sz="1200" baseline="0" dirty="0"/>
              <a:t> </a:t>
            </a:r>
          </a:p>
          <a:p>
            <a:pPr>
              <a:defRPr sz="1200"/>
            </a:pPr>
            <a:r>
              <a:rPr lang="et-EE" sz="1200" dirty="0"/>
              <a:t> kas tuleksite taas Fertilitasse? </a:t>
            </a:r>
            <a:br>
              <a:rPr lang="et-EE" sz="1200" dirty="0"/>
            </a:br>
            <a:r>
              <a:rPr lang="et-EE" sz="1200" dirty="0"/>
              <a:t>Elukoha lõikes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rgbClr val="F25C63"/>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CD1BF"/>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F25C63"/>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FCD1BF"/>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F25C63"/>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FCD1BF"/>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3.0555555555555555E-2"/>
          <c:y val="0.11238368521848177"/>
          <c:w val="0.93888888888888888"/>
          <c:h val="0.78298144818489857"/>
        </c:manualLayout>
      </c:layout>
      <c:barChart>
        <c:barDir val="col"/>
        <c:grouping val="clustered"/>
        <c:varyColors val="0"/>
        <c:ser>
          <c:idx val="0"/>
          <c:order val="0"/>
          <c:tx>
            <c:strRef>
              <c:f>Sheet23!$B$3:$B$4</c:f>
              <c:strCache>
                <c:ptCount val="1"/>
                <c:pt idx="0">
                  <c:v>Tallinn</c:v>
                </c:pt>
              </c:strCache>
            </c:strRef>
          </c:tx>
          <c:spPr>
            <a:solidFill>
              <a:srgbClr val="F25C6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Sheet23!$A$5:$A$9</c:f>
              <c:strCache>
                <c:ptCount val="4"/>
                <c:pt idx="0">
                  <c:v>Jah</c:v>
                </c:pt>
                <c:pt idx="1">
                  <c:v>Pigem jah</c:v>
                </c:pt>
                <c:pt idx="2">
                  <c:v>Pigem ei</c:v>
                </c:pt>
                <c:pt idx="3">
                  <c:v>Ei</c:v>
                </c:pt>
              </c:strCache>
            </c:strRef>
          </c:cat>
          <c:val>
            <c:numRef>
              <c:f>Sheet23!$B$5:$B$9</c:f>
              <c:numCache>
                <c:formatCode>General</c:formatCode>
                <c:ptCount val="4"/>
                <c:pt idx="0">
                  <c:v>254</c:v>
                </c:pt>
                <c:pt idx="1">
                  <c:v>45</c:v>
                </c:pt>
                <c:pt idx="2">
                  <c:v>3</c:v>
                </c:pt>
                <c:pt idx="3">
                  <c:v>2</c:v>
                </c:pt>
              </c:numCache>
            </c:numRef>
          </c:val>
          <c:extLst>
            <c:ext xmlns:c16="http://schemas.microsoft.com/office/drawing/2014/chart" uri="{C3380CC4-5D6E-409C-BE32-E72D297353CC}">
              <c16:uniqueId val="{00000000-851D-45A2-9ED9-8A168CA1B964}"/>
            </c:ext>
          </c:extLst>
        </c:ser>
        <c:ser>
          <c:idx val="1"/>
          <c:order val="1"/>
          <c:tx>
            <c:strRef>
              <c:f>Sheet23!$C$3:$C$4</c:f>
              <c:strCache>
                <c:ptCount val="1"/>
                <c:pt idx="0">
                  <c:v>Mujal Eestis</c:v>
                </c:pt>
              </c:strCache>
            </c:strRef>
          </c:tx>
          <c:spPr>
            <a:solidFill>
              <a:srgbClr val="FCD1B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Sheet23!$A$5:$A$9</c:f>
              <c:strCache>
                <c:ptCount val="4"/>
                <c:pt idx="0">
                  <c:v>Jah</c:v>
                </c:pt>
                <c:pt idx="1">
                  <c:v>Pigem jah</c:v>
                </c:pt>
                <c:pt idx="2">
                  <c:v>Pigem ei</c:v>
                </c:pt>
                <c:pt idx="3">
                  <c:v>Ei</c:v>
                </c:pt>
              </c:strCache>
            </c:strRef>
          </c:cat>
          <c:val>
            <c:numRef>
              <c:f>Sheet23!$C$5:$C$9</c:f>
              <c:numCache>
                <c:formatCode>General</c:formatCode>
                <c:ptCount val="4"/>
                <c:pt idx="0">
                  <c:v>178</c:v>
                </c:pt>
                <c:pt idx="1">
                  <c:v>19</c:v>
                </c:pt>
                <c:pt idx="2">
                  <c:v>2</c:v>
                </c:pt>
                <c:pt idx="3">
                  <c:v>3</c:v>
                </c:pt>
              </c:numCache>
            </c:numRef>
          </c:val>
          <c:extLst>
            <c:ext xmlns:c16="http://schemas.microsoft.com/office/drawing/2014/chart" uri="{C3380CC4-5D6E-409C-BE32-E72D297353CC}">
              <c16:uniqueId val="{00000001-851D-45A2-9ED9-8A168CA1B964}"/>
            </c:ext>
          </c:extLst>
        </c:ser>
        <c:ser>
          <c:idx val="2"/>
          <c:order val="2"/>
          <c:tx>
            <c:strRef>
              <c:f>Sheet23!$D$3:$D$4</c:f>
              <c:strCache>
                <c:ptCount val="1"/>
                <c:pt idx="0">
                  <c:v>Soome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Sheet23!$A$5:$A$9</c:f>
              <c:strCache>
                <c:ptCount val="4"/>
                <c:pt idx="0">
                  <c:v>Jah</c:v>
                </c:pt>
                <c:pt idx="1">
                  <c:v>Pigem jah</c:v>
                </c:pt>
                <c:pt idx="2">
                  <c:v>Pigem ei</c:v>
                </c:pt>
                <c:pt idx="3">
                  <c:v>Ei</c:v>
                </c:pt>
              </c:strCache>
            </c:strRef>
          </c:cat>
          <c:val>
            <c:numRef>
              <c:f>Sheet23!$D$5:$D$9</c:f>
              <c:numCache>
                <c:formatCode>General</c:formatCode>
                <c:ptCount val="4"/>
                <c:pt idx="0">
                  <c:v>22</c:v>
                </c:pt>
                <c:pt idx="1">
                  <c:v>4</c:v>
                </c:pt>
              </c:numCache>
            </c:numRef>
          </c:val>
          <c:extLst>
            <c:ext xmlns:c16="http://schemas.microsoft.com/office/drawing/2014/chart" uri="{C3380CC4-5D6E-409C-BE32-E72D297353CC}">
              <c16:uniqueId val="{00000002-851D-45A2-9ED9-8A168CA1B964}"/>
            </c:ext>
          </c:extLst>
        </c:ser>
        <c:ser>
          <c:idx val="3"/>
          <c:order val="3"/>
          <c:tx>
            <c:strRef>
              <c:f>Sheet23!$E$3:$E$4</c:f>
              <c:strCache>
                <c:ptCount val="1"/>
                <c:pt idx="0">
                  <c:v>Mujal välismaal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Sheet23!$A$5:$A$9</c:f>
              <c:strCache>
                <c:ptCount val="4"/>
                <c:pt idx="0">
                  <c:v>Jah</c:v>
                </c:pt>
                <c:pt idx="1">
                  <c:v>Pigem jah</c:v>
                </c:pt>
                <c:pt idx="2">
                  <c:v>Pigem ei</c:v>
                </c:pt>
                <c:pt idx="3">
                  <c:v>Ei</c:v>
                </c:pt>
              </c:strCache>
            </c:strRef>
          </c:cat>
          <c:val>
            <c:numRef>
              <c:f>Sheet23!$E$5:$E$9</c:f>
              <c:numCache>
                <c:formatCode>General</c:formatCode>
                <c:ptCount val="4"/>
                <c:pt idx="0">
                  <c:v>27</c:v>
                </c:pt>
                <c:pt idx="1">
                  <c:v>2</c:v>
                </c:pt>
              </c:numCache>
            </c:numRef>
          </c:val>
          <c:extLst>
            <c:ext xmlns:c16="http://schemas.microsoft.com/office/drawing/2014/chart" uri="{C3380CC4-5D6E-409C-BE32-E72D297353CC}">
              <c16:uniqueId val="{00000003-851D-45A2-9ED9-8A168CA1B964}"/>
            </c:ext>
          </c:extLst>
        </c:ser>
        <c:dLbls>
          <c:showLegendKey val="0"/>
          <c:showVal val="1"/>
          <c:showCatName val="0"/>
          <c:showSerName val="0"/>
          <c:showPercent val="0"/>
          <c:showBubbleSize val="0"/>
        </c:dLbls>
        <c:gapWidth val="150"/>
        <c:overlap val="-25"/>
        <c:axId val="1080585344"/>
        <c:axId val="1083958512"/>
      </c:barChart>
      <c:catAx>
        <c:axId val="108058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1083958512"/>
        <c:crosses val="autoZero"/>
        <c:auto val="1"/>
        <c:lblAlgn val="ctr"/>
        <c:lblOffset val="100"/>
        <c:noMultiLvlLbl val="0"/>
      </c:catAx>
      <c:valAx>
        <c:axId val="1083958512"/>
        <c:scaling>
          <c:orientation val="minMax"/>
        </c:scaling>
        <c:delete val="1"/>
        <c:axPos val="l"/>
        <c:numFmt formatCode="General" sourceLinked="1"/>
        <c:majorTickMark val="none"/>
        <c:minorTickMark val="none"/>
        <c:tickLblPos val="nextTo"/>
        <c:crossAx val="1080585344"/>
        <c:crosses val="autoZero"/>
        <c:crossBetween val="between"/>
      </c:valAx>
      <c:spPr>
        <a:noFill/>
        <a:ln>
          <a:noFill/>
        </a:ln>
        <a:effectLst/>
      </c:spPr>
    </c:plotArea>
    <c:legend>
      <c:legendPos val="t"/>
      <c:layout>
        <c:manualLayout>
          <c:xMode val="edge"/>
          <c:yMode val="edge"/>
          <c:x val="0.22734011373578303"/>
          <c:y val="0.29876943146672663"/>
          <c:w val="0.67865288713910765"/>
          <c:h val="0.123747507185858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(1).xls]Sheet19!PivotTable27</c:name>
    <c:fmtId val="-1"/>
  </c:pivotSource>
  <c:chart>
    <c:title>
      <c:tx>
        <c:rich>
          <a:bodyPr rot="0" spcFirstLastPara="1" vertOverflow="ellipsis" vert="horz" wrap="square" anchor="ctr" anchorCtr="1"/>
          <a:lstStyle/>
          <a:p>
            <a:pPr algn="l">
              <a:defRPr sz="1200" b="0" i="0" u="none" strike="noStrike" kern="1200" spc="0" baseline="0">
                <a:solidFill>
                  <a:schemeClr val="tx1">
                    <a:lumMod val="65000"/>
                    <a:lumOff val="35000"/>
                  </a:schemeClr>
                </a:solidFill>
                <a:latin typeface="Bahnschrift" panose="020B0502040204020203" pitchFamily="34" charset="0"/>
                <a:ea typeface="+mn-ea"/>
                <a:cs typeface="+mn-cs"/>
              </a:defRPr>
            </a:pPr>
            <a:r>
              <a:rPr lang="en-US" sz="1200"/>
              <a:t>Kui Teil tekib vajadus raviteenuse järele, kas tuleksite taas Fertilitasse?</a:t>
            </a:r>
          </a:p>
        </c:rich>
      </c:tx>
      <c:layout>
        <c:manualLayout>
          <c:xMode val="edge"/>
          <c:yMode val="edge"/>
          <c:x val="8.9292267722620181E-2"/>
          <c:y val="0"/>
        </c:manualLayout>
      </c:layout>
      <c:overlay val="0"/>
      <c:spPr>
        <a:noFill/>
        <a:ln>
          <a:noFill/>
        </a:ln>
        <a:effectLst/>
      </c:spPr>
      <c:txPr>
        <a:bodyPr rot="0" spcFirstLastPara="1" vertOverflow="ellipsis" vert="horz" wrap="square" anchor="ctr" anchorCtr="1"/>
        <a:lstStyle/>
        <a:p>
          <a:pPr algn="l">
            <a:defRPr sz="12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rgbClr val="F25C63"/>
          </a:solidFill>
          <a:ln w="19050">
            <a:solidFill>
              <a:schemeClr val="lt1"/>
            </a:solidFill>
          </a:ln>
          <a:effectLst/>
        </c:spPr>
        <c:dLbl>
          <c:idx val="0"/>
          <c:layout>
            <c:manualLayout>
              <c:x val="-3.2885717410323707E-2"/>
              <c:y val="-0.32347222222222222"/>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A779AF43-A595-464B-837D-B100853F8D28}"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484</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
        <c:spPr>
          <a:solidFill>
            <a:srgbClr val="FCD1BF"/>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6011C0DA-4D97-4070-9F9A-12EF92FA65E1}"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71</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3"/>
        <c:spPr>
          <a:solidFill>
            <a:schemeClr val="accent3"/>
          </a:solidFill>
          <a:ln w="19050">
            <a:solidFill>
              <a:schemeClr val="lt1"/>
            </a:solidFill>
          </a:ln>
          <a:effectLst/>
        </c:spPr>
        <c:dLbl>
          <c:idx val="0"/>
          <c:layout>
            <c:manualLayout>
              <c:x val="-3.9383858267716537E-2"/>
              <c:y val="-2.2007144940215807E-2"/>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AEED07C6-9129-4CF6-BA2E-2BBC4ABE2030}"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
        <c:spPr>
          <a:solidFill>
            <a:schemeClr val="accent4"/>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A322E8B8-28C4-48C5-B9BC-75C6A3D23D93}"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rgbClr val="F25C63"/>
          </a:solidFill>
          <a:ln w="19050">
            <a:solidFill>
              <a:schemeClr val="lt1"/>
            </a:solidFill>
          </a:ln>
          <a:effectLst/>
        </c:spPr>
        <c:dLbl>
          <c:idx val="0"/>
          <c:layout>
            <c:manualLayout>
              <c:x val="-3.2885717410323707E-2"/>
              <c:y val="-0.32347222222222222"/>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A779AF43-A595-464B-837D-B100853F8D28}"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484</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7"/>
        <c:spPr>
          <a:solidFill>
            <a:srgbClr val="FCD1BF"/>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6011C0DA-4D97-4070-9F9A-12EF92FA65E1}"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71</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8"/>
        <c:spPr>
          <a:solidFill>
            <a:schemeClr val="accent1"/>
          </a:solidFill>
          <a:ln w="19050">
            <a:solidFill>
              <a:schemeClr val="lt1"/>
            </a:solidFill>
          </a:ln>
          <a:effectLst/>
        </c:spPr>
        <c:dLbl>
          <c:idx val="0"/>
          <c:layout>
            <c:manualLayout>
              <c:x val="-3.9383858267716537E-2"/>
              <c:y val="-2.2007144940215807E-2"/>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AEED07C6-9129-4CF6-BA2E-2BBC4ABE2030}"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9"/>
        <c:spPr>
          <a:solidFill>
            <a:schemeClr val="accent1"/>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A322E8B8-28C4-48C5-B9BC-75C6A3D23D93}"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rgbClr val="F25C63"/>
          </a:solidFill>
          <a:ln w="19050">
            <a:solidFill>
              <a:schemeClr val="lt1"/>
            </a:solidFill>
          </a:ln>
          <a:effectLst/>
        </c:spPr>
        <c:dLbl>
          <c:idx val="0"/>
          <c:layout>
            <c:manualLayout>
              <c:x val="-3.2885717410323707E-2"/>
              <c:y val="-0.32347222222222222"/>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A779AF43-A595-464B-837D-B100853F8D28}"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484</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2"/>
        <c:spPr>
          <a:solidFill>
            <a:srgbClr val="FCD1BF"/>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6011C0DA-4D97-4070-9F9A-12EF92FA65E1}"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71</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3"/>
        <c:spPr>
          <a:solidFill>
            <a:schemeClr val="accent1"/>
          </a:solidFill>
          <a:ln w="19050">
            <a:solidFill>
              <a:schemeClr val="lt1"/>
            </a:solidFill>
          </a:ln>
          <a:effectLst/>
        </c:spPr>
        <c:dLbl>
          <c:idx val="0"/>
          <c:layout>
            <c:manualLayout>
              <c:x val="-3.9383858267716537E-2"/>
              <c:y val="-2.2007144940215807E-2"/>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AEED07C6-9129-4CF6-BA2E-2BBC4ABE2030}"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4"/>
        <c:spPr>
          <a:solidFill>
            <a:schemeClr val="accent1"/>
          </a:solidFill>
          <a:ln w="19050">
            <a:solidFill>
              <a:schemeClr val="lt1"/>
            </a:solidFill>
          </a:ln>
          <a:effectLst/>
        </c:spPr>
        <c:dLbl>
          <c:idx val="0"/>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fld id="{A322E8B8-28C4-48C5-B9BC-75C6A3D23D93}" type="PERCENTAGE">
                  <a:rPr lang="en-US"/>
                  <a:pPr>
                    <a:defRPr sz="900" b="0" i="0" u="none" strike="noStrike" kern="1200" baseline="0">
                      <a:solidFill>
                        <a:schemeClr val="tx1">
                          <a:lumMod val="75000"/>
                          <a:lumOff val="25000"/>
                        </a:schemeClr>
                      </a:solidFill>
                      <a:latin typeface="Bahnschrift" panose="020B0502040204020203" pitchFamily="34" charset="0"/>
                      <a:ea typeface="+mn-ea"/>
                      <a:cs typeface="+mn-cs"/>
                    </a:defRPr>
                  </a:pPr>
                  <a:t>[PERCENTAGE]</a:t>
                </a:fld>
                <a:r>
                  <a:rPr lang="en-US"/>
                  <a:t>; 5</a:t>
                </a:r>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s>
    <c:plotArea>
      <c:layout/>
      <c:pieChart>
        <c:varyColors val="1"/>
        <c:ser>
          <c:idx val="0"/>
          <c:order val="0"/>
          <c:tx>
            <c:strRef>
              <c:f>Sheet19!$B$3:$B$4</c:f>
              <c:strCache>
                <c:ptCount val="1"/>
                <c:pt idx="0">
                  <c:v>Total</c:v>
                </c:pt>
              </c:strCache>
            </c:strRef>
          </c:tx>
          <c:dPt>
            <c:idx val="0"/>
            <c:bubble3D val="0"/>
            <c:spPr>
              <a:solidFill>
                <a:srgbClr val="F25C63"/>
              </a:solidFill>
              <a:ln w="19050">
                <a:solidFill>
                  <a:schemeClr val="lt1"/>
                </a:solidFill>
              </a:ln>
              <a:effectLst/>
            </c:spPr>
            <c:extLst>
              <c:ext xmlns:c16="http://schemas.microsoft.com/office/drawing/2014/chart" uri="{C3380CC4-5D6E-409C-BE32-E72D297353CC}">
                <c16:uniqueId val="{00000001-FC42-40A0-9918-324D65F20150}"/>
              </c:ext>
            </c:extLst>
          </c:dPt>
          <c:dPt>
            <c:idx val="1"/>
            <c:bubble3D val="0"/>
            <c:spPr>
              <a:solidFill>
                <a:srgbClr val="FCD1BF"/>
              </a:solidFill>
              <a:ln w="19050">
                <a:solidFill>
                  <a:schemeClr val="lt1"/>
                </a:solidFill>
              </a:ln>
              <a:effectLst/>
            </c:spPr>
            <c:extLst>
              <c:ext xmlns:c16="http://schemas.microsoft.com/office/drawing/2014/chart" uri="{C3380CC4-5D6E-409C-BE32-E72D297353CC}">
                <c16:uniqueId val="{00000003-FC42-40A0-9918-324D65F2015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42-40A0-9918-324D65F2015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42-40A0-9918-324D65F20150}"/>
              </c:ext>
            </c:extLst>
          </c:dPt>
          <c:dLbls>
            <c:dLbl>
              <c:idx val="0"/>
              <c:layout>
                <c:manualLayout>
                  <c:x val="-3.2885717410323707E-2"/>
                  <c:y val="-0.32347222222222222"/>
                </c:manualLayout>
              </c:layout>
              <c:tx>
                <c:rich>
                  <a:bodyPr/>
                  <a:lstStyle/>
                  <a:p>
                    <a:fld id="{A779AF43-A595-464B-837D-B100853F8D28}" type="PERCENTAGE">
                      <a:rPr lang="en-US"/>
                      <a:pPr/>
                      <a:t>[PERCENTAGE]</a:t>
                    </a:fld>
                    <a:r>
                      <a:rPr lang="en-US"/>
                      <a:t>; 484</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42-40A0-9918-324D65F20150}"/>
                </c:ext>
              </c:extLst>
            </c:dLbl>
            <c:dLbl>
              <c:idx val="1"/>
              <c:tx>
                <c:rich>
                  <a:bodyPr/>
                  <a:lstStyle/>
                  <a:p>
                    <a:fld id="{6011C0DA-4D97-4070-9F9A-12EF92FA65E1}" type="PERCENTAGE">
                      <a:rPr lang="en-US"/>
                      <a:pPr/>
                      <a:t>[PERCENTAGE]</a:t>
                    </a:fld>
                    <a:r>
                      <a:rPr lang="en-US"/>
                      <a:t>; 71</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C42-40A0-9918-324D65F20150}"/>
                </c:ext>
              </c:extLst>
            </c:dLbl>
            <c:dLbl>
              <c:idx val="2"/>
              <c:layout>
                <c:manualLayout>
                  <c:x val="-3.9383858267716537E-2"/>
                  <c:y val="-2.2007144940215807E-2"/>
                </c:manualLayout>
              </c:layout>
              <c:tx>
                <c:rich>
                  <a:bodyPr/>
                  <a:lstStyle/>
                  <a:p>
                    <a:fld id="{AEED07C6-9129-4CF6-BA2E-2BBC4ABE2030}" type="PERCENTAGE">
                      <a:rPr lang="en-US"/>
                      <a:pPr/>
                      <a:t>[PERCENTAGE]</a:t>
                    </a:fld>
                    <a:r>
                      <a:rPr lang="en-US"/>
                      <a:t>; 5</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C42-40A0-9918-324D65F20150}"/>
                </c:ext>
              </c:extLst>
            </c:dLbl>
            <c:dLbl>
              <c:idx val="3"/>
              <c:tx>
                <c:rich>
                  <a:bodyPr/>
                  <a:lstStyle/>
                  <a:p>
                    <a:fld id="{A322E8B8-28C4-48C5-B9BC-75C6A3D23D93}" type="PERCENTAGE">
                      <a:rPr lang="en-US"/>
                      <a:pPr/>
                      <a:t>[PERCENTAGE]</a:t>
                    </a:fld>
                    <a:r>
                      <a:rPr lang="en-US"/>
                      <a:t>; 5</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C42-40A0-9918-324D65F2015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Sheet19!$A$5:$A$9</c:f>
              <c:strCache>
                <c:ptCount val="4"/>
                <c:pt idx="0">
                  <c:v>Jah</c:v>
                </c:pt>
                <c:pt idx="1">
                  <c:v>Pigem jah</c:v>
                </c:pt>
                <c:pt idx="2">
                  <c:v>Pigem ei</c:v>
                </c:pt>
                <c:pt idx="3">
                  <c:v>Ei</c:v>
                </c:pt>
              </c:strCache>
            </c:strRef>
          </c:cat>
          <c:val>
            <c:numRef>
              <c:f>Sheet19!$B$5:$B$9</c:f>
              <c:numCache>
                <c:formatCode>General</c:formatCode>
                <c:ptCount val="4"/>
                <c:pt idx="0">
                  <c:v>484</c:v>
                </c:pt>
                <c:pt idx="1">
                  <c:v>71</c:v>
                </c:pt>
                <c:pt idx="2">
                  <c:v>5</c:v>
                </c:pt>
                <c:pt idx="3">
                  <c:v>5</c:v>
                </c:pt>
              </c:numCache>
            </c:numRef>
          </c:val>
          <c:extLst>
            <c:ext xmlns:c16="http://schemas.microsoft.com/office/drawing/2014/chart" uri="{C3380CC4-5D6E-409C-BE32-E72D297353CC}">
              <c16:uniqueId val="{00000008-FC42-40A0-9918-324D65F20150}"/>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124742355131451"/>
          <c:y val="0.37809291322278193"/>
          <c:w val="0.27185140082640241"/>
          <c:h val="0.4171417935949279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sz="1200"/>
              <a:t>Kas olete saanud leevendust oma probleemile? (protsentides)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lotArea>
      <c:layout>
        <c:manualLayout>
          <c:layoutTarget val="inner"/>
          <c:xMode val="edge"/>
          <c:yMode val="edge"/>
          <c:x val="5.4892113974199873E-2"/>
          <c:y val="0.25164405752200586"/>
          <c:w val="0.92339327415933214"/>
          <c:h val="0.63128267302733809"/>
        </c:manualLayout>
      </c:layout>
      <c:barChart>
        <c:barDir val="col"/>
        <c:grouping val="clustered"/>
        <c:varyColors val="0"/>
        <c:ser>
          <c:idx val="0"/>
          <c:order val="0"/>
          <c:tx>
            <c:strRef>
              <c:f>trend!$B$4</c:f>
              <c:strCache>
                <c:ptCount val="1"/>
                <c:pt idx="0">
                  <c:v>2016</c:v>
                </c:pt>
              </c:strCache>
            </c:strRef>
          </c:tx>
          <c:spPr>
            <a:solidFill>
              <a:srgbClr val="F25C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trend!$A$5:$A$8</c:f>
              <c:strCache>
                <c:ptCount val="4"/>
                <c:pt idx="0">
                  <c:v>Jah</c:v>
                </c:pt>
                <c:pt idx="1">
                  <c:v>Pigem jah</c:v>
                </c:pt>
                <c:pt idx="2">
                  <c:v>Pigem ei</c:v>
                </c:pt>
                <c:pt idx="3">
                  <c:v>Ei</c:v>
                </c:pt>
              </c:strCache>
            </c:strRef>
          </c:cat>
          <c:val>
            <c:numRef>
              <c:f>trend!$B$5:$B$8</c:f>
              <c:numCache>
                <c:formatCode>General</c:formatCode>
                <c:ptCount val="4"/>
                <c:pt idx="0">
                  <c:v>79</c:v>
                </c:pt>
                <c:pt idx="1">
                  <c:v>13</c:v>
                </c:pt>
                <c:pt idx="2">
                  <c:v>0</c:v>
                </c:pt>
                <c:pt idx="3">
                  <c:v>1</c:v>
                </c:pt>
              </c:numCache>
            </c:numRef>
          </c:val>
          <c:extLst>
            <c:ext xmlns:c16="http://schemas.microsoft.com/office/drawing/2014/chart" uri="{C3380CC4-5D6E-409C-BE32-E72D297353CC}">
              <c16:uniqueId val="{00000000-D1A7-4D23-9994-6C677F5A5BD7}"/>
            </c:ext>
          </c:extLst>
        </c:ser>
        <c:ser>
          <c:idx val="1"/>
          <c:order val="1"/>
          <c:tx>
            <c:strRef>
              <c:f>trend!$C$4</c:f>
              <c:strCache>
                <c:ptCount val="1"/>
                <c:pt idx="0">
                  <c:v>2017</c:v>
                </c:pt>
              </c:strCache>
            </c:strRef>
          </c:tx>
          <c:spPr>
            <a:solidFill>
              <a:srgbClr val="FF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trend!$A$5:$A$8</c:f>
              <c:strCache>
                <c:ptCount val="4"/>
                <c:pt idx="0">
                  <c:v>Jah</c:v>
                </c:pt>
                <c:pt idx="1">
                  <c:v>Pigem jah</c:v>
                </c:pt>
                <c:pt idx="2">
                  <c:v>Pigem ei</c:v>
                </c:pt>
                <c:pt idx="3">
                  <c:v>Ei</c:v>
                </c:pt>
              </c:strCache>
            </c:strRef>
          </c:cat>
          <c:val>
            <c:numRef>
              <c:f>trend!$C$5:$C$8</c:f>
              <c:numCache>
                <c:formatCode>General</c:formatCode>
                <c:ptCount val="4"/>
                <c:pt idx="0">
                  <c:v>82</c:v>
                </c:pt>
                <c:pt idx="1">
                  <c:v>13</c:v>
                </c:pt>
                <c:pt idx="2">
                  <c:v>0</c:v>
                </c:pt>
                <c:pt idx="3">
                  <c:v>1</c:v>
                </c:pt>
              </c:numCache>
            </c:numRef>
          </c:val>
          <c:extLst>
            <c:ext xmlns:c16="http://schemas.microsoft.com/office/drawing/2014/chart" uri="{C3380CC4-5D6E-409C-BE32-E72D297353CC}">
              <c16:uniqueId val="{00000001-D1A7-4D23-9994-6C677F5A5BD7}"/>
            </c:ext>
          </c:extLst>
        </c:ser>
        <c:ser>
          <c:idx val="2"/>
          <c:order val="2"/>
          <c:tx>
            <c:strRef>
              <c:f>trend!$D$4</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trend!$A$5:$A$8</c:f>
              <c:strCache>
                <c:ptCount val="4"/>
                <c:pt idx="0">
                  <c:v>Jah</c:v>
                </c:pt>
                <c:pt idx="1">
                  <c:v>Pigem jah</c:v>
                </c:pt>
                <c:pt idx="2">
                  <c:v>Pigem ei</c:v>
                </c:pt>
                <c:pt idx="3">
                  <c:v>Ei</c:v>
                </c:pt>
              </c:strCache>
            </c:strRef>
          </c:cat>
          <c:val>
            <c:numRef>
              <c:f>trend!$D$5:$D$8</c:f>
              <c:numCache>
                <c:formatCode>General</c:formatCode>
                <c:ptCount val="4"/>
                <c:pt idx="0">
                  <c:v>73</c:v>
                </c:pt>
                <c:pt idx="1">
                  <c:v>16</c:v>
                </c:pt>
                <c:pt idx="2">
                  <c:v>2</c:v>
                </c:pt>
                <c:pt idx="3">
                  <c:v>1</c:v>
                </c:pt>
              </c:numCache>
            </c:numRef>
          </c:val>
          <c:extLst>
            <c:ext xmlns:c16="http://schemas.microsoft.com/office/drawing/2014/chart" uri="{C3380CC4-5D6E-409C-BE32-E72D297353CC}">
              <c16:uniqueId val="{00000002-D1A7-4D23-9994-6C677F5A5BD7}"/>
            </c:ext>
          </c:extLst>
        </c:ser>
        <c:dLbls>
          <c:dLblPos val="outEnd"/>
          <c:showLegendKey val="0"/>
          <c:showVal val="1"/>
          <c:showCatName val="0"/>
          <c:showSerName val="0"/>
          <c:showPercent val="0"/>
          <c:showBubbleSize val="0"/>
        </c:dLbls>
        <c:gapWidth val="219"/>
        <c:overlap val="-27"/>
        <c:axId val="1759102064"/>
        <c:axId val="1782509936"/>
      </c:barChart>
      <c:catAx>
        <c:axId val="175910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1782509936"/>
        <c:crosses val="autoZero"/>
        <c:auto val="1"/>
        <c:lblAlgn val="ctr"/>
        <c:lblOffset val="100"/>
        <c:noMultiLvlLbl val="0"/>
      </c:catAx>
      <c:valAx>
        <c:axId val="17825099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17591020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sz="1200"/>
              <a:t>Kas Teie arvates in Fertilitase erahaigla teenuse hinna ja kvaliteedi suhe hea? (protsentides)</a:t>
            </a:r>
          </a:p>
        </c:rich>
      </c:tx>
      <c:layout>
        <c:manualLayout>
          <c:xMode val="edge"/>
          <c:yMode val="edge"/>
          <c:x val="0.11061071589514272"/>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lotArea>
      <c:layout>
        <c:manualLayout>
          <c:layoutTarget val="inner"/>
          <c:xMode val="edge"/>
          <c:yMode val="edge"/>
          <c:x val="4.7335000242376073E-2"/>
          <c:y val="0.19183627989897489"/>
          <c:w val="0.93176380361672984"/>
          <c:h val="0.66185311741692665"/>
        </c:manualLayout>
      </c:layout>
      <c:barChart>
        <c:barDir val="col"/>
        <c:grouping val="clustered"/>
        <c:varyColors val="0"/>
        <c:ser>
          <c:idx val="0"/>
          <c:order val="0"/>
          <c:tx>
            <c:strRef>
              <c:f>trend!$B$27</c:f>
              <c:strCache>
                <c:ptCount val="1"/>
                <c:pt idx="0">
                  <c:v>2016</c:v>
                </c:pt>
              </c:strCache>
            </c:strRef>
          </c:tx>
          <c:spPr>
            <a:solidFill>
              <a:srgbClr val="F25C6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trend!$A$28:$A$31</c:f>
              <c:strCache>
                <c:ptCount val="4"/>
                <c:pt idx="0">
                  <c:v>Jah</c:v>
                </c:pt>
                <c:pt idx="1">
                  <c:v>Pigem jah</c:v>
                </c:pt>
                <c:pt idx="2">
                  <c:v>Pigem ei</c:v>
                </c:pt>
                <c:pt idx="3">
                  <c:v>Ei</c:v>
                </c:pt>
              </c:strCache>
            </c:strRef>
          </c:cat>
          <c:val>
            <c:numRef>
              <c:f>trend!$B$28:$B$31</c:f>
              <c:numCache>
                <c:formatCode>General</c:formatCode>
                <c:ptCount val="4"/>
                <c:pt idx="0">
                  <c:v>65</c:v>
                </c:pt>
                <c:pt idx="1">
                  <c:v>19</c:v>
                </c:pt>
                <c:pt idx="2">
                  <c:v>1</c:v>
                </c:pt>
                <c:pt idx="3">
                  <c:v>1</c:v>
                </c:pt>
              </c:numCache>
            </c:numRef>
          </c:val>
          <c:extLst>
            <c:ext xmlns:c16="http://schemas.microsoft.com/office/drawing/2014/chart" uri="{C3380CC4-5D6E-409C-BE32-E72D297353CC}">
              <c16:uniqueId val="{00000000-A1EA-4D31-91B0-E53E9F957264}"/>
            </c:ext>
          </c:extLst>
        </c:ser>
        <c:ser>
          <c:idx val="1"/>
          <c:order val="1"/>
          <c:tx>
            <c:strRef>
              <c:f>trend!$C$27</c:f>
              <c:strCache>
                <c:ptCount val="1"/>
                <c:pt idx="0">
                  <c:v>2017</c:v>
                </c:pt>
              </c:strCache>
            </c:strRef>
          </c:tx>
          <c:spPr>
            <a:solidFill>
              <a:srgbClr val="FFCCC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trend!$A$28:$A$31</c:f>
              <c:strCache>
                <c:ptCount val="4"/>
                <c:pt idx="0">
                  <c:v>Jah</c:v>
                </c:pt>
                <c:pt idx="1">
                  <c:v>Pigem jah</c:v>
                </c:pt>
                <c:pt idx="2">
                  <c:v>Pigem ei</c:v>
                </c:pt>
                <c:pt idx="3">
                  <c:v>Ei</c:v>
                </c:pt>
              </c:strCache>
            </c:strRef>
          </c:cat>
          <c:val>
            <c:numRef>
              <c:f>trend!$C$28:$C$31</c:f>
              <c:numCache>
                <c:formatCode>General</c:formatCode>
                <c:ptCount val="4"/>
                <c:pt idx="0">
                  <c:v>72</c:v>
                </c:pt>
                <c:pt idx="1">
                  <c:v>19</c:v>
                </c:pt>
                <c:pt idx="2">
                  <c:v>1</c:v>
                </c:pt>
                <c:pt idx="3">
                  <c:v>1</c:v>
                </c:pt>
              </c:numCache>
            </c:numRef>
          </c:val>
          <c:extLst>
            <c:ext xmlns:c16="http://schemas.microsoft.com/office/drawing/2014/chart" uri="{C3380CC4-5D6E-409C-BE32-E72D297353CC}">
              <c16:uniqueId val="{00000001-A1EA-4D31-91B0-E53E9F957264}"/>
            </c:ext>
          </c:extLst>
        </c:ser>
        <c:ser>
          <c:idx val="2"/>
          <c:order val="2"/>
          <c:tx>
            <c:strRef>
              <c:f>trend!$D$27</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trend!$A$28:$A$31</c:f>
              <c:strCache>
                <c:ptCount val="4"/>
                <c:pt idx="0">
                  <c:v>Jah</c:v>
                </c:pt>
                <c:pt idx="1">
                  <c:v>Pigem jah</c:v>
                </c:pt>
                <c:pt idx="2">
                  <c:v>Pigem ei</c:v>
                </c:pt>
                <c:pt idx="3">
                  <c:v>Ei</c:v>
                </c:pt>
              </c:strCache>
            </c:strRef>
          </c:cat>
          <c:val>
            <c:numRef>
              <c:f>trend!$D$28:$D$31</c:f>
              <c:numCache>
                <c:formatCode>General</c:formatCode>
                <c:ptCount val="4"/>
                <c:pt idx="0">
                  <c:v>61</c:v>
                </c:pt>
                <c:pt idx="1">
                  <c:v>25</c:v>
                </c:pt>
                <c:pt idx="2">
                  <c:v>2</c:v>
                </c:pt>
                <c:pt idx="3">
                  <c:v>0</c:v>
                </c:pt>
              </c:numCache>
            </c:numRef>
          </c:val>
          <c:extLst>
            <c:ext xmlns:c16="http://schemas.microsoft.com/office/drawing/2014/chart" uri="{C3380CC4-5D6E-409C-BE32-E72D297353CC}">
              <c16:uniqueId val="{00000002-A1EA-4D31-91B0-E53E9F957264}"/>
            </c:ext>
          </c:extLst>
        </c:ser>
        <c:dLbls>
          <c:dLblPos val="outEnd"/>
          <c:showLegendKey val="0"/>
          <c:showVal val="1"/>
          <c:showCatName val="0"/>
          <c:showSerName val="0"/>
          <c:showPercent val="0"/>
          <c:showBubbleSize val="0"/>
        </c:dLbls>
        <c:gapWidth val="219"/>
        <c:overlap val="-27"/>
        <c:axId val="1868941792"/>
        <c:axId val="1785315168"/>
      </c:barChart>
      <c:catAx>
        <c:axId val="186894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1785315168"/>
        <c:crosses val="autoZero"/>
        <c:auto val="1"/>
        <c:lblAlgn val="ctr"/>
        <c:lblOffset val="100"/>
        <c:noMultiLvlLbl val="0"/>
      </c:catAx>
      <c:valAx>
        <c:axId val="1785315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18689417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sz="1200"/>
              <a:t>Kas jäite Fertilitase erahaigla külastusega tervikuna rahule? (protsentides)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lotArea>
      <c:layout>
        <c:manualLayout>
          <c:layoutTarget val="inner"/>
          <c:xMode val="edge"/>
          <c:yMode val="edge"/>
          <c:x val="5.6616475188107827E-2"/>
          <c:y val="0.24958223416763384"/>
          <c:w val="0.92098677790330863"/>
          <c:h val="0.6405864300566001"/>
        </c:manualLayout>
      </c:layout>
      <c:barChart>
        <c:barDir val="col"/>
        <c:grouping val="clustered"/>
        <c:varyColors val="0"/>
        <c:ser>
          <c:idx val="0"/>
          <c:order val="0"/>
          <c:tx>
            <c:strRef>
              <c:f>trend!$B$12</c:f>
              <c:strCache>
                <c:ptCount val="1"/>
                <c:pt idx="0">
                  <c:v>2016</c:v>
                </c:pt>
              </c:strCache>
            </c:strRef>
          </c:tx>
          <c:spPr>
            <a:solidFill>
              <a:srgbClr val="F25C6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trend!$A$13:$A$16</c:f>
              <c:strCache>
                <c:ptCount val="4"/>
                <c:pt idx="0">
                  <c:v>Jah</c:v>
                </c:pt>
                <c:pt idx="1">
                  <c:v>Pigem jah</c:v>
                </c:pt>
                <c:pt idx="2">
                  <c:v>Pigem ei</c:v>
                </c:pt>
                <c:pt idx="3">
                  <c:v>Ei</c:v>
                </c:pt>
              </c:strCache>
            </c:strRef>
          </c:cat>
          <c:val>
            <c:numRef>
              <c:f>trend!$B$13:$B$16</c:f>
              <c:numCache>
                <c:formatCode>General</c:formatCode>
                <c:ptCount val="4"/>
                <c:pt idx="0">
                  <c:v>83</c:v>
                </c:pt>
                <c:pt idx="1">
                  <c:v>11</c:v>
                </c:pt>
                <c:pt idx="2">
                  <c:v>1</c:v>
                </c:pt>
                <c:pt idx="3">
                  <c:v>1</c:v>
                </c:pt>
              </c:numCache>
            </c:numRef>
          </c:val>
          <c:extLst>
            <c:ext xmlns:c16="http://schemas.microsoft.com/office/drawing/2014/chart" uri="{C3380CC4-5D6E-409C-BE32-E72D297353CC}">
              <c16:uniqueId val="{00000000-B51B-4AC2-9CAD-7318E21DB625}"/>
            </c:ext>
          </c:extLst>
        </c:ser>
        <c:ser>
          <c:idx val="1"/>
          <c:order val="1"/>
          <c:tx>
            <c:strRef>
              <c:f>trend!$C$12</c:f>
              <c:strCache>
                <c:ptCount val="1"/>
                <c:pt idx="0">
                  <c:v>2017</c:v>
                </c:pt>
              </c:strCache>
            </c:strRef>
          </c:tx>
          <c:spPr>
            <a:solidFill>
              <a:srgbClr val="FFCCC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trend!$A$13:$A$16</c:f>
              <c:strCache>
                <c:ptCount val="4"/>
                <c:pt idx="0">
                  <c:v>Jah</c:v>
                </c:pt>
                <c:pt idx="1">
                  <c:v>Pigem jah</c:v>
                </c:pt>
                <c:pt idx="2">
                  <c:v>Pigem ei</c:v>
                </c:pt>
                <c:pt idx="3">
                  <c:v>Ei</c:v>
                </c:pt>
              </c:strCache>
            </c:strRef>
          </c:cat>
          <c:val>
            <c:numRef>
              <c:f>trend!$C$13:$C$16</c:f>
              <c:numCache>
                <c:formatCode>General</c:formatCode>
                <c:ptCount val="4"/>
                <c:pt idx="0">
                  <c:v>90</c:v>
                </c:pt>
                <c:pt idx="1">
                  <c:v>9</c:v>
                </c:pt>
                <c:pt idx="2">
                  <c:v>1</c:v>
                </c:pt>
                <c:pt idx="3">
                  <c:v>0</c:v>
                </c:pt>
              </c:numCache>
            </c:numRef>
          </c:val>
          <c:extLst>
            <c:ext xmlns:c16="http://schemas.microsoft.com/office/drawing/2014/chart" uri="{C3380CC4-5D6E-409C-BE32-E72D297353CC}">
              <c16:uniqueId val="{00000001-B51B-4AC2-9CAD-7318E21DB625}"/>
            </c:ext>
          </c:extLst>
        </c:ser>
        <c:ser>
          <c:idx val="2"/>
          <c:order val="2"/>
          <c:tx>
            <c:strRef>
              <c:f>trend!$D$12</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trend!$A$13:$A$16</c:f>
              <c:strCache>
                <c:ptCount val="4"/>
                <c:pt idx="0">
                  <c:v>Jah</c:v>
                </c:pt>
                <c:pt idx="1">
                  <c:v>Pigem jah</c:v>
                </c:pt>
                <c:pt idx="2">
                  <c:v>Pigem ei</c:v>
                </c:pt>
                <c:pt idx="3">
                  <c:v>Ei</c:v>
                </c:pt>
              </c:strCache>
            </c:strRef>
          </c:cat>
          <c:val>
            <c:numRef>
              <c:f>trend!$D$13:$D$16</c:f>
              <c:numCache>
                <c:formatCode>General</c:formatCode>
                <c:ptCount val="4"/>
                <c:pt idx="0">
                  <c:v>88</c:v>
                </c:pt>
                <c:pt idx="1">
                  <c:v>11</c:v>
                </c:pt>
                <c:pt idx="2">
                  <c:v>0</c:v>
                </c:pt>
                <c:pt idx="3">
                  <c:v>1</c:v>
                </c:pt>
              </c:numCache>
            </c:numRef>
          </c:val>
          <c:extLst>
            <c:ext xmlns:c16="http://schemas.microsoft.com/office/drawing/2014/chart" uri="{C3380CC4-5D6E-409C-BE32-E72D297353CC}">
              <c16:uniqueId val="{00000002-B51B-4AC2-9CAD-7318E21DB625}"/>
            </c:ext>
          </c:extLst>
        </c:ser>
        <c:dLbls>
          <c:dLblPos val="outEnd"/>
          <c:showLegendKey val="0"/>
          <c:showVal val="1"/>
          <c:showCatName val="0"/>
          <c:showSerName val="0"/>
          <c:showPercent val="0"/>
          <c:showBubbleSize val="0"/>
        </c:dLbls>
        <c:gapWidth val="219"/>
        <c:overlap val="-27"/>
        <c:axId val="1782873024"/>
        <c:axId val="1869658400"/>
      </c:barChart>
      <c:catAx>
        <c:axId val="178287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1869658400"/>
        <c:crosses val="autoZero"/>
        <c:auto val="1"/>
        <c:lblAlgn val="ctr"/>
        <c:lblOffset val="100"/>
        <c:noMultiLvlLbl val="0"/>
      </c:catAx>
      <c:valAx>
        <c:axId val="1869658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1782873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sz="1200"/>
              <a:t>Kui Teil tekib vajadus raviteenuse järele, kas tuleksite taas Fertilitasse? (protsentides)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lotArea>
      <c:layout>
        <c:manualLayout>
          <c:layoutTarget val="inner"/>
          <c:xMode val="edge"/>
          <c:yMode val="edge"/>
          <c:x val="5.5266149862713353E-2"/>
          <c:y val="0.23276137358708837"/>
          <c:w val="0.92287127450052153"/>
          <c:h val="0.64440217871574668"/>
        </c:manualLayout>
      </c:layout>
      <c:barChart>
        <c:barDir val="col"/>
        <c:grouping val="clustered"/>
        <c:varyColors val="0"/>
        <c:ser>
          <c:idx val="0"/>
          <c:order val="0"/>
          <c:tx>
            <c:strRef>
              <c:f>trend!$B$19</c:f>
              <c:strCache>
                <c:ptCount val="1"/>
                <c:pt idx="0">
                  <c:v>2016</c:v>
                </c:pt>
              </c:strCache>
            </c:strRef>
          </c:tx>
          <c:spPr>
            <a:solidFill>
              <a:srgbClr val="F25C6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trend!$A$20:$A$23</c:f>
              <c:strCache>
                <c:ptCount val="4"/>
                <c:pt idx="0">
                  <c:v>Jah</c:v>
                </c:pt>
                <c:pt idx="1">
                  <c:v>Pigem jah</c:v>
                </c:pt>
                <c:pt idx="2">
                  <c:v>Pigem ei</c:v>
                </c:pt>
                <c:pt idx="3">
                  <c:v>Ei</c:v>
                </c:pt>
              </c:strCache>
            </c:strRef>
          </c:cat>
          <c:val>
            <c:numRef>
              <c:f>trend!$B$20:$B$23</c:f>
              <c:numCache>
                <c:formatCode>General</c:formatCode>
                <c:ptCount val="4"/>
                <c:pt idx="0">
                  <c:v>80</c:v>
                </c:pt>
                <c:pt idx="1">
                  <c:v>13</c:v>
                </c:pt>
                <c:pt idx="2">
                  <c:v>1</c:v>
                </c:pt>
                <c:pt idx="3">
                  <c:v>1</c:v>
                </c:pt>
              </c:numCache>
            </c:numRef>
          </c:val>
          <c:extLst>
            <c:ext xmlns:c16="http://schemas.microsoft.com/office/drawing/2014/chart" uri="{C3380CC4-5D6E-409C-BE32-E72D297353CC}">
              <c16:uniqueId val="{00000000-515C-486A-8DEE-E068175778D4}"/>
            </c:ext>
          </c:extLst>
        </c:ser>
        <c:ser>
          <c:idx val="1"/>
          <c:order val="1"/>
          <c:tx>
            <c:strRef>
              <c:f>trend!$C$19</c:f>
              <c:strCache>
                <c:ptCount val="1"/>
                <c:pt idx="0">
                  <c:v>2017</c:v>
                </c:pt>
              </c:strCache>
            </c:strRef>
          </c:tx>
          <c:spPr>
            <a:solidFill>
              <a:srgbClr val="FFCCC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trend!$A$20:$A$23</c:f>
              <c:strCache>
                <c:ptCount val="4"/>
                <c:pt idx="0">
                  <c:v>Jah</c:v>
                </c:pt>
                <c:pt idx="1">
                  <c:v>Pigem jah</c:v>
                </c:pt>
                <c:pt idx="2">
                  <c:v>Pigem ei</c:v>
                </c:pt>
                <c:pt idx="3">
                  <c:v>Ei</c:v>
                </c:pt>
              </c:strCache>
            </c:strRef>
          </c:cat>
          <c:val>
            <c:numRef>
              <c:f>trend!$C$20:$C$23</c:f>
              <c:numCache>
                <c:formatCode>General</c:formatCode>
                <c:ptCount val="4"/>
                <c:pt idx="0">
                  <c:v>85</c:v>
                </c:pt>
                <c:pt idx="1">
                  <c:v>13</c:v>
                </c:pt>
                <c:pt idx="2">
                  <c:v>1</c:v>
                </c:pt>
                <c:pt idx="3">
                  <c:v>1</c:v>
                </c:pt>
              </c:numCache>
            </c:numRef>
          </c:val>
          <c:extLst>
            <c:ext xmlns:c16="http://schemas.microsoft.com/office/drawing/2014/chart" uri="{C3380CC4-5D6E-409C-BE32-E72D297353CC}">
              <c16:uniqueId val="{00000001-515C-486A-8DEE-E068175778D4}"/>
            </c:ext>
          </c:extLst>
        </c:ser>
        <c:ser>
          <c:idx val="2"/>
          <c:order val="2"/>
          <c:tx>
            <c:strRef>
              <c:f>trend!$D$19</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trend!$A$20:$A$23</c:f>
              <c:strCache>
                <c:ptCount val="4"/>
                <c:pt idx="0">
                  <c:v>Jah</c:v>
                </c:pt>
                <c:pt idx="1">
                  <c:v>Pigem jah</c:v>
                </c:pt>
                <c:pt idx="2">
                  <c:v>Pigem ei</c:v>
                </c:pt>
                <c:pt idx="3">
                  <c:v>Ei</c:v>
                </c:pt>
              </c:strCache>
            </c:strRef>
          </c:cat>
          <c:val>
            <c:numRef>
              <c:f>trend!$D$20:$D$23</c:f>
              <c:numCache>
                <c:formatCode>General</c:formatCode>
                <c:ptCount val="4"/>
                <c:pt idx="0">
                  <c:v>86</c:v>
                </c:pt>
                <c:pt idx="1">
                  <c:v>12</c:v>
                </c:pt>
                <c:pt idx="2">
                  <c:v>1</c:v>
                </c:pt>
                <c:pt idx="3">
                  <c:v>1</c:v>
                </c:pt>
              </c:numCache>
            </c:numRef>
          </c:val>
          <c:extLst>
            <c:ext xmlns:c16="http://schemas.microsoft.com/office/drawing/2014/chart" uri="{C3380CC4-5D6E-409C-BE32-E72D297353CC}">
              <c16:uniqueId val="{00000002-515C-486A-8DEE-E068175778D4}"/>
            </c:ext>
          </c:extLst>
        </c:ser>
        <c:dLbls>
          <c:dLblPos val="outEnd"/>
          <c:showLegendKey val="0"/>
          <c:showVal val="1"/>
          <c:showCatName val="0"/>
          <c:showSerName val="0"/>
          <c:showPercent val="0"/>
          <c:showBubbleSize val="0"/>
        </c:dLbls>
        <c:gapWidth val="219"/>
        <c:overlap val="-27"/>
        <c:axId val="1868928896"/>
        <c:axId val="1875466400"/>
      </c:barChart>
      <c:catAx>
        <c:axId val="186892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1875466400"/>
        <c:crosses val="autoZero"/>
        <c:auto val="1"/>
        <c:lblAlgn val="ctr"/>
        <c:lblOffset val="100"/>
        <c:noMultiLvlLbl val="0"/>
      </c:catAx>
      <c:valAx>
        <c:axId val="1875466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18689288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latin typeface="Bahnschrift" panose="020B0502040204020203" pitchFamily="34" charset="0"/>
        </a:defRPr>
      </a:pPr>
      <a:endParaRPr lang="et-E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a:latin typeface="Bahnschrift" panose="020B0502040204020203" pitchFamily="34" charset="0"/>
              </a:rPr>
              <a:t>Sooline jaotus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lotArea>
      <c:layout/>
      <c:barChart>
        <c:barDir val="bar"/>
        <c:grouping val="percentStacked"/>
        <c:varyColors val="0"/>
        <c:ser>
          <c:idx val="0"/>
          <c:order val="0"/>
          <c:tx>
            <c:strRef>
              <c:f>'[P__hik__simustik_patsiendile (1).xls]Sheet3'!$A$12</c:f>
              <c:strCache>
                <c:ptCount val="1"/>
                <c:pt idx="0">
                  <c:v>Mehed</c:v>
                </c:pt>
              </c:strCache>
            </c:strRef>
          </c:tx>
          <c:spPr>
            <a:solidFill>
              <a:schemeClr val="bg1">
                <a:lumMod val="75000"/>
              </a:schemeClr>
            </a:solidFill>
            <a:ln>
              <a:noFill/>
            </a:ln>
            <a:effectLst/>
          </c:spPr>
          <c:invertIfNegative val="0"/>
          <c:dLbls>
            <c:dLbl>
              <c:idx val="0"/>
              <c:tx>
                <c:rich>
                  <a:bodyPr/>
                  <a:lstStyle/>
                  <a:p>
                    <a:r>
                      <a:rPr lang="en-US"/>
                      <a:t>16% ;</a:t>
                    </a:r>
                    <a:fld id="{A979C4DC-846B-4E92-BE76-BF96ECBAC1B8}"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982-4D29-AB0B-A194C0EAAB9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'[P__hik__simustik_patsiendile (1).xls]Sheet3'!$B$12</c:f>
              <c:numCache>
                <c:formatCode>General</c:formatCode>
                <c:ptCount val="1"/>
                <c:pt idx="0">
                  <c:v>96</c:v>
                </c:pt>
              </c:numCache>
            </c:numRef>
          </c:val>
          <c:extLst>
            <c:ext xmlns:c16="http://schemas.microsoft.com/office/drawing/2014/chart" uri="{C3380CC4-5D6E-409C-BE32-E72D297353CC}">
              <c16:uniqueId val="{00000001-1982-4D29-AB0B-A194C0EAAB91}"/>
            </c:ext>
          </c:extLst>
        </c:ser>
        <c:ser>
          <c:idx val="1"/>
          <c:order val="1"/>
          <c:tx>
            <c:strRef>
              <c:f>'[P__hik__simustik_patsiendile (1).xls]Sheet3'!$A$13</c:f>
              <c:strCache>
                <c:ptCount val="1"/>
                <c:pt idx="0">
                  <c:v>Naised</c:v>
                </c:pt>
              </c:strCache>
            </c:strRef>
          </c:tx>
          <c:spPr>
            <a:solidFill>
              <a:srgbClr val="F25C63"/>
            </a:solidFill>
            <a:ln>
              <a:noFill/>
            </a:ln>
            <a:effectLst/>
          </c:spPr>
          <c:invertIfNegative val="0"/>
          <c:dLbls>
            <c:dLbl>
              <c:idx val="0"/>
              <c:tx>
                <c:rich>
                  <a:bodyPr/>
                  <a:lstStyle/>
                  <a:p>
                    <a:r>
                      <a:rPr lang="en-US"/>
                      <a:t>84%; </a:t>
                    </a:r>
                    <a:fld id="{BBB8ACDF-7717-49F9-A6B3-B825AFD3AC01}"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982-4D29-AB0B-A194C0EAAB9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'[P__hik__simustik_patsiendile (1).xls]Sheet3'!$B$13</c:f>
              <c:numCache>
                <c:formatCode>General</c:formatCode>
                <c:ptCount val="1"/>
                <c:pt idx="0">
                  <c:v>487</c:v>
                </c:pt>
              </c:numCache>
            </c:numRef>
          </c:val>
          <c:extLst>
            <c:ext xmlns:c16="http://schemas.microsoft.com/office/drawing/2014/chart" uri="{C3380CC4-5D6E-409C-BE32-E72D297353CC}">
              <c16:uniqueId val="{00000003-1982-4D29-AB0B-A194C0EAAB91}"/>
            </c:ext>
          </c:extLst>
        </c:ser>
        <c:dLbls>
          <c:showLegendKey val="0"/>
          <c:showVal val="1"/>
          <c:showCatName val="0"/>
          <c:showSerName val="0"/>
          <c:showPercent val="0"/>
          <c:showBubbleSize val="0"/>
        </c:dLbls>
        <c:gapWidth val="95"/>
        <c:overlap val="100"/>
        <c:axId val="805891360"/>
        <c:axId val="1022424928"/>
      </c:barChart>
      <c:catAx>
        <c:axId val="805891360"/>
        <c:scaling>
          <c:orientation val="minMax"/>
        </c:scaling>
        <c:delete val="1"/>
        <c:axPos val="l"/>
        <c:numFmt formatCode="General" sourceLinked="1"/>
        <c:majorTickMark val="none"/>
        <c:minorTickMark val="none"/>
        <c:tickLblPos val="nextTo"/>
        <c:crossAx val="1022424928"/>
        <c:crosses val="autoZero"/>
        <c:auto val="1"/>
        <c:lblAlgn val="ctr"/>
        <c:lblOffset val="100"/>
        <c:noMultiLvlLbl val="0"/>
      </c:catAx>
      <c:valAx>
        <c:axId val="1022424928"/>
        <c:scaling>
          <c:orientation val="minMax"/>
        </c:scaling>
        <c:delete val="1"/>
        <c:axPos val="b"/>
        <c:numFmt formatCode="0%" sourceLinked="1"/>
        <c:majorTickMark val="none"/>
        <c:minorTickMark val="none"/>
        <c:tickLblPos val="nextTo"/>
        <c:crossAx val="8058913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(1).xls]Sheet4!PivotTable13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a:latin typeface="Bahnschrift" panose="020B0502040204020203" pitchFamily="34" charset="0"/>
              </a:rPr>
              <a:t>Soolis-vanuseline jaotus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rgbClr val="F25C6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bg1">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F25C6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bg1">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F25C6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bg1">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Sheet4!$B$3:$B$4</c:f>
              <c:strCache>
                <c:ptCount val="1"/>
                <c:pt idx="0">
                  <c:v>Naised</c:v>
                </c:pt>
              </c:strCache>
            </c:strRef>
          </c:tx>
          <c:spPr>
            <a:solidFill>
              <a:srgbClr val="F25C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Sheet4!$A$5:$A$13</c:f>
              <c:strCache>
                <c:ptCount val="8"/>
                <c:pt idx="0">
                  <c:v>&lt;19</c:v>
                </c:pt>
                <c:pt idx="1">
                  <c:v>20-24</c:v>
                </c:pt>
                <c:pt idx="2">
                  <c:v>25-34</c:v>
                </c:pt>
                <c:pt idx="3">
                  <c:v>35-44</c:v>
                </c:pt>
                <c:pt idx="4">
                  <c:v>45-54</c:v>
                </c:pt>
                <c:pt idx="5">
                  <c:v>55-64</c:v>
                </c:pt>
                <c:pt idx="6">
                  <c:v>65-74</c:v>
                </c:pt>
                <c:pt idx="7">
                  <c:v>75+</c:v>
                </c:pt>
              </c:strCache>
            </c:strRef>
          </c:cat>
          <c:val>
            <c:numRef>
              <c:f>Sheet4!$B$5:$B$13</c:f>
              <c:numCache>
                <c:formatCode>General</c:formatCode>
                <c:ptCount val="8"/>
                <c:pt idx="0">
                  <c:v>8</c:v>
                </c:pt>
                <c:pt idx="1">
                  <c:v>20</c:v>
                </c:pt>
                <c:pt idx="2">
                  <c:v>66</c:v>
                </c:pt>
                <c:pt idx="3">
                  <c:v>76</c:v>
                </c:pt>
                <c:pt idx="4">
                  <c:v>54</c:v>
                </c:pt>
                <c:pt idx="5">
                  <c:v>46</c:v>
                </c:pt>
                <c:pt idx="6">
                  <c:v>92</c:v>
                </c:pt>
                <c:pt idx="7">
                  <c:v>125</c:v>
                </c:pt>
              </c:numCache>
            </c:numRef>
          </c:val>
          <c:extLst>
            <c:ext xmlns:c16="http://schemas.microsoft.com/office/drawing/2014/chart" uri="{C3380CC4-5D6E-409C-BE32-E72D297353CC}">
              <c16:uniqueId val="{00000000-3220-4244-B8A2-B6EBE10F9E09}"/>
            </c:ext>
          </c:extLst>
        </c:ser>
        <c:ser>
          <c:idx val="1"/>
          <c:order val="1"/>
          <c:tx>
            <c:strRef>
              <c:f>Sheet4!$C$3:$C$4</c:f>
              <c:strCache>
                <c:ptCount val="1"/>
                <c:pt idx="0">
                  <c:v>Mehed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Sheet4!$A$5:$A$13</c:f>
              <c:strCache>
                <c:ptCount val="8"/>
                <c:pt idx="0">
                  <c:v>&lt;19</c:v>
                </c:pt>
                <c:pt idx="1">
                  <c:v>20-24</c:v>
                </c:pt>
                <c:pt idx="2">
                  <c:v>25-34</c:v>
                </c:pt>
                <c:pt idx="3">
                  <c:v>35-44</c:v>
                </c:pt>
                <c:pt idx="4">
                  <c:v>45-54</c:v>
                </c:pt>
                <c:pt idx="5">
                  <c:v>55-64</c:v>
                </c:pt>
                <c:pt idx="6">
                  <c:v>65-74</c:v>
                </c:pt>
                <c:pt idx="7">
                  <c:v>75+</c:v>
                </c:pt>
              </c:strCache>
            </c:strRef>
          </c:cat>
          <c:val>
            <c:numRef>
              <c:f>Sheet4!$C$5:$C$13</c:f>
              <c:numCache>
                <c:formatCode>General</c:formatCode>
                <c:ptCount val="8"/>
                <c:pt idx="0">
                  <c:v>5</c:v>
                </c:pt>
                <c:pt idx="1">
                  <c:v>4</c:v>
                </c:pt>
                <c:pt idx="2">
                  <c:v>5</c:v>
                </c:pt>
                <c:pt idx="3">
                  <c:v>10</c:v>
                </c:pt>
                <c:pt idx="4">
                  <c:v>7</c:v>
                </c:pt>
                <c:pt idx="5">
                  <c:v>18</c:v>
                </c:pt>
                <c:pt idx="6">
                  <c:v>30</c:v>
                </c:pt>
                <c:pt idx="7">
                  <c:v>17</c:v>
                </c:pt>
              </c:numCache>
            </c:numRef>
          </c:val>
          <c:extLst>
            <c:ext xmlns:c16="http://schemas.microsoft.com/office/drawing/2014/chart" uri="{C3380CC4-5D6E-409C-BE32-E72D297353CC}">
              <c16:uniqueId val="{00000001-3220-4244-B8A2-B6EBE10F9E09}"/>
            </c:ext>
          </c:extLst>
        </c:ser>
        <c:dLbls>
          <c:showLegendKey val="0"/>
          <c:showVal val="1"/>
          <c:showCatName val="0"/>
          <c:showSerName val="0"/>
          <c:showPercent val="0"/>
          <c:showBubbleSize val="0"/>
        </c:dLbls>
        <c:gapWidth val="150"/>
        <c:overlap val="-25"/>
        <c:axId val="965193808"/>
        <c:axId val="1022445232"/>
      </c:barChart>
      <c:catAx>
        <c:axId val="96519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1022445232"/>
        <c:crosses val="autoZero"/>
        <c:auto val="1"/>
        <c:lblAlgn val="ctr"/>
        <c:lblOffset val="100"/>
        <c:noMultiLvlLbl val="0"/>
      </c:catAx>
      <c:valAx>
        <c:axId val="1022445232"/>
        <c:scaling>
          <c:orientation val="minMax"/>
        </c:scaling>
        <c:delete val="1"/>
        <c:axPos val="l"/>
        <c:numFmt formatCode="General" sourceLinked="1"/>
        <c:majorTickMark val="none"/>
        <c:minorTickMark val="none"/>
        <c:tickLblPos val="nextTo"/>
        <c:crossAx val="9651938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(1).xls]Sheet5!PivotTable14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a:latin typeface="Bahnschrift" panose="020B0502040204020203" pitchFamily="34" charset="0"/>
              </a:rPr>
              <a:t>Amet</a:t>
            </a:r>
          </a:p>
        </c:rich>
      </c:tx>
      <c:layout>
        <c:manualLayout>
          <c:xMode val="edge"/>
          <c:yMode val="edge"/>
          <c:x val="0.3768859554820032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rgbClr val="F25C63"/>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CDAE38D-9F3A-441B-92C9-1AC58FF53B6D}"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266</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
        <c:spPr>
          <a:solidFill>
            <a:srgbClr val="FCD1BF"/>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66F9408-1680-4BB0-AF69-4BB9314C000C}"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101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3"/>
        <c:spPr>
          <a:solidFill>
            <a:schemeClr val="bg1">
              <a:lumMod val="75000"/>
            </a:schemeClr>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7303008-9B1E-4470-B5A3-C2CB5206B87F}"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58</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
        <c:spPr>
          <a:solidFill>
            <a:schemeClr val="accent4"/>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5A639BD-DAEA-41B3-8E31-5259E01AD01E}"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49</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
        <c:spPr>
          <a:solidFill>
            <a:schemeClr val="accent5"/>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962B506-7345-4228-961C-1D7A4D16D1EF}"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34</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6"/>
        <c:spPr>
          <a:solidFill>
            <a:schemeClr val="accent6"/>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32CDA16-A065-4E99-BF94-D85009F3F2D9}"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27</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7"/>
        <c:spPr>
          <a:solidFill>
            <a:schemeClr val="accent1">
              <a:lumMod val="60000"/>
            </a:schemeClr>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66BDA5A-5999-4275-AB1D-415C33969A78}"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24</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8"/>
        <c:spPr>
          <a:solidFill>
            <a:schemeClr val="accent2"/>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D2EEDC87-6CCB-446A-A93C-B36541EAC5C5}"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23</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0"/>
        <c:spPr>
          <a:solidFill>
            <a:srgbClr val="F25C63"/>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CDAE38D-9F3A-441B-92C9-1AC58FF53B6D}"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266</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1"/>
        <c:spPr>
          <a:solidFill>
            <a:srgbClr val="FCD1BF"/>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66F9408-1680-4BB0-AF69-4BB9314C000C}"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101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2"/>
        <c:spPr>
          <a:solidFill>
            <a:schemeClr val="bg1">
              <a:lumMod val="75000"/>
            </a:schemeClr>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7303008-9B1E-4470-B5A3-C2CB5206B87F}"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58</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3"/>
        <c:spPr>
          <a:solidFill>
            <a:schemeClr val="accent1"/>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5A639BD-DAEA-41B3-8E31-5259E01AD01E}"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49</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4"/>
        <c:spPr>
          <a:solidFill>
            <a:schemeClr val="accent1"/>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962B506-7345-4228-961C-1D7A4D16D1EF}"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34</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5"/>
        <c:spPr>
          <a:solidFill>
            <a:schemeClr val="accent1"/>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32CDA16-A065-4E99-BF94-D85009F3F2D9}"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27</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6"/>
        <c:spPr>
          <a:solidFill>
            <a:schemeClr val="accent1"/>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66BDA5A-5999-4275-AB1D-415C33969A78}"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24</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7"/>
        <c:spPr>
          <a:solidFill>
            <a:schemeClr val="accent2"/>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D2EEDC87-6CCB-446A-A93C-B36541EAC5C5}"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23</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9"/>
        <c:spPr>
          <a:solidFill>
            <a:srgbClr val="F25C63"/>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CDAE38D-9F3A-441B-92C9-1AC58FF53B6D}"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266</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0"/>
        <c:spPr>
          <a:solidFill>
            <a:srgbClr val="FCD1BF"/>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66F9408-1680-4BB0-AF69-4BB9314C000C}"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101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1"/>
        <c:spPr>
          <a:solidFill>
            <a:schemeClr val="bg1">
              <a:lumMod val="75000"/>
            </a:schemeClr>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7303008-9B1E-4470-B5A3-C2CB5206B87F}"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58</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2"/>
        <c:spPr>
          <a:solidFill>
            <a:schemeClr val="accent1"/>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5A639BD-DAEA-41B3-8E31-5259E01AD01E}"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49</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3"/>
        <c:spPr>
          <a:solidFill>
            <a:schemeClr val="accent1"/>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962B506-7345-4228-961C-1D7A4D16D1EF}"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34</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4"/>
        <c:spPr>
          <a:solidFill>
            <a:schemeClr val="accent1"/>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32CDA16-A065-4E99-BF94-D85009F3F2D9}"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27</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5"/>
        <c:spPr>
          <a:solidFill>
            <a:schemeClr val="accent1"/>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66BDA5A-5999-4275-AB1D-415C33969A78}"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24</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6"/>
        <c:spPr>
          <a:solidFill>
            <a:schemeClr val="accent2"/>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D2EEDC87-6CCB-446A-A93C-B36541EAC5C5}"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23</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s>
    <c:plotArea>
      <c:layout/>
      <c:pieChart>
        <c:varyColors val="1"/>
        <c:ser>
          <c:idx val="0"/>
          <c:order val="0"/>
          <c:tx>
            <c:strRef>
              <c:f>Sheet5!$B$3:$B$4</c:f>
              <c:strCache>
                <c:ptCount val="1"/>
                <c:pt idx="0">
                  <c:v>Total</c:v>
                </c:pt>
              </c:strCache>
            </c:strRef>
          </c:tx>
          <c:dPt>
            <c:idx val="0"/>
            <c:bubble3D val="0"/>
            <c:spPr>
              <a:solidFill>
                <a:srgbClr val="F25C63"/>
              </a:solidFill>
              <a:ln w="19050">
                <a:solidFill>
                  <a:schemeClr val="lt1"/>
                </a:solidFill>
              </a:ln>
              <a:effectLst/>
            </c:spPr>
            <c:extLst>
              <c:ext xmlns:c16="http://schemas.microsoft.com/office/drawing/2014/chart" uri="{C3380CC4-5D6E-409C-BE32-E72D297353CC}">
                <c16:uniqueId val="{00000001-BE29-4C43-B2EF-7E1DE2F69A28}"/>
              </c:ext>
            </c:extLst>
          </c:dPt>
          <c:dPt>
            <c:idx val="1"/>
            <c:bubble3D val="0"/>
            <c:spPr>
              <a:solidFill>
                <a:srgbClr val="FCD1BF"/>
              </a:solidFill>
              <a:ln w="19050">
                <a:solidFill>
                  <a:schemeClr val="lt1"/>
                </a:solidFill>
              </a:ln>
              <a:effectLst/>
            </c:spPr>
            <c:extLst>
              <c:ext xmlns:c16="http://schemas.microsoft.com/office/drawing/2014/chart" uri="{C3380CC4-5D6E-409C-BE32-E72D297353CC}">
                <c16:uniqueId val="{00000003-BE29-4C43-B2EF-7E1DE2F69A28}"/>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BE29-4C43-B2EF-7E1DE2F69A2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E29-4C43-B2EF-7E1DE2F69A2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E29-4C43-B2EF-7E1DE2F69A2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E29-4C43-B2EF-7E1DE2F69A2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E29-4C43-B2EF-7E1DE2F69A28}"/>
              </c:ext>
            </c:extLst>
          </c:dPt>
          <c:dPt>
            <c:idx val="7"/>
            <c:bubble3D val="0"/>
            <c:spPr>
              <a:solidFill>
                <a:schemeClr val="accent2"/>
              </a:solidFill>
              <a:ln w="19050">
                <a:solidFill>
                  <a:schemeClr val="lt1"/>
                </a:solidFill>
              </a:ln>
              <a:effectLst/>
            </c:spPr>
            <c:extLst>
              <c:ext xmlns:c16="http://schemas.microsoft.com/office/drawing/2014/chart" uri="{C3380CC4-5D6E-409C-BE32-E72D297353CC}">
                <c16:uniqueId val="{0000000F-BE29-4C43-B2EF-7E1DE2F69A28}"/>
              </c:ext>
            </c:extLst>
          </c:dPt>
          <c:dLbls>
            <c:dLbl>
              <c:idx val="0"/>
              <c:layout>
                <c:manualLayout>
                  <c:x val="-0.18363230265925062"/>
                  <c:y val="-6.2571675870657945E-3"/>
                </c:manualLayout>
              </c:layout>
              <c:tx>
                <c:rich>
                  <a:bodyPr/>
                  <a:lstStyle/>
                  <a:p>
                    <a:fld id="{ECDAE38D-9F3A-441B-92C9-1AC58FF53B6D}" type="PERCENTAGE">
                      <a:rPr lang="en-US"/>
                      <a:pPr/>
                      <a:t>[PERCENTAGE]</a:t>
                    </a:fld>
                    <a:r>
                      <a:rPr lang="en-US"/>
                      <a:t>; 266</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29-4C43-B2EF-7E1DE2F69A28}"/>
                </c:ext>
              </c:extLst>
            </c:dLbl>
            <c:dLbl>
              <c:idx val="1"/>
              <c:tx>
                <c:rich>
                  <a:bodyPr/>
                  <a:lstStyle/>
                  <a:p>
                    <a:fld id="{266F9408-1680-4BB0-AF69-4BB9314C000C}" type="PERCENTAGE">
                      <a:rPr lang="en-US"/>
                      <a:pPr/>
                      <a:t>[PERCENTAGE]</a:t>
                    </a:fld>
                    <a:r>
                      <a:rPr lang="en-US"/>
                      <a:t>; 101</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29-4C43-B2EF-7E1DE2F69A28}"/>
                </c:ext>
              </c:extLst>
            </c:dLbl>
            <c:dLbl>
              <c:idx val="2"/>
              <c:tx>
                <c:rich>
                  <a:bodyPr/>
                  <a:lstStyle/>
                  <a:p>
                    <a:fld id="{17303008-9B1E-4470-B5A3-C2CB5206B87F}" type="PERCENTAGE">
                      <a:rPr lang="en-US"/>
                      <a:pPr/>
                      <a:t>[PERCENTAGE]</a:t>
                    </a:fld>
                    <a:r>
                      <a:rPr lang="en-US"/>
                      <a:t>; 58</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E29-4C43-B2EF-7E1DE2F69A28}"/>
                </c:ext>
              </c:extLst>
            </c:dLbl>
            <c:dLbl>
              <c:idx val="3"/>
              <c:tx>
                <c:rich>
                  <a:bodyPr/>
                  <a:lstStyle/>
                  <a:p>
                    <a:fld id="{A5A639BD-DAEA-41B3-8E31-5259E01AD01E}" type="PERCENTAGE">
                      <a:rPr lang="en-US"/>
                      <a:pPr/>
                      <a:t>[PERCENTAGE]</a:t>
                    </a:fld>
                    <a:r>
                      <a:rPr lang="en-US"/>
                      <a:t>; 49</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E29-4C43-B2EF-7E1DE2F69A28}"/>
                </c:ext>
              </c:extLst>
            </c:dLbl>
            <c:dLbl>
              <c:idx val="4"/>
              <c:tx>
                <c:rich>
                  <a:bodyPr/>
                  <a:lstStyle/>
                  <a:p>
                    <a:fld id="{2962B506-7345-4228-961C-1D7A4D16D1EF}" type="PERCENTAGE">
                      <a:rPr lang="en-US"/>
                      <a:pPr/>
                      <a:t>[PERCENTAGE]</a:t>
                    </a:fld>
                    <a:r>
                      <a:rPr lang="en-US"/>
                      <a:t>; 34</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E29-4C43-B2EF-7E1DE2F69A28}"/>
                </c:ext>
              </c:extLst>
            </c:dLbl>
            <c:dLbl>
              <c:idx val="5"/>
              <c:tx>
                <c:rich>
                  <a:bodyPr/>
                  <a:lstStyle/>
                  <a:p>
                    <a:fld id="{432CDA16-A065-4E99-BF94-D85009F3F2D9}" type="PERCENTAGE">
                      <a:rPr lang="en-US"/>
                      <a:pPr/>
                      <a:t>[PERCENTAGE]</a:t>
                    </a:fld>
                    <a:r>
                      <a:rPr lang="en-US"/>
                      <a:t>; 27</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E29-4C43-B2EF-7E1DE2F69A28}"/>
                </c:ext>
              </c:extLst>
            </c:dLbl>
            <c:dLbl>
              <c:idx val="6"/>
              <c:tx>
                <c:rich>
                  <a:bodyPr/>
                  <a:lstStyle/>
                  <a:p>
                    <a:fld id="{766BDA5A-5999-4275-AB1D-415C33969A78}" type="PERCENTAGE">
                      <a:rPr lang="en-US"/>
                      <a:pPr/>
                      <a:t>[PERCENTAGE]</a:t>
                    </a:fld>
                    <a:r>
                      <a:rPr lang="en-US"/>
                      <a:t>; 24</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E29-4C43-B2EF-7E1DE2F69A28}"/>
                </c:ext>
              </c:extLst>
            </c:dLbl>
            <c:dLbl>
              <c:idx val="7"/>
              <c:tx>
                <c:rich>
                  <a:bodyPr/>
                  <a:lstStyle/>
                  <a:p>
                    <a:fld id="{D2EEDC87-6CCB-446A-A93C-B36541EAC5C5}" type="PERCENTAGE">
                      <a:rPr lang="en-US"/>
                      <a:pPr/>
                      <a:t>[PERCENTAGE]</a:t>
                    </a:fld>
                    <a:r>
                      <a:rPr lang="en-US"/>
                      <a:t>; 23</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E29-4C43-B2EF-7E1DE2F69A2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Sheet5!$A$5:$A$13</c:f>
              <c:strCache>
                <c:ptCount val="8"/>
                <c:pt idx="0">
                  <c:v>pensionär</c:v>
                </c:pt>
                <c:pt idx="1">
                  <c:v>palgatöötaja - spetsialist</c:v>
                </c:pt>
                <c:pt idx="2">
                  <c:v>palgatöötaja - lihttööline</c:v>
                </c:pt>
                <c:pt idx="3">
                  <c:v>palgatöötaja - juht/keskastme juht</c:v>
                </c:pt>
                <c:pt idx="4">
                  <c:v>ettevõtja</c:v>
                </c:pt>
                <c:pt idx="5">
                  <c:v>õpilane/üliõpilane </c:v>
                </c:pt>
                <c:pt idx="6">
                  <c:v>kodune</c:v>
                </c:pt>
                <c:pt idx="7">
                  <c:v>muu</c:v>
                </c:pt>
              </c:strCache>
            </c:strRef>
          </c:cat>
          <c:val>
            <c:numRef>
              <c:f>Sheet5!$B$5:$B$13</c:f>
              <c:numCache>
                <c:formatCode>General</c:formatCode>
                <c:ptCount val="8"/>
                <c:pt idx="0">
                  <c:v>266</c:v>
                </c:pt>
                <c:pt idx="1">
                  <c:v>101</c:v>
                </c:pt>
                <c:pt idx="2">
                  <c:v>58</c:v>
                </c:pt>
                <c:pt idx="3">
                  <c:v>49</c:v>
                </c:pt>
                <c:pt idx="4">
                  <c:v>34</c:v>
                </c:pt>
                <c:pt idx="5">
                  <c:v>27</c:v>
                </c:pt>
                <c:pt idx="6">
                  <c:v>24</c:v>
                </c:pt>
                <c:pt idx="7">
                  <c:v>23</c:v>
                </c:pt>
              </c:numCache>
            </c:numRef>
          </c:val>
          <c:extLst>
            <c:ext xmlns:c16="http://schemas.microsoft.com/office/drawing/2014/chart" uri="{C3380CC4-5D6E-409C-BE32-E72D297353CC}">
              <c16:uniqueId val="{00000010-BE29-4C43-B2EF-7E1DE2F69A2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7285121792129179"/>
          <c:y val="0.13478325796644228"/>
          <c:w val="0.32830899046851109"/>
          <c:h val="0.816223473890581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(1).xls]Sheet6!PivotTable15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a:latin typeface="Bahnschrift" panose="020B0502040204020203" pitchFamily="34" charset="0"/>
              </a:rPr>
              <a:t>Elukoht</a:t>
            </a:r>
          </a:p>
        </c:rich>
      </c:tx>
      <c:layout>
        <c:manualLayout>
          <c:xMode val="edge"/>
          <c:yMode val="edge"/>
          <c:x val="0.33385411198600168"/>
          <c:y val="2.297891819957461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rgbClr val="F25C63"/>
          </a:solidFill>
          <a:ln w="19050">
            <a:solidFill>
              <a:schemeClr val="lt1"/>
            </a:solidFill>
          </a:ln>
          <a:effectLst/>
        </c:spPr>
        <c:dLbl>
          <c:idx val="0"/>
          <c:layout>
            <c:manualLayout>
              <c:x val="-0.13371741032370948"/>
              <c:y val="-0.1149715660542432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1C2014B-87C2-473D-AA1C-91BDC813F798}"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312</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
        <c:spPr>
          <a:solidFill>
            <a:srgbClr val="FCD1BF"/>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94E909D-7911-44B9-8F81-D8311D51CEF1}"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209</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3"/>
        <c:spPr>
          <a:solidFill>
            <a:schemeClr val="bg1">
              <a:lumMod val="75000"/>
            </a:schemeClr>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7EDC9DF-6CE1-4821-985B-CF7A7307AD8C}"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26</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
        <c:spPr>
          <a:solidFill>
            <a:schemeClr val="accent4"/>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05F9474-6DE4-4C4F-A016-4DF653F78539}"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32</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rgbClr val="F25C63"/>
          </a:solidFill>
          <a:ln w="19050">
            <a:solidFill>
              <a:schemeClr val="lt1"/>
            </a:solidFill>
          </a:ln>
          <a:effectLst/>
        </c:spPr>
        <c:dLbl>
          <c:idx val="0"/>
          <c:layout>
            <c:manualLayout>
              <c:x val="-0.13371741032370948"/>
              <c:y val="-0.1149715660542432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1C2014B-87C2-473D-AA1C-91BDC813F798}"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312</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7"/>
        <c:spPr>
          <a:solidFill>
            <a:srgbClr val="FCD1BF"/>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94E909D-7911-44B9-8F81-D8311D51CEF1}"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209</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8"/>
        <c:spPr>
          <a:solidFill>
            <a:schemeClr val="bg1">
              <a:lumMod val="75000"/>
            </a:schemeClr>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7EDC9DF-6CE1-4821-985B-CF7A7307AD8C}"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26</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9"/>
        <c:spPr>
          <a:solidFill>
            <a:schemeClr val="accent1"/>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05F9474-6DE4-4C4F-A016-4DF653F78539}"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32</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rgbClr val="F25C63"/>
          </a:solidFill>
          <a:ln w="19050">
            <a:solidFill>
              <a:schemeClr val="lt1"/>
            </a:solidFill>
          </a:ln>
          <a:effectLst/>
        </c:spPr>
        <c:dLbl>
          <c:idx val="0"/>
          <c:layout>
            <c:manualLayout>
              <c:x val="-0.13371741032370948"/>
              <c:y val="-0.1149715660542432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1C2014B-87C2-473D-AA1C-91BDC813F798}"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312</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2"/>
        <c:spPr>
          <a:solidFill>
            <a:srgbClr val="FCD1BF"/>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94E909D-7911-44B9-8F81-D8311D51CEF1}"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209</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3"/>
        <c:spPr>
          <a:solidFill>
            <a:schemeClr val="bg1">
              <a:lumMod val="75000"/>
            </a:schemeClr>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7EDC9DF-6CE1-4821-985B-CF7A7307AD8C}"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26</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4"/>
        <c:spPr>
          <a:solidFill>
            <a:schemeClr val="accent1"/>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05F9474-6DE4-4C4F-A016-4DF653F78539}"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32</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s>
    <c:plotArea>
      <c:layout/>
      <c:pieChart>
        <c:varyColors val="1"/>
        <c:ser>
          <c:idx val="0"/>
          <c:order val="0"/>
          <c:tx>
            <c:strRef>
              <c:f>Sheet6!$B$3:$B$4</c:f>
              <c:strCache>
                <c:ptCount val="1"/>
                <c:pt idx="0">
                  <c:v>Total</c:v>
                </c:pt>
              </c:strCache>
            </c:strRef>
          </c:tx>
          <c:dPt>
            <c:idx val="0"/>
            <c:bubble3D val="0"/>
            <c:spPr>
              <a:solidFill>
                <a:srgbClr val="F25C63"/>
              </a:solidFill>
              <a:ln w="19050">
                <a:solidFill>
                  <a:schemeClr val="lt1"/>
                </a:solidFill>
              </a:ln>
              <a:effectLst/>
            </c:spPr>
            <c:extLst>
              <c:ext xmlns:c16="http://schemas.microsoft.com/office/drawing/2014/chart" uri="{C3380CC4-5D6E-409C-BE32-E72D297353CC}">
                <c16:uniqueId val="{00000001-DC01-4C09-88EA-4C3B3407C56A}"/>
              </c:ext>
            </c:extLst>
          </c:dPt>
          <c:dPt>
            <c:idx val="1"/>
            <c:bubble3D val="0"/>
            <c:spPr>
              <a:solidFill>
                <a:srgbClr val="FCD1BF"/>
              </a:solidFill>
              <a:ln w="19050">
                <a:solidFill>
                  <a:schemeClr val="lt1"/>
                </a:solidFill>
              </a:ln>
              <a:effectLst/>
            </c:spPr>
            <c:extLst>
              <c:ext xmlns:c16="http://schemas.microsoft.com/office/drawing/2014/chart" uri="{C3380CC4-5D6E-409C-BE32-E72D297353CC}">
                <c16:uniqueId val="{00000003-DC01-4C09-88EA-4C3B3407C56A}"/>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DC01-4C09-88EA-4C3B3407C56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C01-4C09-88EA-4C3B3407C56A}"/>
              </c:ext>
            </c:extLst>
          </c:dPt>
          <c:dLbls>
            <c:dLbl>
              <c:idx val="0"/>
              <c:layout>
                <c:manualLayout>
                  <c:x val="-0.20593963254593187"/>
                  <c:y val="-8.0503111653116105E-2"/>
                </c:manualLayout>
              </c:layout>
              <c:tx>
                <c:rich>
                  <a:bodyPr/>
                  <a:lstStyle/>
                  <a:p>
                    <a:fld id="{91C2014B-87C2-473D-AA1C-91BDC813F798}" type="PERCENTAGE">
                      <a:rPr lang="en-US"/>
                      <a:pPr/>
                      <a:t>[PERCENTAGE]</a:t>
                    </a:fld>
                    <a:r>
                      <a:rPr lang="en-US"/>
                      <a:t>; 312</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01-4C09-88EA-4C3B3407C56A}"/>
                </c:ext>
              </c:extLst>
            </c:dLbl>
            <c:dLbl>
              <c:idx val="1"/>
              <c:tx>
                <c:rich>
                  <a:bodyPr/>
                  <a:lstStyle/>
                  <a:p>
                    <a:fld id="{B94E909D-7911-44B9-8F81-D8311D51CEF1}" type="PERCENTAGE">
                      <a:rPr lang="en-US"/>
                      <a:pPr/>
                      <a:t>[PERCENTAGE]</a:t>
                    </a:fld>
                    <a:r>
                      <a:rPr lang="en-US"/>
                      <a:t>; 209</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01-4C09-88EA-4C3B3407C56A}"/>
                </c:ext>
              </c:extLst>
            </c:dLbl>
            <c:dLbl>
              <c:idx val="2"/>
              <c:tx>
                <c:rich>
                  <a:bodyPr/>
                  <a:lstStyle/>
                  <a:p>
                    <a:fld id="{B7EDC9DF-6CE1-4821-985B-CF7A7307AD8C}" type="PERCENTAGE">
                      <a:rPr lang="en-US"/>
                      <a:pPr/>
                      <a:t>[PERCENTAGE]</a:t>
                    </a:fld>
                    <a:r>
                      <a:rPr lang="en-US"/>
                      <a:t>; 26</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C01-4C09-88EA-4C3B3407C56A}"/>
                </c:ext>
              </c:extLst>
            </c:dLbl>
            <c:dLbl>
              <c:idx val="3"/>
              <c:tx>
                <c:rich>
                  <a:bodyPr/>
                  <a:lstStyle/>
                  <a:p>
                    <a:fld id="{505F9474-6DE4-4C4F-A016-4DF653F78539}" type="PERCENTAGE">
                      <a:rPr lang="en-US"/>
                      <a:pPr/>
                      <a:t>[PERCENTAGE]</a:t>
                    </a:fld>
                    <a:r>
                      <a:rPr lang="en-US"/>
                      <a:t>; 32</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C01-4C09-88EA-4C3B3407C56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Sheet6!$A$5:$A$9</c:f>
              <c:strCache>
                <c:ptCount val="4"/>
                <c:pt idx="0">
                  <c:v>Tallinn</c:v>
                </c:pt>
                <c:pt idx="1">
                  <c:v>Mujal Eestis</c:v>
                </c:pt>
                <c:pt idx="2">
                  <c:v>Soome</c:v>
                </c:pt>
                <c:pt idx="3">
                  <c:v>Mujal välismaal</c:v>
                </c:pt>
              </c:strCache>
            </c:strRef>
          </c:cat>
          <c:val>
            <c:numRef>
              <c:f>Sheet6!$B$5:$B$9</c:f>
              <c:numCache>
                <c:formatCode>General</c:formatCode>
                <c:ptCount val="4"/>
                <c:pt idx="0">
                  <c:v>312</c:v>
                </c:pt>
                <c:pt idx="1">
                  <c:v>209</c:v>
                </c:pt>
                <c:pt idx="2">
                  <c:v>26</c:v>
                </c:pt>
                <c:pt idx="3">
                  <c:v>32</c:v>
                </c:pt>
              </c:numCache>
            </c:numRef>
          </c:val>
          <c:extLst>
            <c:ext xmlns:c16="http://schemas.microsoft.com/office/drawing/2014/chart" uri="{C3380CC4-5D6E-409C-BE32-E72D297353CC}">
              <c16:uniqueId val="{00000008-DC01-4C09-88EA-4C3B3407C56A}"/>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506430446194229"/>
          <c:y val="0.32497708893293686"/>
          <c:w val="0.27160236220472433"/>
          <c:h val="0.3890985237703640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(1).xls]Sheet9!PivotTable18</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t-EE">
                <a:latin typeface="Bahnschrift" panose="020B0502040204020203" pitchFamily="34" charset="0"/>
              </a:rPr>
              <a:t>Külastuste</a:t>
            </a:r>
            <a:r>
              <a:rPr lang="et-EE" baseline="0">
                <a:latin typeface="Bahnschrift" panose="020B0502040204020203" pitchFamily="34" charset="0"/>
              </a:rPr>
              <a:t> arv elukoha lõikes</a:t>
            </a:r>
            <a:endParaRPr lang="et-EE">
              <a:latin typeface="Bahnschrift" panose="020B0502040204020203"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rgbClr val="F25C6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CD1B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bg1">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F25C6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FCD1B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bg1">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F25C6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FCD1B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bg1">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Sheet9!$B$3:$B$4</c:f>
              <c:strCache>
                <c:ptCount val="1"/>
                <c:pt idx="0">
                  <c:v>Tallinn</c:v>
                </c:pt>
              </c:strCache>
            </c:strRef>
          </c:tx>
          <c:spPr>
            <a:solidFill>
              <a:srgbClr val="F25C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Sheet9!$A$5:$A$10</c:f>
              <c:strCache>
                <c:ptCount val="5"/>
                <c:pt idx="0">
                  <c:v>Ühe korra viimase viie aasta jooksul/ külastasin esimest korda</c:v>
                </c:pt>
                <c:pt idx="1">
                  <c:v>2-3 korda viimase viie aasta jooksul</c:v>
                </c:pt>
                <c:pt idx="2">
                  <c:v>4-10 korda viimase viie aasta jooksul</c:v>
                </c:pt>
                <c:pt idx="3">
                  <c:v>Üle 10 korra viimase viie aasta joksul</c:v>
                </c:pt>
                <c:pt idx="4">
                  <c:v>Ei oska öelda</c:v>
                </c:pt>
              </c:strCache>
            </c:strRef>
          </c:cat>
          <c:val>
            <c:numRef>
              <c:f>Sheet9!$B$5:$B$10</c:f>
              <c:numCache>
                <c:formatCode>General</c:formatCode>
                <c:ptCount val="5"/>
                <c:pt idx="0">
                  <c:v>149</c:v>
                </c:pt>
                <c:pt idx="1">
                  <c:v>79</c:v>
                </c:pt>
                <c:pt idx="2">
                  <c:v>50</c:v>
                </c:pt>
                <c:pt idx="3">
                  <c:v>16</c:v>
                </c:pt>
                <c:pt idx="4">
                  <c:v>16</c:v>
                </c:pt>
              </c:numCache>
            </c:numRef>
          </c:val>
          <c:extLst>
            <c:ext xmlns:c16="http://schemas.microsoft.com/office/drawing/2014/chart" uri="{C3380CC4-5D6E-409C-BE32-E72D297353CC}">
              <c16:uniqueId val="{00000000-F720-4DCB-8F2F-3C7C38D8D885}"/>
            </c:ext>
          </c:extLst>
        </c:ser>
        <c:ser>
          <c:idx val="1"/>
          <c:order val="1"/>
          <c:tx>
            <c:strRef>
              <c:f>Sheet9!$C$3:$C$4</c:f>
              <c:strCache>
                <c:ptCount val="1"/>
                <c:pt idx="0">
                  <c:v>Mujal Eestis</c:v>
                </c:pt>
              </c:strCache>
            </c:strRef>
          </c:tx>
          <c:spPr>
            <a:solidFill>
              <a:srgbClr val="FCD1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Sheet9!$A$5:$A$10</c:f>
              <c:strCache>
                <c:ptCount val="5"/>
                <c:pt idx="0">
                  <c:v>Ühe korra viimase viie aasta jooksul/ külastasin esimest korda</c:v>
                </c:pt>
                <c:pt idx="1">
                  <c:v>2-3 korda viimase viie aasta jooksul</c:v>
                </c:pt>
                <c:pt idx="2">
                  <c:v>4-10 korda viimase viie aasta jooksul</c:v>
                </c:pt>
                <c:pt idx="3">
                  <c:v>Üle 10 korra viimase viie aasta joksul</c:v>
                </c:pt>
                <c:pt idx="4">
                  <c:v>Ei oska öelda</c:v>
                </c:pt>
              </c:strCache>
            </c:strRef>
          </c:cat>
          <c:val>
            <c:numRef>
              <c:f>Sheet9!$C$5:$C$10</c:f>
              <c:numCache>
                <c:formatCode>General</c:formatCode>
                <c:ptCount val="5"/>
                <c:pt idx="0">
                  <c:v>113</c:v>
                </c:pt>
                <c:pt idx="1">
                  <c:v>39</c:v>
                </c:pt>
                <c:pt idx="2">
                  <c:v>20</c:v>
                </c:pt>
                <c:pt idx="3">
                  <c:v>20</c:v>
                </c:pt>
                <c:pt idx="4">
                  <c:v>12</c:v>
                </c:pt>
              </c:numCache>
            </c:numRef>
          </c:val>
          <c:extLst>
            <c:ext xmlns:c16="http://schemas.microsoft.com/office/drawing/2014/chart" uri="{C3380CC4-5D6E-409C-BE32-E72D297353CC}">
              <c16:uniqueId val="{00000001-F720-4DCB-8F2F-3C7C38D8D885}"/>
            </c:ext>
          </c:extLst>
        </c:ser>
        <c:ser>
          <c:idx val="2"/>
          <c:order val="2"/>
          <c:tx>
            <c:strRef>
              <c:f>Sheet9!$D$3:$D$4</c:f>
              <c:strCache>
                <c:ptCount val="1"/>
                <c:pt idx="0">
                  <c:v>Soome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Sheet9!$A$5:$A$10</c:f>
              <c:strCache>
                <c:ptCount val="5"/>
                <c:pt idx="0">
                  <c:v>Ühe korra viimase viie aasta jooksul/ külastasin esimest korda</c:v>
                </c:pt>
                <c:pt idx="1">
                  <c:v>2-3 korda viimase viie aasta jooksul</c:v>
                </c:pt>
                <c:pt idx="2">
                  <c:v>4-10 korda viimase viie aasta jooksul</c:v>
                </c:pt>
                <c:pt idx="3">
                  <c:v>Üle 10 korra viimase viie aasta joksul</c:v>
                </c:pt>
                <c:pt idx="4">
                  <c:v>Ei oska öelda</c:v>
                </c:pt>
              </c:strCache>
            </c:strRef>
          </c:cat>
          <c:val>
            <c:numRef>
              <c:f>Sheet9!$D$5:$D$10</c:f>
              <c:numCache>
                <c:formatCode>General</c:formatCode>
                <c:ptCount val="5"/>
                <c:pt idx="0">
                  <c:v>18</c:v>
                </c:pt>
                <c:pt idx="1">
                  <c:v>7</c:v>
                </c:pt>
                <c:pt idx="2">
                  <c:v>1</c:v>
                </c:pt>
              </c:numCache>
            </c:numRef>
          </c:val>
          <c:extLst>
            <c:ext xmlns:c16="http://schemas.microsoft.com/office/drawing/2014/chart" uri="{C3380CC4-5D6E-409C-BE32-E72D297353CC}">
              <c16:uniqueId val="{00000002-F720-4DCB-8F2F-3C7C38D8D885}"/>
            </c:ext>
          </c:extLst>
        </c:ser>
        <c:ser>
          <c:idx val="3"/>
          <c:order val="3"/>
          <c:tx>
            <c:strRef>
              <c:f>Sheet9!$E$3:$E$4</c:f>
              <c:strCache>
                <c:ptCount val="1"/>
                <c:pt idx="0">
                  <c:v>Mujal välismaal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Sheet9!$A$5:$A$10</c:f>
              <c:strCache>
                <c:ptCount val="5"/>
                <c:pt idx="0">
                  <c:v>Ühe korra viimase viie aasta jooksul/ külastasin esimest korda</c:v>
                </c:pt>
                <c:pt idx="1">
                  <c:v>2-3 korda viimase viie aasta jooksul</c:v>
                </c:pt>
                <c:pt idx="2">
                  <c:v>4-10 korda viimase viie aasta jooksul</c:v>
                </c:pt>
                <c:pt idx="3">
                  <c:v>Üle 10 korra viimase viie aasta joksul</c:v>
                </c:pt>
                <c:pt idx="4">
                  <c:v>Ei oska öelda</c:v>
                </c:pt>
              </c:strCache>
            </c:strRef>
          </c:cat>
          <c:val>
            <c:numRef>
              <c:f>Sheet9!$E$5:$E$10</c:f>
              <c:numCache>
                <c:formatCode>General</c:formatCode>
                <c:ptCount val="5"/>
                <c:pt idx="0">
                  <c:v>21</c:v>
                </c:pt>
                <c:pt idx="1">
                  <c:v>4</c:v>
                </c:pt>
                <c:pt idx="2">
                  <c:v>3</c:v>
                </c:pt>
                <c:pt idx="3">
                  <c:v>1</c:v>
                </c:pt>
                <c:pt idx="4">
                  <c:v>3</c:v>
                </c:pt>
              </c:numCache>
            </c:numRef>
          </c:val>
          <c:extLst>
            <c:ext xmlns:c16="http://schemas.microsoft.com/office/drawing/2014/chart" uri="{C3380CC4-5D6E-409C-BE32-E72D297353CC}">
              <c16:uniqueId val="{00000003-F720-4DCB-8F2F-3C7C38D8D885}"/>
            </c:ext>
          </c:extLst>
        </c:ser>
        <c:dLbls>
          <c:showLegendKey val="0"/>
          <c:showVal val="1"/>
          <c:showCatName val="0"/>
          <c:showSerName val="0"/>
          <c:showPercent val="0"/>
          <c:showBubbleSize val="0"/>
        </c:dLbls>
        <c:gapWidth val="150"/>
        <c:overlap val="-25"/>
        <c:axId val="800882144"/>
        <c:axId val="1036773296"/>
      </c:barChart>
      <c:catAx>
        <c:axId val="80088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crossAx val="1036773296"/>
        <c:crosses val="autoZero"/>
        <c:auto val="1"/>
        <c:lblAlgn val="ctr"/>
        <c:lblOffset val="100"/>
        <c:noMultiLvlLbl val="0"/>
      </c:catAx>
      <c:valAx>
        <c:axId val="1036773296"/>
        <c:scaling>
          <c:orientation val="minMax"/>
        </c:scaling>
        <c:delete val="1"/>
        <c:axPos val="l"/>
        <c:numFmt formatCode="General" sourceLinked="1"/>
        <c:majorTickMark val="none"/>
        <c:minorTickMark val="none"/>
        <c:tickLblPos val="nextTo"/>
        <c:crossAx val="800882144"/>
        <c:crosses val="autoZero"/>
        <c:crossBetween val="between"/>
      </c:valAx>
      <c:spPr>
        <a:noFill/>
        <a:ln>
          <a:noFill/>
        </a:ln>
        <a:effectLst/>
      </c:spPr>
    </c:plotArea>
    <c:legend>
      <c:legendPos val="t"/>
      <c:layout>
        <c:manualLayout>
          <c:xMode val="edge"/>
          <c:yMode val="edge"/>
          <c:x val="0.24972886403235708"/>
          <c:y val="0.16615378287735522"/>
          <c:w val="0.50054213994747154"/>
          <c:h val="6.916733454856420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(1).xls]Sheet7!PivotTable16</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n-US">
                <a:latin typeface="Bahnschrift" panose="020B0502040204020203" pitchFamily="34" charset="0"/>
              </a:rPr>
              <a:t>Millal külastasite viimati Fertilitase erahaiglat?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rgbClr val="F25C63"/>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EDF4122-CBF0-455D-9A0E-EE75AA88FA19}"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342</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
        <c:spPr>
          <a:solidFill>
            <a:srgbClr val="FCD1BF"/>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645CBA9-8AD6-4E3E-B0AC-CD8508947081}"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61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3"/>
        <c:spPr>
          <a:solidFill>
            <a:schemeClr val="bg1">
              <a:lumMod val="75000"/>
            </a:schemeClr>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E23CFBD-1CFB-49AA-9E76-683AC23E14BD}"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51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
        <c:spPr>
          <a:solidFill>
            <a:schemeClr val="accent2"/>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104F12A-4CEB-4F27-914D-0F126C351C9C}"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43</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
        <c:spPr>
          <a:solidFill>
            <a:schemeClr val="accent4"/>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CDCC900-C050-42AD-A17F-0206CF3809C0}"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78</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7"/>
        <c:spPr>
          <a:solidFill>
            <a:srgbClr val="F25C63"/>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EDF4122-CBF0-455D-9A0E-EE75AA88FA19}"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342</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8"/>
        <c:spPr>
          <a:solidFill>
            <a:srgbClr val="FCD1BF"/>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645CBA9-8AD6-4E3E-B0AC-CD8508947081}"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61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9"/>
        <c:spPr>
          <a:solidFill>
            <a:schemeClr val="bg1">
              <a:lumMod val="75000"/>
            </a:schemeClr>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E23CFBD-1CFB-49AA-9E76-683AC23E14BD}"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51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0"/>
        <c:spPr>
          <a:solidFill>
            <a:schemeClr val="accent1"/>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CDCC900-C050-42AD-A17F-0206CF3809C0}"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78</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1"/>
        <c:spPr>
          <a:solidFill>
            <a:schemeClr val="accent2"/>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104F12A-4CEB-4F27-914D-0F126C351C9C}"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43</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3"/>
        <c:spPr>
          <a:solidFill>
            <a:srgbClr val="F25C63"/>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EDF4122-CBF0-455D-9A0E-EE75AA88FA19}"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342</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4"/>
        <c:spPr>
          <a:solidFill>
            <a:srgbClr val="FCD1BF"/>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645CBA9-8AD6-4E3E-B0AC-CD8508947081}"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61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5"/>
        <c:spPr>
          <a:solidFill>
            <a:schemeClr val="bg1">
              <a:lumMod val="75000"/>
            </a:schemeClr>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E23CFBD-1CFB-49AA-9E76-683AC23E14BD}"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51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6"/>
        <c:spPr>
          <a:solidFill>
            <a:schemeClr val="accent1"/>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CDCC900-C050-42AD-A17F-0206CF3809C0}"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78</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7"/>
        <c:spPr>
          <a:solidFill>
            <a:schemeClr val="accent2"/>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104F12A-4CEB-4F27-914D-0F126C351C9C}"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43</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s>
    <c:plotArea>
      <c:layout>
        <c:manualLayout>
          <c:layoutTarget val="inner"/>
          <c:xMode val="edge"/>
          <c:yMode val="edge"/>
          <c:x val="0.10472706968047214"/>
          <c:y val="0.20905191260128914"/>
          <c:w val="0.44602923229936675"/>
          <c:h val="0.69334663783958217"/>
        </c:manualLayout>
      </c:layout>
      <c:pieChart>
        <c:varyColors val="1"/>
        <c:ser>
          <c:idx val="0"/>
          <c:order val="0"/>
          <c:tx>
            <c:strRef>
              <c:f>Sheet7!$B$3:$B$4</c:f>
              <c:strCache>
                <c:ptCount val="1"/>
                <c:pt idx="0">
                  <c:v>Total</c:v>
                </c:pt>
              </c:strCache>
            </c:strRef>
          </c:tx>
          <c:dPt>
            <c:idx val="0"/>
            <c:bubble3D val="0"/>
            <c:spPr>
              <a:solidFill>
                <a:srgbClr val="F25C63"/>
              </a:solidFill>
              <a:ln w="19050">
                <a:solidFill>
                  <a:schemeClr val="lt1"/>
                </a:solidFill>
              </a:ln>
              <a:effectLst/>
            </c:spPr>
            <c:extLst>
              <c:ext xmlns:c16="http://schemas.microsoft.com/office/drawing/2014/chart" uri="{C3380CC4-5D6E-409C-BE32-E72D297353CC}">
                <c16:uniqueId val="{00000001-9A22-42EB-9CCC-361F74042AC2}"/>
              </c:ext>
            </c:extLst>
          </c:dPt>
          <c:dPt>
            <c:idx val="1"/>
            <c:bubble3D val="0"/>
            <c:spPr>
              <a:solidFill>
                <a:srgbClr val="FCD1BF"/>
              </a:solidFill>
              <a:ln w="19050">
                <a:solidFill>
                  <a:schemeClr val="lt1"/>
                </a:solidFill>
              </a:ln>
              <a:effectLst/>
            </c:spPr>
            <c:extLst>
              <c:ext xmlns:c16="http://schemas.microsoft.com/office/drawing/2014/chart" uri="{C3380CC4-5D6E-409C-BE32-E72D297353CC}">
                <c16:uniqueId val="{00000003-9A22-42EB-9CCC-361F74042AC2}"/>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9A22-42EB-9CCC-361F74042A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A22-42EB-9CCC-361F74042AC2}"/>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9-9A22-42EB-9CCC-361F74042AC2}"/>
              </c:ext>
            </c:extLst>
          </c:dPt>
          <c:dLbls>
            <c:dLbl>
              <c:idx val="0"/>
              <c:layout>
                <c:manualLayout>
                  <c:x val="-0.16992450712377957"/>
                  <c:y val="-0.15152798171444992"/>
                </c:manualLayout>
              </c:layout>
              <c:tx>
                <c:rich>
                  <a:bodyPr/>
                  <a:lstStyle/>
                  <a:p>
                    <a:fld id="{8EDF4122-CBF0-455D-9A0E-EE75AA88FA19}" type="PERCENTAGE">
                      <a:rPr lang="en-US"/>
                      <a:pPr/>
                      <a:t>[PERCENTAGE]</a:t>
                    </a:fld>
                    <a:r>
                      <a:rPr lang="en-US"/>
                      <a:t>; 342</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22-42EB-9CCC-361F74042AC2}"/>
                </c:ext>
              </c:extLst>
            </c:dLbl>
            <c:dLbl>
              <c:idx val="1"/>
              <c:tx>
                <c:rich>
                  <a:bodyPr/>
                  <a:lstStyle/>
                  <a:p>
                    <a:fld id="{8645CBA9-8AD6-4E3E-B0AC-CD8508947081}" type="PERCENTAGE">
                      <a:rPr lang="en-US"/>
                      <a:pPr/>
                      <a:t>[PERCENTAGE]</a:t>
                    </a:fld>
                    <a:r>
                      <a:rPr lang="en-US"/>
                      <a:t>; 61</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A22-42EB-9CCC-361F74042AC2}"/>
                </c:ext>
              </c:extLst>
            </c:dLbl>
            <c:dLbl>
              <c:idx val="2"/>
              <c:tx>
                <c:rich>
                  <a:bodyPr/>
                  <a:lstStyle/>
                  <a:p>
                    <a:fld id="{AE23CFBD-1CFB-49AA-9E76-683AC23E14BD}" type="PERCENTAGE">
                      <a:rPr lang="en-US"/>
                      <a:pPr/>
                      <a:t>[PERCENTAGE]</a:t>
                    </a:fld>
                    <a:r>
                      <a:rPr lang="en-US"/>
                      <a:t>; 51</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A22-42EB-9CCC-361F74042AC2}"/>
                </c:ext>
              </c:extLst>
            </c:dLbl>
            <c:dLbl>
              <c:idx val="3"/>
              <c:tx>
                <c:rich>
                  <a:bodyPr/>
                  <a:lstStyle/>
                  <a:p>
                    <a:fld id="{BCDCC900-C050-42AD-A17F-0206CF3809C0}" type="PERCENTAGE">
                      <a:rPr lang="en-US"/>
                      <a:pPr/>
                      <a:t>[PERCENTAGE]</a:t>
                    </a:fld>
                    <a:r>
                      <a:rPr lang="en-US"/>
                      <a:t>; 78</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A22-42EB-9CCC-361F74042AC2}"/>
                </c:ext>
              </c:extLst>
            </c:dLbl>
            <c:dLbl>
              <c:idx val="4"/>
              <c:tx>
                <c:rich>
                  <a:bodyPr/>
                  <a:lstStyle/>
                  <a:p>
                    <a:fld id="{F104F12A-4CEB-4F27-914D-0F126C351C9C}" type="PERCENTAGE">
                      <a:rPr lang="en-US"/>
                      <a:pPr/>
                      <a:t>[PERCENTAGE]</a:t>
                    </a:fld>
                    <a:r>
                      <a:rPr lang="en-US"/>
                      <a:t>; 43</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A22-42EB-9CCC-361F74042AC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Sheet7!$A$5:$A$10</c:f>
              <c:strCache>
                <c:ptCount val="5"/>
                <c:pt idx="0">
                  <c:v>Täna/ viibin praegu ravil</c:v>
                </c:pt>
                <c:pt idx="1">
                  <c:v>Viimase nädala jooksul</c:v>
                </c:pt>
                <c:pt idx="2">
                  <c:v>Viimase kuu jooksul</c:v>
                </c:pt>
                <c:pt idx="3">
                  <c:v>Varem kui kuu aja eest</c:v>
                </c:pt>
                <c:pt idx="4">
                  <c:v>Ei oska öelda</c:v>
                </c:pt>
              </c:strCache>
            </c:strRef>
          </c:cat>
          <c:val>
            <c:numRef>
              <c:f>Sheet7!$B$5:$B$10</c:f>
              <c:numCache>
                <c:formatCode>General</c:formatCode>
                <c:ptCount val="5"/>
                <c:pt idx="0">
                  <c:v>342</c:v>
                </c:pt>
                <c:pt idx="1">
                  <c:v>61</c:v>
                </c:pt>
                <c:pt idx="2">
                  <c:v>51</c:v>
                </c:pt>
                <c:pt idx="3">
                  <c:v>78</c:v>
                </c:pt>
                <c:pt idx="4">
                  <c:v>43</c:v>
                </c:pt>
              </c:numCache>
            </c:numRef>
          </c:val>
          <c:extLst>
            <c:ext xmlns:c16="http://schemas.microsoft.com/office/drawing/2014/chart" uri="{C3380CC4-5D6E-409C-BE32-E72D297353CC}">
              <c16:uniqueId val="{0000000A-9A22-42EB-9CCC-361F74042AC2}"/>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483025230648474"/>
          <c:y val="0.34435126251971604"/>
          <c:w val="0.3757882979507236"/>
          <c:h val="0.4088559371064701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[P__hik__simustik_patsiendile (1).xls]Sheet8!PivotTable17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r>
              <a:rPr lang="en-US">
                <a:latin typeface="Bahnschrift" panose="020B0502040204020203" pitchFamily="34" charset="0"/>
              </a:rPr>
              <a:t>Mitu korda olete külastanud Fertilitase erahaiglat?</a:t>
            </a:r>
          </a:p>
        </c:rich>
      </c:tx>
      <c:layout>
        <c:manualLayout>
          <c:xMode val="edge"/>
          <c:yMode val="edge"/>
          <c:x val="3.7166666666666653E-2"/>
          <c:y val="8.2312627588218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ahnschrift" panose="020B0502040204020203" pitchFamily="34" charset="0"/>
              <a:ea typeface="+mn-ea"/>
              <a:cs typeface="+mn-cs"/>
            </a:defRPr>
          </a:pPr>
          <a:endParaRPr lang="et-E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rgbClr val="F25C63"/>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F81A8BE-EA0D-4074-A33F-6AC16448E889}"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303</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
        <c:spPr>
          <a:solidFill>
            <a:srgbClr val="FCD1BF"/>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417C8BA-8EAC-4C24-92E8-2D8A30E50FAC}"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130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3"/>
        <c:spPr>
          <a:solidFill>
            <a:schemeClr val="bg1">
              <a:lumMod val="75000"/>
            </a:schemeClr>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DCBFB834-7DA6-49BD-A7D9-43976BCC1364}"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75</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4"/>
        <c:spPr>
          <a:solidFill>
            <a:schemeClr val="accent4"/>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E6D36DF-7BA6-42D4-8A9D-C54292523DC6}"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37</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
        <c:spPr>
          <a:solidFill>
            <a:schemeClr val="accent2"/>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AD34FD3-B72D-4562-91AB-3D19F23CF7CF}"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7"/>
        <c:spPr>
          <a:solidFill>
            <a:srgbClr val="F25C63"/>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F81A8BE-EA0D-4074-A33F-6AC16448E889}"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303</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8"/>
        <c:spPr>
          <a:solidFill>
            <a:srgbClr val="FCD1BF"/>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417C8BA-8EAC-4C24-92E8-2D8A30E50FAC}"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130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9"/>
        <c:spPr>
          <a:solidFill>
            <a:schemeClr val="bg1">
              <a:lumMod val="75000"/>
            </a:schemeClr>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DCBFB834-7DA6-49BD-A7D9-43976BCC1364}"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75</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0"/>
        <c:spPr>
          <a:solidFill>
            <a:schemeClr val="accent1"/>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E6D36DF-7BA6-42D4-8A9D-C54292523DC6}"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37</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1"/>
        <c:spPr>
          <a:solidFill>
            <a:schemeClr val="accent2"/>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AD34FD3-B72D-4562-91AB-3D19F23CF7CF}"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extLst>
        </c:dLbl>
      </c:pivotFmt>
      <c:pivotFmt>
        <c:idx val="13"/>
        <c:spPr>
          <a:solidFill>
            <a:srgbClr val="F25C63"/>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F81A8BE-EA0D-4074-A33F-6AC16448E889}"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303</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4"/>
        <c:spPr>
          <a:solidFill>
            <a:srgbClr val="FCD1BF"/>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417C8BA-8EAC-4C24-92E8-2D8A30E50FAC}"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130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5"/>
        <c:spPr>
          <a:solidFill>
            <a:schemeClr val="bg1">
              <a:lumMod val="75000"/>
            </a:schemeClr>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DCBFB834-7DA6-49BD-A7D9-43976BCC1364}"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75</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6"/>
        <c:spPr>
          <a:solidFill>
            <a:schemeClr val="accent1"/>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E6D36DF-7BA6-42D4-8A9D-C54292523DC6}"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37</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7"/>
        <c:spPr>
          <a:solidFill>
            <a:schemeClr val="accent2"/>
          </a:solidFill>
          <a:ln w="19050">
            <a:solidFill>
              <a:schemeClr val="lt1"/>
            </a:solid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AD34FD3-B72D-4562-91AB-3D19F23CF7CF}" type="PERCENTAGE">
                  <a:rPr lang="en-US"/>
                  <a:pPr>
                    <a:defRPr sz="900" b="0" i="0" u="none" strike="noStrike" kern="1200" baseline="0">
                      <a:solidFill>
                        <a:schemeClr val="tx1">
                          <a:lumMod val="75000"/>
                          <a:lumOff val="25000"/>
                        </a:schemeClr>
                      </a:solidFill>
                      <a:latin typeface="+mn-lt"/>
                      <a:ea typeface="+mn-ea"/>
                      <a:cs typeface="+mn-cs"/>
                    </a:defRPr>
                  </a:pPr>
                  <a:t>[PERCENTAGE]</a:t>
                </a:fld>
                <a:r>
                  <a:rPr lang="en-US"/>
                  <a:t>; 31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s>
    <c:plotArea>
      <c:layout>
        <c:manualLayout>
          <c:layoutTarget val="inner"/>
          <c:xMode val="edge"/>
          <c:yMode val="edge"/>
          <c:x val="0"/>
          <c:y val="0.29697905719471351"/>
          <c:w val="0.47560454943132097"/>
          <c:h val="0.64645292291043888"/>
        </c:manualLayout>
      </c:layout>
      <c:pieChart>
        <c:varyColors val="1"/>
        <c:ser>
          <c:idx val="0"/>
          <c:order val="0"/>
          <c:tx>
            <c:strRef>
              <c:f>Sheet8!$B$3:$B$4</c:f>
              <c:strCache>
                <c:ptCount val="1"/>
                <c:pt idx="0">
                  <c:v>Total</c:v>
                </c:pt>
              </c:strCache>
            </c:strRef>
          </c:tx>
          <c:dPt>
            <c:idx val="0"/>
            <c:bubble3D val="0"/>
            <c:spPr>
              <a:solidFill>
                <a:srgbClr val="F25C63"/>
              </a:solidFill>
              <a:ln w="19050">
                <a:solidFill>
                  <a:schemeClr val="lt1"/>
                </a:solidFill>
              </a:ln>
              <a:effectLst/>
            </c:spPr>
            <c:extLst>
              <c:ext xmlns:c16="http://schemas.microsoft.com/office/drawing/2014/chart" uri="{C3380CC4-5D6E-409C-BE32-E72D297353CC}">
                <c16:uniqueId val="{00000001-1A6E-4BC5-92A9-12A3143D1395}"/>
              </c:ext>
            </c:extLst>
          </c:dPt>
          <c:dPt>
            <c:idx val="1"/>
            <c:bubble3D val="0"/>
            <c:spPr>
              <a:solidFill>
                <a:srgbClr val="FCD1BF"/>
              </a:solidFill>
              <a:ln w="19050">
                <a:solidFill>
                  <a:schemeClr val="lt1"/>
                </a:solidFill>
              </a:ln>
              <a:effectLst/>
            </c:spPr>
            <c:extLst>
              <c:ext xmlns:c16="http://schemas.microsoft.com/office/drawing/2014/chart" uri="{C3380CC4-5D6E-409C-BE32-E72D297353CC}">
                <c16:uniqueId val="{00000003-1A6E-4BC5-92A9-12A3143D1395}"/>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1A6E-4BC5-92A9-12A3143D13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A6E-4BC5-92A9-12A3143D1395}"/>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9-1A6E-4BC5-92A9-12A3143D1395}"/>
              </c:ext>
            </c:extLst>
          </c:dPt>
          <c:dLbls>
            <c:dLbl>
              <c:idx val="0"/>
              <c:layout>
                <c:manualLayout>
                  <c:x val="-0.20063188976377952"/>
                  <c:y val="-5.966492106127648E-2"/>
                </c:manualLayout>
              </c:layout>
              <c:tx>
                <c:rich>
                  <a:bodyPr/>
                  <a:lstStyle/>
                  <a:p>
                    <a:fld id="{2F81A8BE-EA0D-4074-A33F-6AC16448E889}" type="PERCENTAGE">
                      <a:rPr lang="en-US"/>
                      <a:pPr/>
                      <a:t>[PERCENTAGE]</a:t>
                    </a:fld>
                    <a:r>
                      <a:rPr lang="en-US"/>
                      <a:t>; 303</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6E-4BC5-92A9-12A3143D1395}"/>
                </c:ext>
              </c:extLst>
            </c:dLbl>
            <c:dLbl>
              <c:idx val="1"/>
              <c:tx>
                <c:rich>
                  <a:bodyPr/>
                  <a:lstStyle/>
                  <a:p>
                    <a:fld id="{C417C8BA-8EAC-4C24-92E8-2D8A30E50FAC}" type="PERCENTAGE">
                      <a:rPr lang="en-US"/>
                      <a:pPr/>
                      <a:t>[PERCENTAGE]</a:t>
                    </a:fld>
                    <a:r>
                      <a:rPr lang="en-US"/>
                      <a:t>; 130</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A6E-4BC5-92A9-12A3143D1395}"/>
                </c:ext>
              </c:extLst>
            </c:dLbl>
            <c:dLbl>
              <c:idx val="2"/>
              <c:tx>
                <c:rich>
                  <a:bodyPr/>
                  <a:lstStyle/>
                  <a:p>
                    <a:fld id="{DCBFB834-7DA6-49BD-A7D9-43976BCC1364}" type="PERCENTAGE">
                      <a:rPr lang="en-US"/>
                      <a:pPr/>
                      <a:t>[PERCENTAGE]</a:t>
                    </a:fld>
                    <a:r>
                      <a:rPr lang="en-US"/>
                      <a:t>; 75</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A6E-4BC5-92A9-12A3143D1395}"/>
                </c:ext>
              </c:extLst>
            </c:dLbl>
            <c:dLbl>
              <c:idx val="3"/>
              <c:tx>
                <c:rich>
                  <a:bodyPr/>
                  <a:lstStyle/>
                  <a:p>
                    <a:fld id="{2E6D36DF-7BA6-42D4-8A9D-C54292523DC6}" type="PERCENTAGE">
                      <a:rPr lang="en-US"/>
                      <a:pPr/>
                      <a:t>[PERCENTAGE]</a:t>
                    </a:fld>
                    <a:r>
                      <a:rPr lang="en-US"/>
                      <a:t>; 37</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A6E-4BC5-92A9-12A3143D1395}"/>
                </c:ext>
              </c:extLst>
            </c:dLbl>
            <c:dLbl>
              <c:idx val="4"/>
              <c:tx>
                <c:rich>
                  <a:bodyPr/>
                  <a:lstStyle/>
                  <a:p>
                    <a:fld id="{8AD34FD3-B72D-4562-91AB-3D19F23CF7CF}" type="PERCENTAGE">
                      <a:rPr lang="en-US"/>
                      <a:pPr/>
                      <a:t>[PERCENTAGE]</a:t>
                    </a:fld>
                    <a:r>
                      <a:rPr lang="en-US"/>
                      <a:t>; 31</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A6E-4BC5-92A9-12A3143D139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panose="020B0502040204020203" pitchFamily="34" charset="0"/>
                    <a:ea typeface="+mn-ea"/>
                    <a:cs typeface="+mn-cs"/>
                  </a:defRPr>
                </a:pPr>
                <a:endParaRPr lang="et-E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Sheet8!$A$5:$A$10</c:f>
              <c:strCache>
                <c:ptCount val="5"/>
                <c:pt idx="0">
                  <c:v>Ühe korra viimase viie aasta jooksul/ külastasin esimest korda</c:v>
                </c:pt>
                <c:pt idx="1">
                  <c:v>2-3 korda viimase viie aasta jooksul</c:v>
                </c:pt>
                <c:pt idx="2">
                  <c:v>4-10 korda viimase viie aasta jooksul</c:v>
                </c:pt>
                <c:pt idx="3">
                  <c:v>Üle 10 korra viimase viie aasta joksul</c:v>
                </c:pt>
                <c:pt idx="4">
                  <c:v>Ei oska öelda</c:v>
                </c:pt>
              </c:strCache>
            </c:strRef>
          </c:cat>
          <c:val>
            <c:numRef>
              <c:f>Sheet8!$B$5:$B$10</c:f>
              <c:numCache>
                <c:formatCode>General</c:formatCode>
                <c:ptCount val="5"/>
                <c:pt idx="0">
                  <c:v>303</c:v>
                </c:pt>
                <c:pt idx="1">
                  <c:v>130</c:v>
                </c:pt>
                <c:pt idx="2">
                  <c:v>75</c:v>
                </c:pt>
                <c:pt idx="3">
                  <c:v>37</c:v>
                </c:pt>
                <c:pt idx="4">
                  <c:v>31</c:v>
                </c:pt>
              </c:numCache>
            </c:numRef>
          </c:val>
          <c:extLst>
            <c:ext xmlns:c16="http://schemas.microsoft.com/office/drawing/2014/chart" uri="{C3380CC4-5D6E-409C-BE32-E72D297353CC}">
              <c16:uniqueId val="{0000000A-1A6E-4BC5-92A9-12A3143D1395}"/>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9444444444444446"/>
          <c:y val="0.25483599088499664"/>
          <c:w val="0.46666666666666667"/>
          <c:h val="0.744455262606337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hnschrift" panose="020B0502040204020203" pitchFamily="34" charset="0"/>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AB748-FA6E-CF4B-8D48-EAD188C0135F}" type="datetimeFigureOut">
              <a:rPr lang="en-US" smtClean="0"/>
              <a:pPr/>
              <a:t>3/27/2019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E8B60-BED0-1A42-886A-7F540286443B}" type="slidenum">
              <a:rPr lang="en-US" smtClean="0"/>
              <a:pPr/>
              <a:t>‹#›</a:t>
            </a:fld>
            <a:endParaRPr lang="en-US"/>
          </a:p>
        </p:txBody>
      </p:sp>
    </p:spTree>
    <p:extLst>
      <p:ext uri="{BB962C8B-B14F-4D97-AF65-F5344CB8AC3E}">
        <p14:creationId xmlns:p14="http://schemas.microsoft.com/office/powerpoint/2010/main" val="24638192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41CE8B60-BED0-1A42-886A-7F540286443B}" type="slidenum">
              <a:rPr lang="en-US" smtClean="0"/>
              <a:pPr/>
              <a:t>1</a:t>
            </a:fld>
            <a:endParaRPr lang="en-US"/>
          </a:p>
        </p:txBody>
      </p:sp>
    </p:spTree>
    <p:extLst>
      <p:ext uri="{BB962C8B-B14F-4D97-AF65-F5344CB8AC3E}">
        <p14:creationId xmlns:p14="http://schemas.microsoft.com/office/powerpoint/2010/main" val="202739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41CE8B60-BED0-1A42-886A-7F540286443B}" type="slidenum">
              <a:rPr lang="en-US" smtClean="0"/>
              <a:pPr/>
              <a:t>10</a:t>
            </a:fld>
            <a:endParaRPr lang="en-US"/>
          </a:p>
        </p:txBody>
      </p:sp>
    </p:spTree>
    <p:extLst>
      <p:ext uri="{BB962C8B-B14F-4D97-AF65-F5344CB8AC3E}">
        <p14:creationId xmlns:p14="http://schemas.microsoft.com/office/powerpoint/2010/main" val="1813713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0"/>
            <a:ext cx="9144000" cy="158273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normAutofit/>
          </a:bodyPr>
          <a:lstStyle>
            <a:lvl1pPr algn="r">
              <a:defRPr sz="4000">
                <a:solidFill>
                  <a:srgbClr val="00AEEF"/>
                </a:solidFill>
              </a:defRPr>
            </a:lvl1pPr>
          </a:lstStyle>
          <a:p>
            <a:r>
              <a:rPr lang="et-EE"/>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normAutofit/>
          </a:bodyPr>
          <a:lstStyle>
            <a:lvl1pPr marL="0" indent="0" algn="r">
              <a:buNone/>
              <a:defRPr sz="2800">
                <a:solidFill>
                  <a:srgbClr val="2B32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print"/>
          <a:srcRect/>
          <a:stretch>
            <a:fillRect/>
          </a:stretch>
        </p:blipFill>
        <p:spPr bwMode="auto">
          <a:xfrm>
            <a:off x="0" y="5275263"/>
            <a:ext cx="9144000" cy="1582737"/>
          </a:xfrm>
          <a:prstGeom prst="rect">
            <a:avLst/>
          </a:prstGeom>
          <a:noFill/>
          <a:ln w="9525">
            <a:noFill/>
            <a:miter lim="800000"/>
            <a:headEnd/>
            <a:tailEnd/>
          </a:ln>
        </p:spPr>
      </p:pic>
      <p:sp>
        <p:nvSpPr>
          <p:cNvPr id="3" name="Content Placeholder 2"/>
          <p:cNvSpPr>
            <a:spLocks noGrp="1"/>
          </p:cNvSpPr>
          <p:nvPr>
            <p:ph idx="1"/>
          </p:nvPr>
        </p:nvSpPr>
        <p:spPr>
          <a:xfrm>
            <a:off x="457200" y="1600200"/>
            <a:ext cx="8229600" cy="4343400"/>
          </a:xfrm>
        </p:spPr>
        <p:txBody>
          <a:bodyPr/>
          <a:lstStyle>
            <a:lvl1pPr algn="l">
              <a:defRPr>
                <a:solidFill>
                  <a:srgbClr val="2B3232"/>
                </a:solidFill>
              </a:defRPr>
            </a:lvl1pPr>
            <a:lvl2pPr algn="l">
              <a:defRPr>
                <a:solidFill>
                  <a:srgbClr val="2B3232"/>
                </a:solidFill>
              </a:defRPr>
            </a:lvl2pPr>
            <a:lvl3pPr algn="l">
              <a:defRPr>
                <a:solidFill>
                  <a:srgbClr val="2B3232"/>
                </a:solidFill>
              </a:defRPr>
            </a:lvl3pPr>
            <a:lvl4pPr algn="l">
              <a:defRPr>
                <a:solidFill>
                  <a:srgbClr val="2B3232"/>
                </a:solidFill>
              </a:defRPr>
            </a:lvl4pPr>
            <a:lvl5pPr algn="l">
              <a:defRPr>
                <a:solidFill>
                  <a:srgbClr val="2B3232"/>
                </a:solidFill>
              </a:defRPr>
            </a:lvl5p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dirty="0"/>
          </a:p>
        </p:txBody>
      </p:sp>
      <p:sp>
        <p:nvSpPr>
          <p:cNvPr id="8" name="Title 1"/>
          <p:cNvSpPr>
            <a:spLocks noGrp="1"/>
          </p:cNvSpPr>
          <p:nvPr>
            <p:ph type="ctrTitle"/>
          </p:nvPr>
        </p:nvSpPr>
        <p:spPr>
          <a:xfrm>
            <a:off x="457200" y="76200"/>
            <a:ext cx="8229600" cy="1470025"/>
          </a:xfrm>
        </p:spPr>
        <p:txBody>
          <a:bodyPr>
            <a:normAutofit/>
          </a:bodyPr>
          <a:lstStyle>
            <a:lvl1pPr algn="l">
              <a:defRPr sz="3200">
                <a:solidFill>
                  <a:srgbClr val="00AEEF"/>
                </a:solidFill>
              </a:defRPr>
            </a:lvl1pPr>
          </a:lstStyle>
          <a:p>
            <a:r>
              <a:rPr lang="et-EE"/>
              <a:t>Click to edit Master title style</a:t>
            </a:r>
            <a:endParaRPr lang="en-US" dirty="0"/>
          </a:p>
        </p:txBody>
      </p:sp>
      <p:sp>
        <p:nvSpPr>
          <p:cNvPr id="5" name="Footer Placeholder 4"/>
          <p:cNvSpPr>
            <a:spLocks noGrp="1"/>
          </p:cNvSpPr>
          <p:nvPr>
            <p:ph type="ftr" sz="quarter" idx="10"/>
          </p:nvPr>
        </p:nvSpPr>
        <p:spPr>
          <a:xfrm>
            <a:off x="6248400" y="6477000"/>
            <a:ext cx="2895600" cy="365125"/>
          </a:xfrm>
        </p:spPr>
        <p:txBody>
          <a:bodyPr/>
          <a:lstStyle>
            <a:lvl1pPr algn="r">
              <a:defRPr dirty="0" smtClean="0">
                <a:solidFill>
                  <a:srgbClr val="00AEEF"/>
                </a:solidFill>
              </a:defRPr>
            </a:lvl1pPr>
          </a:lstStyle>
          <a:p>
            <a:pPr>
              <a:defRPr/>
            </a:pPr>
            <a:r>
              <a:rPr lang="en-US"/>
              <a:t>www.likemed.eu</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t-EE"/>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Footer Placeholder 6"/>
          <p:cNvSpPr>
            <a:spLocks noGrp="1"/>
          </p:cNvSpPr>
          <p:nvPr>
            <p:ph type="ftr" sz="quarter" idx="3"/>
          </p:nvPr>
        </p:nvSpPr>
        <p:spPr>
          <a:xfrm>
            <a:off x="5791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rgbClr val="7FEFFC"/>
                </a:solidFill>
                <a:latin typeface="+mn-lt"/>
                <a:cs typeface="+mn-cs"/>
              </a:defRPr>
            </a:lvl1pPr>
          </a:lstStyle>
          <a:p>
            <a:pPr>
              <a:defRPr/>
            </a:pPr>
            <a:r>
              <a:rPr lang="en-US"/>
              <a:t>www.likemed.eu</a:t>
            </a:r>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hf sldNum="0" hdr="0" dt="0"/>
  <p:txStyles>
    <p:titleStyle>
      <a:lvl1pPr algn="ctr" rtl="0" eaLnBrk="1" fontAlgn="base" hangingPunct="1">
        <a:spcBef>
          <a:spcPct val="0"/>
        </a:spcBef>
        <a:spcAft>
          <a:spcPct val="0"/>
        </a:spcAft>
        <a:defRPr sz="4400" kern="1200">
          <a:solidFill>
            <a:srgbClr val="00AEEF"/>
          </a:solidFill>
          <a:latin typeface="+mj-lt"/>
          <a:ea typeface="+mj-ea"/>
          <a:cs typeface="+mj-cs"/>
        </a:defRPr>
      </a:lvl1pPr>
      <a:lvl2pPr algn="ctr" rtl="0" eaLnBrk="1" fontAlgn="base" hangingPunct="1">
        <a:spcBef>
          <a:spcPct val="0"/>
        </a:spcBef>
        <a:spcAft>
          <a:spcPct val="0"/>
        </a:spcAft>
        <a:defRPr sz="4400">
          <a:solidFill>
            <a:srgbClr val="00AEEF"/>
          </a:solidFill>
          <a:latin typeface="Franklin Gothic Medium" pitchFamily="34" charset="0"/>
        </a:defRPr>
      </a:lvl2pPr>
      <a:lvl3pPr algn="ctr" rtl="0" eaLnBrk="1" fontAlgn="base" hangingPunct="1">
        <a:spcBef>
          <a:spcPct val="0"/>
        </a:spcBef>
        <a:spcAft>
          <a:spcPct val="0"/>
        </a:spcAft>
        <a:defRPr sz="4400">
          <a:solidFill>
            <a:srgbClr val="00AEEF"/>
          </a:solidFill>
          <a:latin typeface="Franklin Gothic Medium" pitchFamily="34" charset="0"/>
        </a:defRPr>
      </a:lvl3pPr>
      <a:lvl4pPr algn="ctr" rtl="0" eaLnBrk="1" fontAlgn="base" hangingPunct="1">
        <a:spcBef>
          <a:spcPct val="0"/>
        </a:spcBef>
        <a:spcAft>
          <a:spcPct val="0"/>
        </a:spcAft>
        <a:defRPr sz="4400">
          <a:solidFill>
            <a:srgbClr val="00AEEF"/>
          </a:solidFill>
          <a:latin typeface="Franklin Gothic Medium" pitchFamily="34" charset="0"/>
        </a:defRPr>
      </a:lvl4pPr>
      <a:lvl5pPr algn="ctr" rtl="0" eaLnBrk="1" fontAlgn="base" hangingPunct="1">
        <a:spcBef>
          <a:spcPct val="0"/>
        </a:spcBef>
        <a:spcAft>
          <a:spcPct val="0"/>
        </a:spcAft>
        <a:defRPr sz="4400">
          <a:solidFill>
            <a:srgbClr val="00AEEF"/>
          </a:solidFill>
          <a:latin typeface="Franklin Gothic Medium" pitchFamily="34" charset="0"/>
        </a:defRPr>
      </a:lvl5pPr>
      <a:lvl6pPr marL="457200" algn="ctr" rtl="0" eaLnBrk="1" fontAlgn="base" hangingPunct="1">
        <a:spcBef>
          <a:spcPct val="0"/>
        </a:spcBef>
        <a:spcAft>
          <a:spcPct val="0"/>
        </a:spcAft>
        <a:defRPr sz="4400">
          <a:solidFill>
            <a:srgbClr val="00AEEF"/>
          </a:solidFill>
          <a:latin typeface="Franklin Gothic Medium" pitchFamily="34" charset="0"/>
        </a:defRPr>
      </a:lvl6pPr>
      <a:lvl7pPr marL="914400" algn="ctr" rtl="0" eaLnBrk="1" fontAlgn="base" hangingPunct="1">
        <a:spcBef>
          <a:spcPct val="0"/>
        </a:spcBef>
        <a:spcAft>
          <a:spcPct val="0"/>
        </a:spcAft>
        <a:defRPr sz="4400">
          <a:solidFill>
            <a:srgbClr val="00AEEF"/>
          </a:solidFill>
          <a:latin typeface="Franklin Gothic Medium" pitchFamily="34" charset="0"/>
        </a:defRPr>
      </a:lvl7pPr>
      <a:lvl8pPr marL="1371600" algn="ctr" rtl="0" eaLnBrk="1" fontAlgn="base" hangingPunct="1">
        <a:spcBef>
          <a:spcPct val="0"/>
        </a:spcBef>
        <a:spcAft>
          <a:spcPct val="0"/>
        </a:spcAft>
        <a:defRPr sz="4400">
          <a:solidFill>
            <a:srgbClr val="00AEEF"/>
          </a:solidFill>
          <a:latin typeface="Franklin Gothic Medium" pitchFamily="34" charset="0"/>
        </a:defRPr>
      </a:lvl8pPr>
      <a:lvl9pPr marL="1828800" algn="ctr" rtl="0" eaLnBrk="1" fontAlgn="base" hangingPunct="1">
        <a:spcBef>
          <a:spcPct val="0"/>
        </a:spcBef>
        <a:spcAft>
          <a:spcPct val="0"/>
        </a:spcAft>
        <a:defRPr sz="4400">
          <a:solidFill>
            <a:srgbClr val="00AEEF"/>
          </a:solidFill>
          <a:latin typeface="Franklin Gothic Medium"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371600" algn="l" rtl="0" eaLnBrk="1" fontAlgn="base" hangingPunct="1">
        <a:spcBef>
          <a:spcPct val="20000"/>
        </a:spcBef>
        <a:spcAft>
          <a:spcPct val="0"/>
        </a:spcAft>
        <a:buFont typeface="Arial" charset="0"/>
        <a:defRPr sz="2000" kern="1200">
          <a:solidFill>
            <a:schemeClr val="tx1"/>
          </a:solidFill>
          <a:latin typeface="+mn-lt"/>
          <a:ea typeface="+mn-ea"/>
          <a:cs typeface="+mn-cs"/>
        </a:defRPr>
      </a:lvl4pPr>
      <a:lvl5pPr marL="1828800" algn="l" rtl="0" eaLnBrk="1" fontAlgn="base" hangingPunct="1">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Külastajate</a:t>
            </a:r>
            <a:r>
              <a:rPr lang="en-US" dirty="0"/>
              <a:t> </a:t>
            </a:r>
            <a:r>
              <a:rPr lang="en-US" dirty="0" err="1"/>
              <a:t>rahuloluküsitluse</a:t>
            </a:r>
            <a:r>
              <a:rPr lang="en-US" dirty="0"/>
              <a:t> </a:t>
            </a:r>
            <a:r>
              <a:rPr lang="en-US" dirty="0" err="1"/>
              <a:t>kokkuvõte</a:t>
            </a:r>
            <a:r>
              <a:rPr lang="en-US" dirty="0"/>
              <a:t> 201</a:t>
            </a:r>
            <a:r>
              <a:rPr lang="et-EE" dirty="0"/>
              <a:t>8</a:t>
            </a:r>
            <a:endParaRPr lang="en-US" dirty="0"/>
          </a:p>
        </p:txBody>
      </p:sp>
      <p:pic>
        <p:nvPicPr>
          <p:cNvPr id="20482" name="Picture 2" descr="Külastajate rahulolu küsitlus - Fertilitas"/>
          <p:cNvPicPr>
            <a:picLocks noChangeAspect="1" noChangeArrowheads="1"/>
          </p:cNvPicPr>
          <p:nvPr/>
        </p:nvPicPr>
        <p:blipFill>
          <a:blip r:embed="rId3" cstate="print"/>
          <a:srcRect/>
          <a:stretch>
            <a:fillRect/>
          </a:stretch>
        </p:blipFill>
        <p:spPr bwMode="auto">
          <a:xfrm>
            <a:off x="2956832" y="3886200"/>
            <a:ext cx="3735335" cy="1752600"/>
          </a:xfrm>
          <a:prstGeom prst="rect">
            <a:avLst/>
          </a:prstGeom>
          <a:noFill/>
        </p:spPr>
      </p:pic>
    </p:spTree>
    <p:extLst>
      <p:ext uri="{BB962C8B-B14F-4D97-AF65-F5344CB8AC3E}">
        <p14:creationId xmlns:p14="http://schemas.microsoft.com/office/powerpoint/2010/main" val="1180755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7641ED-DC3F-451E-BF0B-0B3B684A005E}"/>
              </a:ext>
            </a:extLst>
          </p:cNvPr>
          <p:cNvSpPr>
            <a:spLocks noGrp="1"/>
          </p:cNvSpPr>
          <p:nvPr>
            <p:ph type="ctrTitle"/>
          </p:nvPr>
        </p:nvSpPr>
        <p:spPr>
          <a:xfrm>
            <a:off x="914400" y="606094"/>
            <a:ext cx="8229600" cy="285794"/>
          </a:xfrm>
        </p:spPr>
        <p:txBody>
          <a:bodyPr>
            <a:noAutofit/>
          </a:bodyPr>
          <a:lstStyle/>
          <a:p>
            <a:r>
              <a:rPr lang="et-EE" sz="2400" dirty="0"/>
              <a:t>Patsientide hinnang ravitulemuslikkusele on hea</a:t>
            </a:r>
            <a:br>
              <a:rPr lang="et-EE" sz="2400" dirty="0"/>
            </a:br>
            <a:endParaRPr lang="et-EE" sz="2400" dirty="0"/>
          </a:p>
        </p:txBody>
      </p:sp>
      <p:sp>
        <p:nvSpPr>
          <p:cNvPr id="4" name="Footer Placeholder 3">
            <a:extLst>
              <a:ext uri="{FF2B5EF4-FFF2-40B4-BE49-F238E27FC236}">
                <a16:creationId xmlns:a16="http://schemas.microsoft.com/office/drawing/2014/main" id="{B1DCFE85-A63C-4910-A3F2-41AFF13B4DED}"/>
              </a:ext>
            </a:extLst>
          </p:cNvPr>
          <p:cNvSpPr>
            <a:spLocks noGrp="1"/>
          </p:cNvSpPr>
          <p:nvPr>
            <p:ph type="ftr" sz="quarter" idx="10"/>
          </p:nvPr>
        </p:nvSpPr>
        <p:spPr/>
        <p:txBody>
          <a:bodyPr/>
          <a:lstStyle/>
          <a:p>
            <a:pPr>
              <a:defRPr/>
            </a:pPr>
            <a:r>
              <a:rPr lang="en-US"/>
              <a:t>www.likemed.eu</a:t>
            </a:r>
          </a:p>
        </p:txBody>
      </p:sp>
      <p:graphicFrame>
        <p:nvGraphicFramePr>
          <p:cNvPr id="9" name="Chart 8">
            <a:extLst>
              <a:ext uri="{FF2B5EF4-FFF2-40B4-BE49-F238E27FC236}">
                <a16:creationId xmlns:a16="http://schemas.microsoft.com/office/drawing/2014/main" id="{D83AEBE5-5905-4C2C-9D31-CBC2041D3C73}"/>
              </a:ext>
            </a:extLst>
          </p:cNvPr>
          <p:cNvGraphicFramePr>
            <a:graphicFrameLocks/>
          </p:cNvGraphicFramePr>
          <p:nvPr>
            <p:extLst>
              <p:ext uri="{D42A27DB-BD31-4B8C-83A1-F6EECF244321}">
                <p14:modId xmlns:p14="http://schemas.microsoft.com/office/powerpoint/2010/main" val="2676757174"/>
              </p:ext>
            </p:extLst>
          </p:nvPr>
        </p:nvGraphicFramePr>
        <p:xfrm>
          <a:off x="1698171" y="4997011"/>
          <a:ext cx="6204857" cy="1447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251A0560-95A9-415A-A367-B16D296B1A77}"/>
              </a:ext>
            </a:extLst>
          </p:cNvPr>
          <p:cNvGraphicFramePr>
            <a:graphicFrameLocks noGrp="1"/>
          </p:cNvGraphicFramePr>
          <p:nvPr>
            <p:extLst>
              <p:ext uri="{D42A27DB-BD31-4B8C-83A1-F6EECF244321}">
                <p14:modId xmlns:p14="http://schemas.microsoft.com/office/powerpoint/2010/main" val="1506469837"/>
              </p:ext>
            </p:extLst>
          </p:nvPr>
        </p:nvGraphicFramePr>
        <p:xfrm>
          <a:off x="914400" y="924077"/>
          <a:ext cx="7772400" cy="3766938"/>
        </p:xfrm>
        <a:graphic>
          <a:graphicData uri="http://schemas.openxmlformats.org/drawingml/2006/table">
            <a:tbl>
              <a:tblPr/>
              <a:tblGrid>
                <a:gridCol w="5085781">
                  <a:extLst>
                    <a:ext uri="{9D8B030D-6E8A-4147-A177-3AD203B41FA5}">
                      <a16:colId xmlns:a16="http://schemas.microsoft.com/office/drawing/2014/main" val="2100643369"/>
                    </a:ext>
                  </a:extLst>
                </a:gridCol>
                <a:gridCol w="389726">
                  <a:extLst>
                    <a:ext uri="{9D8B030D-6E8A-4147-A177-3AD203B41FA5}">
                      <a16:colId xmlns:a16="http://schemas.microsoft.com/office/drawing/2014/main" val="130917135"/>
                    </a:ext>
                  </a:extLst>
                </a:gridCol>
                <a:gridCol w="547274">
                  <a:extLst>
                    <a:ext uri="{9D8B030D-6E8A-4147-A177-3AD203B41FA5}">
                      <a16:colId xmlns:a16="http://schemas.microsoft.com/office/drawing/2014/main" val="777458590"/>
                    </a:ext>
                  </a:extLst>
                </a:gridCol>
                <a:gridCol w="563858">
                  <a:extLst>
                    <a:ext uri="{9D8B030D-6E8A-4147-A177-3AD203B41FA5}">
                      <a16:colId xmlns:a16="http://schemas.microsoft.com/office/drawing/2014/main" val="2065983246"/>
                    </a:ext>
                  </a:extLst>
                </a:gridCol>
                <a:gridCol w="480938">
                  <a:extLst>
                    <a:ext uri="{9D8B030D-6E8A-4147-A177-3AD203B41FA5}">
                      <a16:colId xmlns:a16="http://schemas.microsoft.com/office/drawing/2014/main" val="3787518028"/>
                    </a:ext>
                  </a:extLst>
                </a:gridCol>
                <a:gridCol w="704823">
                  <a:extLst>
                    <a:ext uri="{9D8B030D-6E8A-4147-A177-3AD203B41FA5}">
                      <a16:colId xmlns:a16="http://schemas.microsoft.com/office/drawing/2014/main" val="3921241546"/>
                    </a:ext>
                  </a:extLst>
                </a:gridCol>
              </a:tblGrid>
              <a:tr h="353178">
                <a:tc>
                  <a:txBody>
                    <a:bodyPr/>
                    <a:lstStyle/>
                    <a:p>
                      <a:pPr algn="l" fontAlgn="b"/>
                      <a:r>
                        <a:rPr lang="et-EE" sz="1200" b="0" i="0" u="none" strike="noStrike" dirty="0">
                          <a:solidFill>
                            <a:srgbClr val="000000"/>
                          </a:solidFill>
                          <a:effectLst/>
                          <a:latin typeface="Bahnschrift" panose="020B0502040204020203" pitchFamily="34" charset="0"/>
                        </a:rPr>
                        <a:t> </a:t>
                      </a:r>
                    </a:p>
                  </a:txBody>
                  <a:tcPr marL="7620" marR="7620" marT="7620" marB="0" anchor="b">
                    <a:lnL w="1270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5">
                  <a:txBody>
                    <a:bodyPr/>
                    <a:lstStyle/>
                    <a:p>
                      <a:pPr algn="ctr" fontAlgn="b"/>
                      <a:r>
                        <a:rPr lang="fi-FI" sz="1200" b="0" i="0" u="none" strike="noStrike" dirty="0">
                          <a:solidFill>
                            <a:srgbClr val="FFFFFF"/>
                          </a:solidFill>
                          <a:effectLst/>
                          <a:latin typeface="Bahnschrift" panose="020B0502040204020203" pitchFamily="34" charset="0"/>
                        </a:rPr>
                        <a:t>Kas olete saanud leevendust oma probleemile?</a:t>
                      </a:r>
                    </a:p>
                  </a:txBody>
                  <a:tcPr marL="7620" marR="7620" marT="7620"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extLst>
                  <a:ext uri="{0D108BD9-81ED-4DB2-BD59-A6C34878D82A}">
                    <a16:rowId xmlns:a16="http://schemas.microsoft.com/office/drawing/2014/main" val="1601277049"/>
                  </a:ext>
                </a:extLst>
              </a:tr>
              <a:tr h="353178">
                <a:tc>
                  <a:txBody>
                    <a:bodyPr/>
                    <a:lstStyle/>
                    <a:p>
                      <a:pPr algn="l" fontAlgn="b"/>
                      <a:r>
                        <a:rPr lang="et-EE" sz="1200" b="0" i="0" u="none" strike="noStrike" dirty="0">
                          <a:solidFill>
                            <a:srgbClr val="FFFFFF"/>
                          </a:solidFill>
                          <a:effectLst/>
                          <a:latin typeface="Bahnschrift" panose="020B0502040204020203" pitchFamily="34" charset="0"/>
                        </a:rPr>
                        <a:t>Millist Fertilitase teenut kasutasite?</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5C63"/>
                    </a:solidFill>
                  </a:tcPr>
                </a:tc>
                <a:tc>
                  <a:txBody>
                    <a:bodyPr/>
                    <a:lstStyle/>
                    <a:p>
                      <a:pPr algn="l" fontAlgn="b"/>
                      <a:r>
                        <a:rPr lang="et-EE" sz="1200" b="0" i="0" u="none" strike="noStrike">
                          <a:solidFill>
                            <a:srgbClr val="000000"/>
                          </a:solidFill>
                          <a:effectLst/>
                          <a:latin typeface="Bahnschrift" panose="020B0502040204020203" pitchFamily="34" charset="0"/>
                        </a:rPr>
                        <a:t>Jah</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Pigem jah</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Pigem ei</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Ei</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Ei oska öelda</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06796154"/>
                  </a:ext>
                </a:extLst>
              </a:tr>
              <a:tr h="180193">
                <a:tc>
                  <a:txBody>
                    <a:bodyPr/>
                    <a:lstStyle/>
                    <a:p>
                      <a:pPr algn="l" fontAlgn="b"/>
                      <a:r>
                        <a:rPr lang="et-EE" sz="1200" b="0" i="0" u="none" strike="noStrike">
                          <a:solidFill>
                            <a:srgbClr val="000000"/>
                          </a:solidFill>
                          <a:effectLst/>
                          <a:latin typeface="Bahnschrift" panose="020B0502040204020203" pitchFamily="34" charset="0"/>
                        </a:rPr>
                        <a:t>Haiglaravi: taastusravi või järelravi</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192</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45</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3</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2</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9</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3668773"/>
                  </a:ext>
                </a:extLst>
              </a:tr>
              <a:tr h="180193">
                <a:tc>
                  <a:txBody>
                    <a:bodyPr/>
                    <a:lstStyle/>
                    <a:p>
                      <a:pPr algn="l" fontAlgn="b"/>
                      <a:r>
                        <a:rPr lang="et-EE" sz="1200" b="0" i="0" u="none" strike="noStrike">
                          <a:solidFill>
                            <a:srgbClr val="000000"/>
                          </a:solidFill>
                          <a:effectLst/>
                          <a:latin typeface="Bahnschrift" panose="020B0502040204020203" pitchFamily="34" charset="0"/>
                        </a:rPr>
                        <a:t>Haiglaravi: operatsioon</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63</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8</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9</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75012266"/>
                  </a:ext>
                </a:extLst>
              </a:tr>
              <a:tr h="180193">
                <a:tc>
                  <a:txBody>
                    <a:bodyPr/>
                    <a:lstStyle/>
                    <a:p>
                      <a:pPr algn="l" fontAlgn="b"/>
                      <a:r>
                        <a:rPr lang="et-EE" sz="1200" b="0" i="0" u="none" strike="noStrike">
                          <a:solidFill>
                            <a:srgbClr val="000000"/>
                          </a:solidFill>
                          <a:effectLst/>
                          <a:latin typeface="Bahnschrift" panose="020B0502040204020203" pitchFamily="34" charset="0"/>
                        </a:rPr>
                        <a:t>Eriarsti konsultatsioon</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62</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19</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5</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16</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1468196"/>
                  </a:ext>
                </a:extLst>
              </a:tr>
              <a:tr h="180193">
                <a:tc>
                  <a:txBody>
                    <a:bodyPr/>
                    <a:lstStyle/>
                    <a:p>
                      <a:pPr algn="l" fontAlgn="b"/>
                      <a:r>
                        <a:rPr lang="fi-FI" sz="1200" b="0" i="0" u="none" strike="noStrike">
                          <a:solidFill>
                            <a:srgbClr val="000000"/>
                          </a:solidFill>
                          <a:effectLst/>
                          <a:latin typeface="Bahnschrift" panose="020B0502040204020203" pitchFamily="34" charset="0"/>
                        </a:rPr>
                        <a:t>Eriarsti konsultatsioon; Haiglaravi: taastusravi või järelravi</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32</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7</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2</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54322432"/>
                  </a:ext>
                </a:extLst>
              </a:tr>
              <a:tr h="180193">
                <a:tc>
                  <a:txBody>
                    <a:bodyPr/>
                    <a:lstStyle/>
                    <a:p>
                      <a:pPr algn="l" fontAlgn="b"/>
                      <a:r>
                        <a:rPr lang="et-EE" sz="1200" b="0" i="0" u="none" strike="noStrike">
                          <a:solidFill>
                            <a:srgbClr val="000000"/>
                          </a:solidFill>
                          <a:effectLst/>
                          <a:latin typeface="Bahnschrift" panose="020B0502040204020203" pitchFamily="34" charset="0"/>
                        </a:rPr>
                        <a:t>Eriarsti konsultatsioon; Haiglaravi: operatsioon</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26</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3</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851400075"/>
                  </a:ext>
                </a:extLst>
              </a:tr>
              <a:tr h="180193">
                <a:tc>
                  <a:txBody>
                    <a:bodyPr/>
                    <a:lstStyle/>
                    <a:p>
                      <a:pPr algn="l" fontAlgn="b"/>
                      <a:r>
                        <a:rPr lang="et-EE" sz="1200" b="0" i="0" u="none" strike="noStrike">
                          <a:solidFill>
                            <a:srgbClr val="000000"/>
                          </a:solidFill>
                          <a:effectLst/>
                          <a:latin typeface="Bahnschrift" panose="020B0502040204020203" pitchFamily="34" charset="0"/>
                        </a:rPr>
                        <a:t>Eriarsti konsultatsioon; Raseduse jälgimine</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14</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2</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53822814"/>
                  </a:ext>
                </a:extLst>
              </a:tr>
              <a:tr h="180193">
                <a:tc>
                  <a:txBody>
                    <a:bodyPr/>
                    <a:lstStyle/>
                    <a:p>
                      <a:pPr algn="l" fontAlgn="b"/>
                      <a:r>
                        <a:rPr lang="et-EE" sz="1200" b="0" i="0" u="none" strike="noStrike">
                          <a:solidFill>
                            <a:srgbClr val="000000"/>
                          </a:solidFill>
                          <a:effectLst/>
                          <a:latin typeface="Bahnschrift" panose="020B0502040204020203" pitchFamily="34" charset="0"/>
                        </a:rPr>
                        <a:t>Raseduse jälgimine</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8</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990951553"/>
                  </a:ext>
                </a:extLst>
              </a:tr>
              <a:tr h="180193">
                <a:tc>
                  <a:txBody>
                    <a:bodyPr/>
                    <a:lstStyle/>
                    <a:p>
                      <a:pPr algn="l" fontAlgn="b"/>
                      <a:r>
                        <a:rPr lang="et-EE" sz="1200" b="0" i="0" u="none" strike="noStrike">
                          <a:solidFill>
                            <a:srgbClr val="000000"/>
                          </a:solidFill>
                          <a:effectLst/>
                          <a:latin typeface="Bahnschrift" panose="020B0502040204020203" pitchFamily="34" charset="0"/>
                        </a:rPr>
                        <a:t>Muu</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8</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3</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2</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2</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3</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93031718"/>
                  </a:ext>
                </a:extLst>
              </a:tr>
              <a:tr h="180193">
                <a:tc>
                  <a:txBody>
                    <a:bodyPr/>
                    <a:lstStyle/>
                    <a:p>
                      <a:pPr algn="l" fontAlgn="b"/>
                      <a:r>
                        <a:rPr lang="fi-FI" sz="1200" b="0" i="0" u="none" strike="noStrike">
                          <a:solidFill>
                            <a:srgbClr val="000000"/>
                          </a:solidFill>
                          <a:effectLst/>
                          <a:latin typeface="Bahnschrift" panose="020B0502040204020203" pitchFamily="34" charset="0"/>
                        </a:rPr>
                        <a:t>Eriarsti konsultatsioon; Haiglaravi: operatsioon; Raseduse jälgimine</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4</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2</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14282859"/>
                  </a:ext>
                </a:extLst>
              </a:tr>
              <a:tr h="353178">
                <a:tc>
                  <a:txBody>
                    <a:bodyPr/>
                    <a:lstStyle/>
                    <a:p>
                      <a:pPr algn="l" fontAlgn="b"/>
                      <a:r>
                        <a:rPr lang="et-EE" sz="1200" b="0" i="0" u="none" strike="noStrike">
                          <a:solidFill>
                            <a:srgbClr val="000000"/>
                          </a:solidFill>
                          <a:effectLst/>
                          <a:latin typeface="Bahnschrift" panose="020B0502040204020203" pitchFamily="34" charset="0"/>
                        </a:rPr>
                        <a:t>Eriarsti konsultatsioon; Haiglaravi: taastusravi või järelravi; Haiglaravi: operatsioon</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2</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57099186"/>
                  </a:ext>
                </a:extLst>
              </a:tr>
              <a:tr h="180193">
                <a:tc>
                  <a:txBody>
                    <a:bodyPr/>
                    <a:lstStyle/>
                    <a:p>
                      <a:pPr algn="l" fontAlgn="b"/>
                      <a:r>
                        <a:rPr lang="fi-FI" sz="1200" b="0" i="0" u="none" strike="noStrike">
                          <a:solidFill>
                            <a:srgbClr val="000000"/>
                          </a:solidFill>
                          <a:effectLst/>
                          <a:latin typeface="Bahnschrift" panose="020B0502040204020203" pitchFamily="34" charset="0"/>
                        </a:rPr>
                        <a:t>Eriarsti konsultatsioon; Haiglaravi: operatsioon; Raseduse jälgimine; Muu</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27119805"/>
                  </a:ext>
                </a:extLst>
              </a:tr>
              <a:tr h="180193">
                <a:tc>
                  <a:txBody>
                    <a:bodyPr/>
                    <a:lstStyle/>
                    <a:p>
                      <a:pPr algn="l" fontAlgn="b"/>
                      <a:r>
                        <a:rPr lang="fi-FI" sz="1200" b="0" i="0" u="none" strike="noStrike">
                          <a:solidFill>
                            <a:srgbClr val="000000"/>
                          </a:solidFill>
                          <a:effectLst/>
                          <a:latin typeface="Bahnschrift" panose="020B0502040204020203" pitchFamily="34" charset="0"/>
                        </a:rPr>
                        <a:t>Eriarsti konsultatsioon; Raseduse jälgimine; Muu</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915250326"/>
                  </a:ext>
                </a:extLst>
              </a:tr>
              <a:tr h="180193">
                <a:tc>
                  <a:txBody>
                    <a:bodyPr/>
                    <a:lstStyle/>
                    <a:p>
                      <a:pPr algn="l" fontAlgn="b"/>
                      <a:r>
                        <a:rPr lang="et-EE" sz="1200" b="0" i="0" u="none" strike="noStrike">
                          <a:solidFill>
                            <a:srgbClr val="000000"/>
                          </a:solidFill>
                          <a:effectLst/>
                          <a:latin typeface="Bahnschrift" panose="020B0502040204020203" pitchFamily="34" charset="0"/>
                        </a:rPr>
                        <a:t>Eriarsti konsultatsioon; Muu</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19264947"/>
                  </a:ext>
                </a:extLst>
              </a:tr>
              <a:tr h="180193">
                <a:tc>
                  <a:txBody>
                    <a:bodyPr/>
                    <a:lstStyle/>
                    <a:p>
                      <a:pPr algn="l" fontAlgn="b"/>
                      <a:r>
                        <a:rPr lang="fi-FI" sz="1200" b="0" i="0" u="none" strike="noStrike">
                          <a:solidFill>
                            <a:srgbClr val="000000"/>
                          </a:solidFill>
                          <a:effectLst/>
                          <a:latin typeface="Bahnschrift" panose="020B0502040204020203" pitchFamily="34" charset="0"/>
                        </a:rPr>
                        <a:t>Haiglaravi: taastusravi või järelravi; Muu</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10151926"/>
                  </a:ext>
                </a:extLst>
              </a:tr>
              <a:tr h="0">
                <a:tc>
                  <a:txBody>
                    <a:bodyPr/>
                    <a:lstStyle/>
                    <a:p>
                      <a:pPr algn="l" fontAlgn="b"/>
                      <a:r>
                        <a:rPr lang="fi-FI" sz="1200" b="0" i="0" u="none" strike="noStrike">
                          <a:solidFill>
                            <a:srgbClr val="000000"/>
                          </a:solidFill>
                          <a:effectLst/>
                          <a:latin typeface="Bahnschrift" panose="020B0502040204020203" pitchFamily="34" charset="0"/>
                        </a:rPr>
                        <a:t>Haiglaravi: taastusravi või järelravi; Haiglaravi: operatsioon</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a:solidFill>
                            <a:srgbClr val="000000"/>
                          </a:solidFill>
                          <a:effectLst/>
                          <a:latin typeface="Bahnschrift" panose="020B0502040204020203" pitchFamily="34" charset="0"/>
                        </a:rPr>
                        <a:t>1</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t-EE" sz="1200" b="0" i="0" u="none" strike="noStrike" dirty="0">
                          <a:solidFill>
                            <a:srgbClr val="000000"/>
                          </a:solidFill>
                          <a:effectLst/>
                          <a:latin typeface="Bahnschrift" panose="020B0502040204020203" pitchFamily="34" charset="0"/>
                        </a:rPr>
                        <a:t> </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t-EE" sz="1200" b="0" i="0" u="none" strike="noStrike" dirty="0">
                          <a:solidFill>
                            <a:srgbClr val="000000"/>
                          </a:solidFill>
                          <a:effectLst/>
                          <a:latin typeface="Bahnschrift" panose="020B0502040204020203" pitchFamily="34" charset="0"/>
                        </a:rPr>
                        <a:t>1</a:t>
                      </a:r>
                    </a:p>
                  </a:txBody>
                  <a:tcPr marL="7620" marR="7620" marT="762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04658358"/>
                  </a:ext>
                </a:extLst>
              </a:tr>
            </a:tbl>
          </a:graphicData>
        </a:graphic>
      </p:graphicFrame>
    </p:spTree>
    <p:extLst>
      <p:ext uri="{BB962C8B-B14F-4D97-AF65-F5344CB8AC3E}">
        <p14:creationId xmlns:p14="http://schemas.microsoft.com/office/powerpoint/2010/main" val="131838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D7D2C3-8F67-4788-8336-70758D02AF25}"/>
              </a:ext>
            </a:extLst>
          </p:cNvPr>
          <p:cNvSpPr>
            <a:spLocks noGrp="1"/>
          </p:cNvSpPr>
          <p:nvPr>
            <p:ph type="ctrTitle"/>
          </p:nvPr>
        </p:nvSpPr>
        <p:spPr/>
        <p:txBody>
          <a:bodyPr>
            <a:normAutofit/>
          </a:bodyPr>
          <a:lstStyle/>
          <a:p>
            <a:r>
              <a:rPr lang="et-EE" sz="2400" dirty="0"/>
              <a:t>Arsti tööd või tegevust hinnatakse kõrgelt ning tunnetatakse sõbralikku suhtumist.</a:t>
            </a:r>
          </a:p>
        </p:txBody>
      </p:sp>
      <p:sp>
        <p:nvSpPr>
          <p:cNvPr id="4" name="Footer Placeholder 3">
            <a:extLst>
              <a:ext uri="{FF2B5EF4-FFF2-40B4-BE49-F238E27FC236}">
                <a16:creationId xmlns:a16="http://schemas.microsoft.com/office/drawing/2014/main" id="{64FEBAD6-CE15-4A53-B86A-D8995E4D2085}"/>
              </a:ext>
            </a:extLst>
          </p:cNvPr>
          <p:cNvSpPr>
            <a:spLocks noGrp="1"/>
          </p:cNvSpPr>
          <p:nvPr>
            <p:ph type="ftr" sz="quarter" idx="10"/>
          </p:nvPr>
        </p:nvSpPr>
        <p:spPr/>
        <p:txBody>
          <a:bodyPr/>
          <a:lstStyle/>
          <a:p>
            <a:pPr>
              <a:defRPr/>
            </a:pPr>
            <a:r>
              <a:rPr lang="en-US"/>
              <a:t>www.likemed.eu</a:t>
            </a:r>
          </a:p>
        </p:txBody>
      </p:sp>
      <p:graphicFrame>
        <p:nvGraphicFramePr>
          <p:cNvPr id="6" name="Chart 5">
            <a:extLst>
              <a:ext uri="{FF2B5EF4-FFF2-40B4-BE49-F238E27FC236}">
                <a16:creationId xmlns:a16="http://schemas.microsoft.com/office/drawing/2014/main" id="{EE86A91F-2D31-46CC-86D1-8DFE8DE003B5}"/>
              </a:ext>
            </a:extLst>
          </p:cNvPr>
          <p:cNvGraphicFramePr>
            <a:graphicFrameLocks/>
          </p:cNvGraphicFramePr>
          <p:nvPr>
            <p:extLst>
              <p:ext uri="{D42A27DB-BD31-4B8C-83A1-F6EECF244321}">
                <p14:modId xmlns:p14="http://schemas.microsoft.com/office/powerpoint/2010/main" val="1116266397"/>
              </p:ext>
            </p:extLst>
          </p:nvPr>
        </p:nvGraphicFramePr>
        <p:xfrm>
          <a:off x="0" y="1725387"/>
          <a:ext cx="5236029" cy="35160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7DF24452-0B6D-4BB8-AC04-EDA92527AD2B}"/>
              </a:ext>
            </a:extLst>
          </p:cNvPr>
          <p:cNvGraphicFramePr>
            <a:graphicFrameLocks/>
          </p:cNvGraphicFramePr>
          <p:nvPr>
            <p:extLst>
              <p:ext uri="{D42A27DB-BD31-4B8C-83A1-F6EECF244321}">
                <p14:modId xmlns:p14="http://schemas.microsoft.com/office/powerpoint/2010/main" val="4196828497"/>
              </p:ext>
            </p:extLst>
          </p:nvPr>
        </p:nvGraphicFramePr>
        <p:xfrm>
          <a:off x="3951514" y="1725387"/>
          <a:ext cx="5050971" cy="37773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520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C8EF26-F9CF-4A83-B5B2-8AB135B65D6D}"/>
              </a:ext>
            </a:extLst>
          </p:cNvPr>
          <p:cNvSpPr>
            <a:spLocks noGrp="1"/>
          </p:cNvSpPr>
          <p:nvPr>
            <p:ph type="ctrTitle"/>
          </p:nvPr>
        </p:nvSpPr>
        <p:spPr/>
        <p:txBody>
          <a:bodyPr>
            <a:normAutofit/>
          </a:bodyPr>
          <a:lstStyle/>
          <a:p>
            <a:r>
              <a:rPr lang="et-EE" sz="2800" dirty="0"/>
              <a:t>Enamus peab raviteenuse osutamist privaatseks ning rahulolu külastusega tervikuna püsib kõrgena.</a:t>
            </a:r>
          </a:p>
        </p:txBody>
      </p:sp>
      <p:sp>
        <p:nvSpPr>
          <p:cNvPr id="4" name="Footer Placeholder 3">
            <a:extLst>
              <a:ext uri="{FF2B5EF4-FFF2-40B4-BE49-F238E27FC236}">
                <a16:creationId xmlns:a16="http://schemas.microsoft.com/office/drawing/2014/main" id="{516247CD-757F-425B-9C8F-AE9E9D8BBCE0}"/>
              </a:ext>
            </a:extLst>
          </p:cNvPr>
          <p:cNvSpPr>
            <a:spLocks noGrp="1"/>
          </p:cNvSpPr>
          <p:nvPr>
            <p:ph type="ftr" sz="quarter" idx="10"/>
          </p:nvPr>
        </p:nvSpPr>
        <p:spPr/>
        <p:txBody>
          <a:bodyPr/>
          <a:lstStyle/>
          <a:p>
            <a:pPr>
              <a:defRPr/>
            </a:pPr>
            <a:r>
              <a:rPr lang="en-US"/>
              <a:t>www.likemed.eu</a:t>
            </a:r>
          </a:p>
        </p:txBody>
      </p:sp>
      <p:graphicFrame>
        <p:nvGraphicFramePr>
          <p:cNvPr id="6" name="Chart 5">
            <a:extLst>
              <a:ext uri="{FF2B5EF4-FFF2-40B4-BE49-F238E27FC236}">
                <a16:creationId xmlns:a16="http://schemas.microsoft.com/office/drawing/2014/main" id="{4C7A2DE1-0651-4AA1-8B9F-26D98444DBEA}"/>
              </a:ext>
            </a:extLst>
          </p:cNvPr>
          <p:cNvGraphicFramePr>
            <a:graphicFrameLocks/>
          </p:cNvGraphicFramePr>
          <p:nvPr>
            <p:extLst>
              <p:ext uri="{D42A27DB-BD31-4B8C-83A1-F6EECF244321}">
                <p14:modId xmlns:p14="http://schemas.microsoft.com/office/powerpoint/2010/main" val="2220462214"/>
              </p:ext>
            </p:extLst>
          </p:nvPr>
        </p:nvGraphicFramePr>
        <p:xfrm>
          <a:off x="283029" y="2155372"/>
          <a:ext cx="4572000" cy="33419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BFD35D4B-752F-46C7-92F3-670195684042}"/>
              </a:ext>
            </a:extLst>
          </p:cNvPr>
          <p:cNvGraphicFramePr>
            <a:graphicFrameLocks/>
          </p:cNvGraphicFramePr>
          <p:nvPr>
            <p:extLst>
              <p:ext uri="{D42A27DB-BD31-4B8C-83A1-F6EECF244321}">
                <p14:modId xmlns:p14="http://schemas.microsoft.com/office/powerpoint/2010/main" val="3234028380"/>
              </p:ext>
            </p:extLst>
          </p:nvPr>
        </p:nvGraphicFramePr>
        <p:xfrm>
          <a:off x="3924300" y="2057400"/>
          <a:ext cx="4648200" cy="3363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0675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B1561A-D043-4D5D-82EB-9E6BFD88E225}"/>
              </a:ext>
            </a:extLst>
          </p:cNvPr>
          <p:cNvSpPr>
            <a:spLocks noGrp="1"/>
          </p:cNvSpPr>
          <p:nvPr>
            <p:ph type="ctrTitle"/>
          </p:nvPr>
        </p:nvSpPr>
        <p:spPr/>
        <p:txBody>
          <a:bodyPr>
            <a:noAutofit/>
          </a:bodyPr>
          <a:lstStyle/>
          <a:p>
            <a:r>
              <a:rPr lang="et-EE" sz="2000" dirty="0"/>
              <a:t>Teenuse hinna ja kvaliteedi suhtega ollakse rahul, kuigi 12% ei oska sellele hinnagut anda. Enamus vastajatest tuleks või pigem tuleks Fertilitasse taaskord. </a:t>
            </a:r>
          </a:p>
        </p:txBody>
      </p:sp>
      <p:sp>
        <p:nvSpPr>
          <p:cNvPr id="4" name="Footer Placeholder 3">
            <a:extLst>
              <a:ext uri="{FF2B5EF4-FFF2-40B4-BE49-F238E27FC236}">
                <a16:creationId xmlns:a16="http://schemas.microsoft.com/office/drawing/2014/main" id="{B1435838-AD27-4BBF-8FEB-C6DDD5D09C1B}"/>
              </a:ext>
            </a:extLst>
          </p:cNvPr>
          <p:cNvSpPr>
            <a:spLocks noGrp="1"/>
          </p:cNvSpPr>
          <p:nvPr>
            <p:ph type="ftr" sz="quarter" idx="10"/>
          </p:nvPr>
        </p:nvSpPr>
        <p:spPr/>
        <p:txBody>
          <a:bodyPr/>
          <a:lstStyle/>
          <a:p>
            <a:pPr>
              <a:defRPr/>
            </a:pPr>
            <a:r>
              <a:rPr lang="en-US"/>
              <a:t>www.likemed.eu</a:t>
            </a:r>
          </a:p>
        </p:txBody>
      </p:sp>
      <p:graphicFrame>
        <p:nvGraphicFramePr>
          <p:cNvPr id="8" name="Chart 7">
            <a:extLst>
              <a:ext uri="{FF2B5EF4-FFF2-40B4-BE49-F238E27FC236}">
                <a16:creationId xmlns:a16="http://schemas.microsoft.com/office/drawing/2014/main" id="{0A9A0E97-517E-43B4-B386-A34C35A1665C}"/>
              </a:ext>
            </a:extLst>
          </p:cNvPr>
          <p:cNvGraphicFramePr>
            <a:graphicFrameLocks/>
          </p:cNvGraphicFramePr>
          <p:nvPr>
            <p:extLst>
              <p:ext uri="{D42A27DB-BD31-4B8C-83A1-F6EECF244321}">
                <p14:modId xmlns:p14="http://schemas.microsoft.com/office/powerpoint/2010/main" val="1773145107"/>
              </p:ext>
            </p:extLst>
          </p:nvPr>
        </p:nvGraphicFramePr>
        <p:xfrm>
          <a:off x="-141514" y="1959428"/>
          <a:ext cx="5355771" cy="33854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06A59562-5166-4912-A76B-BD1EDEE3C19D}"/>
              </a:ext>
            </a:extLst>
          </p:cNvPr>
          <p:cNvGraphicFramePr>
            <a:graphicFrameLocks/>
          </p:cNvGraphicFramePr>
          <p:nvPr>
            <p:extLst>
              <p:ext uri="{D42A27DB-BD31-4B8C-83A1-F6EECF244321}">
                <p14:modId xmlns:p14="http://schemas.microsoft.com/office/powerpoint/2010/main" val="1401518932"/>
              </p:ext>
            </p:extLst>
          </p:nvPr>
        </p:nvGraphicFramePr>
        <p:xfrm>
          <a:off x="4691742" y="2046514"/>
          <a:ext cx="4452258" cy="29772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4948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4ECAB7-D6AE-46FC-9EFD-9E4B2122CD13}"/>
              </a:ext>
            </a:extLst>
          </p:cNvPr>
          <p:cNvSpPr>
            <a:spLocks noGrp="1"/>
          </p:cNvSpPr>
          <p:nvPr>
            <p:ph type="ctrTitle"/>
          </p:nvPr>
        </p:nvSpPr>
        <p:spPr/>
        <p:txBody>
          <a:bodyPr>
            <a:normAutofit/>
          </a:bodyPr>
          <a:lstStyle/>
          <a:p>
            <a:r>
              <a:rPr lang="et-EE" sz="2400" dirty="0"/>
              <a:t>Rahulolu hinna-kvaliteedi suhtega</a:t>
            </a:r>
          </a:p>
        </p:txBody>
      </p:sp>
      <p:sp>
        <p:nvSpPr>
          <p:cNvPr id="4" name="Footer Placeholder 3">
            <a:extLst>
              <a:ext uri="{FF2B5EF4-FFF2-40B4-BE49-F238E27FC236}">
                <a16:creationId xmlns:a16="http://schemas.microsoft.com/office/drawing/2014/main" id="{1CDE6FDD-8BA0-4325-861F-7154F45E51C2}"/>
              </a:ext>
            </a:extLst>
          </p:cNvPr>
          <p:cNvSpPr>
            <a:spLocks noGrp="1"/>
          </p:cNvSpPr>
          <p:nvPr>
            <p:ph type="ftr" sz="quarter" idx="10"/>
          </p:nvPr>
        </p:nvSpPr>
        <p:spPr/>
        <p:txBody>
          <a:bodyPr/>
          <a:lstStyle/>
          <a:p>
            <a:pPr>
              <a:defRPr/>
            </a:pPr>
            <a:r>
              <a:rPr lang="en-US"/>
              <a:t>www.likemed.eu</a:t>
            </a:r>
          </a:p>
        </p:txBody>
      </p:sp>
      <p:graphicFrame>
        <p:nvGraphicFramePr>
          <p:cNvPr id="8" name="Chart 7">
            <a:extLst>
              <a:ext uri="{FF2B5EF4-FFF2-40B4-BE49-F238E27FC236}">
                <a16:creationId xmlns:a16="http://schemas.microsoft.com/office/drawing/2014/main" id="{581714C7-B8FE-49C0-A255-84576D8D43C0}"/>
              </a:ext>
            </a:extLst>
          </p:cNvPr>
          <p:cNvGraphicFramePr>
            <a:graphicFrameLocks/>
          </p:cNvGraphicFramePr>
          <p:nvPr>
            <p:extLst>
              <p:ext uri="{D42A27DB-BD31-4B8C-83A1-F6EECF244321}">
                <p14:modId xmlns:p14="http://schemas.microsoft.com/office/powerpoint/2010/main" val="3502070220"/>
              </p:ext>
            </p:extLst>
          </p:nvPr>
        </p:nvGraphicFramePr>
        <p:xfrm>
          <a:off x="718457" y="1784712"/>
          <a:ext cx="8175172" cy="19164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24A67D5B-E4E8-4A48-BEC4-003B5F1E645A}"/>
              </a:ext>
            </a:extLst>
          </p:cNvPr>
          <p:cNvGraphicFramePr>
            <a:graphicFrameLocks/>
          </p:cNvGraphicFramePr>
          <p:nvPr>
            <p:extLst>
              <p:ext uri="{D42A27DB-BD31-4B8C-83A1-F6EECF244321}">
                <p14:modId xmlns:p14="http://schemas.microsoft.com/office/powerpoint/2010/main" val="2120424801"/>
              </p:ext>
            </p:extLst>
          </p:nvPr>
        </p:nvGraphicFramePr>
        <p:xfrm>
          <a:off x="1478144" y="3939629"/>
          <a:ext cx="6655798" cy="1674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011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C4019E-09D1-40F8-AF5E-5B8D292564A8}"/>
              </a:ext>
            </a:extLst>
          </p:cNvPr>
          <p:cNvSpPr>
            <a:spLocks noGrp="1"/>
          </p:cNvSpPr>
          <p:nvPr>
            <p:ph type="ctrTitle"/>
          </p:nvPr>
        </p:nvSpPr>
        <p:spPr/>
        <p:txBody>
          <a:bodyPr>
            <a:normAutofit/>
          </a:bodyPr>
          <a:lstStyle/>
          <a:p>
            <a:r>
              <a:rPr lang="et-EE" sz="2400" dirty="0"/>
              <a:t>Ka väljaspool Tallinnat tuleksid vastajad vajaduse korral </a:t>
            </a:r>
            <a:r>
              <a:rPr lang="et-EE" sz="2400" dirty="0" err="1"/>
              <a:t>Fertilitasse</a:t>
            </a:r>
            <a:r>
              <a:rPr lang="et-EE" sz="2400" dirty="0"/>
              <a:t> tagasi.</a:t>
            </a:r>
          </a:p>
        </p:txBody>
      </p:sp>
      <p:sp>
        <p:nvSpPr>
          <p:cNvPr id="4" name="Footer Placeholder 3">
            <a:extLst>
              <a:ext uri="{FF2B5EF4-FFF2-40B4-BE49-F238E27FC236}">
                <a16:creationId xmlns:a16="http://schemas.microsoft.com/office/drawing/2014/main" id="{078FF09B-33DC-489C-A923-E6CB9A47FCE8}"/>
              </a:ext>
            </a:extLst>
          </p:cNvPr>
          <p:cNvSpPr>
            <a:spLocks noGrp="1"/>
          </p:cNvSpPr>
          <p:nvPr>
            <p:ph type="ftr" sz="quarter" idx="10"/>
          </p:nvPr>
        </p:nvSpPr>
        <p:spPr/>
        <p:txBody>
          <a:bodyPr/>
          <a:lstStyle/>
          <a:p>
            <a:pPr>
              <a:defRPr/>
            </a:pPr>
            <a:r>
              <a:rPr lang="en-US"/>
              <a:t>www.likemed.eu</a:t>
            </a:r>
          </a:p>
        </p:txBody>
      </p:sp>
      <p:graphicFrame>
        <p:nvGraphicFramePr>
          <p:cNvPr id="8" name="Chart 7">
            <a:extLst>
              <a:ext uri="{FF2B5EF4-FFF2-40B4-BE49-F238E27FC236}">
                <a16:creationId xmlns:a16="http://schemas.microsoft.com/office/drawing/2014/main" id="{320A1D33-2577-4151-83FC-C41B8D1E8D81}"/>
              </a:ext>
            </a:extLst>
          </p:cNvPr>
          <p:cNvGraphicFramePr>
            <a:graphicFrameLocks/>
          </p:cNvGraphicFramePr>
          <p:nvPr>
            <p:extLst>
              <p:ext uri="{D42A27DB-BD31-4B8C-83A1-F6EECF244321}">
                <p14:modId xmlns:p14="http://schemas.microsoft.com/office/powerpoint/2010/main" val="3670600475"/>
              </p:ext>
            </p:extLst>
          </p:nvPr>
        </p:nvGraphicFramePr>
        <p:xfrm>
          <a:off x="3646714" y="2024741"/>
          <a:ext cx="5584371" cy="33092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CF03453-9DE3-4A84-8C6E-80563759251D}"/>
              </a:ext>
            </a:extLst>
          </p:cNvPr>
          <p:cNvGraphicFramePr>
            <a:graphicFrameLocks/>
          </p:cNvGraphicFramePr>
          <p:nvPr>
            <p:extLst>
              <p:ext uri="{D42A27DB-BD31-4B8C-83A1-F6EECF244321}">
                <p14:modId xmlns:p14="http://schemas.microsoft.com/office/powerpoint/2010/main" val="398862858"/>
              </p:ext>
            </p:extLst>
          </p:nvPr>
        </p:nvGraphicFramePr>
        <p:xfrm>
          <a:off x="-217714" y="2024741"/>
          <a:ext cx="4049486" cy="33419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9758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003318-CF7E-43FA-95C0-F0AF1EA4DEC8}"/>
              </a:ext>
            </a:extLst>
          </p:cNvPr>
          <p:cNvSpPr>
            <a:spLocks noGrp="1"/>
          </p:cNvSpPr>
          <p:nvPr>
            <p:ph type="ctrTitle"/>
          </p:nvPr>
        </p:nvSpPr>
        <p:spPr/>
        <p:txBody>
          <a:bodyPr>
            <a:normAutofit/>
          </a:bodyPr>
          <a:lstStyle/>
          <a:p>
            <a:r>
              <a:rPr lang="et-EE" sz="2800" dirty="0"/>
              <a:t>Muutused aastate lõikes (1)</a:t>
            </a:r>
          </a:p>
        </p:txBody>
      </p:sp>
      <p:sp>
        <p:nvSpPr>
          <p:cNvPr id="4" name="Footer Placeholder 3">
            <a:extLst>
              <a:ext uri="{FF2B5EF4-FFF2-40B4-BE49-F238E27FC236}">
                <a16:creationId xmlns:a16="http://schemas.microsoft.com/office/drawing/2014/main" id="{A0107F66-9EB8-4A50-96F6-3B2FDC481918}"/>
              </a:ext>
            </a:extLst>
          </p:cNvPr>
          <p:cNvSpPr>
            <a:spLocks noGrp="1"/>
          </p:cNvSpPr>
          <p:nvPr>
            <p:ph type="ftr" sz="quarter" idx="10"/>
          </p:nvPr>
        </p:nvSpPr>
        <p:spPr/>
        <p:txBody>
          <a:bodyPr/>
          <a:lstStyle/>
          <a:p>
            <a:pPr>
              <a:defRPr/>
            </a:pPr>
            <a:r>
              <a:rPr lang="en-US"/>
              <a:t>www.likemed.eu</a:t>
            </a:r>
          </a:p>
        </p:txBody>
      </p:sp>
      <p:graphicFrame>
        <p:nvGraphicFramePr>
          <p:cNvPr id="6" name="Chart 5">
            <a:extLst>
              <a:ext uri="{FF2B5EF4-FFF2-40B4-BE49-F238E27FC236}">
                <a16:creationId xmlns:a16="http://schemas.microsoft.com/office/drawing/2014/main" id="{A3CE01D9-48B0-495D-A831-A5978CC8059F}"/>
              </a:ext>
            </a:extLst>
          </p:cNvPr>
          <p:cNvGraphicFramePr>
            <a:graphicFrameLocks/>
          </p:cNvGraphicFramePr>
          <p:nvPr>
            <p:extLst>
              <p:ext uri="{D42A27DB-BD31-4B8C-83A1-F6EECF244321}">
                <p14:modId xmlns:p14="http://schemas.microsoft.com/office/powerpoint/2010/main" val="656872351"/>
              </p:ext>
            </p:extLst>
          </p:nvPr>
        </p:nvGraphicFramePr>
        <p:xfrm>
          <a:off x="870858" y="1546225"/>
          <a:ext cx="6433456" cy="21741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61CCF8F-615A-4ABF-9C18-F021D7C4BBAE}"/>
              </a:ext>
            </a:extLst>
          </p:cNvPr>
          <p:cNvGraphicFramePr>
            <a:graphicFrameLocks/>
          </p:cNvGraphicFramePr>
          <p:nvPr>
            <p:extLst>
              <p:ext uri="{D42A27DB-BD31-4B8C-83A1-F6EECF244321}">
                <p14:modId xmlns:p14="http://schemas.microsoft.com/office/powerpoint/2010/main" val="2662347509"/>
              </p:ext>
            </p:extLst>
          </p:nvPr>
        </p:nvGraphicFramePr>
        <p:xfrm>
          <a:off x="870858" y="3913414"/>
          <a:ext cx="6683828" cy="2019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5083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12934D-4E42-4E9C-9581-67B873DA0688}"/>
              </a:ext>
            </a:extLst>
          </p:cNvPr>
          <p:cNvSpPr>
            <a:spLocks noGrp="1"/>
          </p:cNvSpPr>
          <p:nvPr>
            <p:ph type="ctrTitle"/>
          </p:nvPr>
        </p:nvSpPr>
        <p:spPr/>
        <p:txBody>
          <a:bodyPr>
            <a:normAutofit/>
          </a:bodyPr>
          <a:lstStyle/>
          <a:p>
            <a:r>
              <a:rPr lang="et-EE" sz="2800" dirty="0"/>
              <a:t>Muutused aastate lõikes (2)</a:t>
            </a:r>
          </a:p>
        </p:txBody>
      </p:sp>
      <p:sp>
        <p:nvSpPr>
          <p:cNvPr id="4" name="Footer Placeholder 3">
            <a:extLst>
              <a:ext uri="{FF2B5EF4-FFF2-40B4-BE49-F238E27FC236}">
                <a16:creationId xmlns:a16="http://schemas.microsoft.com/office/drawing/2014/main" id="{985F25C5-DED6-4CF0-B38E-D2ABF0E9F273}"/>
              </a:ext>
            </a:extLst>
          </p:cNvPr>
          <p:cNvSpPr>
            <a:spLocks noGrp="1"/>
          </p:cNvSpPr>
          <p:nvPr>
            <p:ph type="ftr" sz="quarter" idx="10"/>
          </p:nvPr>
        </p:nvSpPr>
        <p:spPr/>
        <p:txBody>
          <a:bodyPr/>
          <a:lstStyle/>
          <a:p>
            <a:pPr>
              <a:defRPr/>
            </a:pPr>
            <a:r>
              <a:rPr lang="en-US"/>
              <a:t>www.likemed.eu</a:t>
            </a:r>
          </a:p>
        </p:txBody>
      </p:sp>
      <p:graphicFrame>
        <p:nvGraphicFramePr>
          <p:cNvPr id="5" name="Chart 4">
            <a:extLst>
              <a:ext uri="{FF2B5EF4-FFF2-40B4-BE49-F238E27FC236}">
                <a16:creationId xmlns:a16="http://schemas.microsoft.com/office/drawing/2014/main" id="{ECC8914A-EF05-4966-BDBC-8113DC60EEE5}"/>
              </a:ext>
            </a:extLst>
          </p:cNvPr>
          <p:cNvGraphicFramePr>
            <a:graphicFrameLocks/>
          </p:cNvGraphicFramePr>
          <p:nvPr>
            <p:extLst>
              <p:ext uri="{D42A27DB-BD31-4B8C-83A1-F6EECF244321}">
                <p14:modId xmlns:p14="http://schemas.microsoft.com/office/powerpoint/2010/main" val="583734954"/>
              </p:ext>
            </p:extLst>
          </p:nvPr>
        </p:nvGraphicFramePr>
        <p:xfrm>
          <a:off x="740228" y="3722913"/>
          <a:ext cx="6237513" cy="21118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8685C500-7D70-4049-869B-AA00E512D310}"/>
              </a:ext>
            </a:extLst>
          </p:cNvPr>
          <p:cNvGraphicFramePr>
            <a:graphicFrameLocks/>
          </p:cNvGraphicFramePr>
          <p:nvPr>
            <p:extLst>
              <p:ext uri="{D42A27DB-BD31-4B8C-83A1-F6EECF244321}">
                <p14:modId xmlns:p14="http://schemas.microsoft.com/office/powerpoint/2010/main" val="3763327966"/>
              </p:ext>
            </p:extLst>
          </p:nvPr>
        </p:nvGraphicFramePr>
        <p:xfrm>
          <a:off x="740228" y="1546225"/>
          <a:ext cx="6389915" cy="1991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154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AC05B7-1484-4B4D-8D7A-7C122462CDFC}"/>
              </a:ext>
            </a:extLst>
          </p:cNvPr>
          <p:cNvSpPr>
            <a:spLocks noGrp="1"/>
          </p:cNvSpPr>
          <p:nvPr>
            <p:ph idx="1"/>
          </p:nvPr>
        </p:nvSpPr>
        <p:spPr>
          <a:xfrm>
            <a:off x="457200" y="1132115"/>
            <a:ext cx="8229600" cy="4343400"/>
          </a:xfrm>
        </p:spPr>
        <p:txBody>
          <a:bodyPr/>
          <a:lstStyle/>
          <a:p>
            <a:r>
              <a:rPr lang="et-EE" sz="1400" i="1" dirty="0"/>
              <a:t>Dr Merile Ploom on lihtsalt võrratu arst!</a:t>
            </a:r>
          </a:p>
          <a:p>
            <a:r>
              <a:rPr lang="et-EE" sz="1400" i="1" dirty="0"/>
              <a:t>Dr Solovjov on imetore arst, äärmiselt osavõtlik, kaastundlik, julgustav ja professionaalne! Tuhat tänu talle! Kindlasti soovitan teda oma lauljatest kolleegidele, kui tarvis! Registratuuris oldi ka väga meeldivad. Olen väga rahul oma esimese eraravi kogemusega!</a:t>
            </a:r>
          </a:p>
          <a:p>
            <a:r>
              <a:rPr lang="et-EE" sz="1400" i="1" dirty="0"/>
              <a:t>Dr. Eve Mand on suurepärane arst!!</a:t>
            </a:r>
          </a:p>
          <a:p>
            <a:r>
              <a:rPr lang="et-EE" sz="1400" i="1" dirty="0"/>
              <a:t>Dr. Kalling on suurepärane arst: tark, asjalik ja meeldiv. Tore, et ta töötab Eestis.  Kindlasti kasutame ka edaspidi Fertilitase arstide abi ja soovitame  ka tuttavatele.</a:t>
            </a:r>
          </a:p>
          <a:p>
            <a:r>
              <a:rPr lang="et-EE" sz="1400" i="1" dirty="0"/>
              <a:t>Erakordselt meeldiv personal.</a:t>
            </a:r>
          </a:p>
          <a:p>
            <a:r>
              <a:rPr lang="fi-FI" sz="1400" i="1" dirty="0"/>
              <a:t>Eriti tänan massööri ja elektriravi tegijaid.</a:t>
            </a:r>
            <a:endParaRPr lang="et-EE" sz="1400" i="1" dirty="0"/>
          </a:p>
          <a:p>
            <a:r>
              <a:rPr lang="fi-FI" sz="1400" i="1" dirty="0"/>
              <a:t>Füsioteraapiat võiks üle päeva saada. Hooliv suhtumine. Tänan.</a:t>
            </a:r>
            <a:endParaRPr lang="et-EE" sz="1400" i="1" dirty="0"/>
          </a:p>
          <a:p>
            <a:r>
              <a:rPr lang="et-EE" sz="1400" i="1" dirty="0"/>
              <a:t>Oli meeldiv taastusravi.Tänu kõigile med. töötajatele. </a:t>
            </a:r>
          </a:p>
          <a:p>
            <a:r>
              <a:rPr lang="fi-FI" sz="1400" i="1" dirty="0"/>
              <a:t>Hea ja hästivalmistatud toit. Tähelepanelik suhtumine. Tänan.</a:t>
            </a:r>
            <a:endParaRPr lang="et-EE" sz="1400" i="1" dirty="0"/>
          </a:p>
          <a:p>
            <a:r>
              <a:rPr lang="et-EE" sz="1400" i="1" dirty="0"/>
              <a:t>Kliinikus on väga lahke , tähelepanelik , professionaalne. personal. suur tänu</a:t>
            </a:r>
          </a:p>
          <a:p>
            <a:r>
              <a:rPr lang="fi-FI" sz="1400" i="1" dirty="0"/>
              <a:t>Meeldis teenindus ja lahke ja sõbralik teenindus.</a:t>
            </a:r>
            <a:endParaRPr lang="et-EE" sz="1400" i="1" dirty="0"/>
          </a:p>
          <a:p>
            <a:r>
              <a:rPr lang="fi-FI" sz="1400" i="1" dirty="0"/>
              <a:t>Osakonna töö on väga hästi korraldatud. Ja töötab tore ja sõbralik personal. Tundsin ennast siin väga hästi ja toit oli maitsev.</a:t>
            </a:r>
            <a:endParaRPr lang="et-EE" sz="1400" i="1" dirty="0"/>
          </a:p>
          <a:p>
            <a:r>
              <a:rPr lang="et-EE" sz="1400" i="1" dirty="0"/>
              <a:t>Endise elanikuna on Fertilitas mu kodu haiglaks jäänud vabal ajal tulen ikka tagasi. </a:t>
            </a:r>
          </a:p>
          <a:p>
            <a:r>
              <a:rPr lang="fi-FI" sz="1400" i="1" dirty="0"/>
              <a:t>Tänan kõiki ja väga meeldiv oli siin viibida.</a:t>
            </a:r>
            <a:endParaRPr lang="et-EE" sz="1400" i="1" dirty="0"/>
          </a:p>
          <a:p>
            <a:r>
              <a:rPr lang="fi-FI" sz="1400" i="1" dirty="0"/>
              <a:t>Tänan väga ja jõudu edaspidiseks kollektiiivile.</a:t>
            </a:r>
            <a:endParaRPr lang="et-EE" sz="1400" i="1" dirty="0"/>
          </a:p>
          <a:p>
            <a:endParaRPr lang="et-EE" sz="1400" i="1" dirty="0"/>
          </a:p>
          <a:p>
            <a:endParaRPr lang="et-EE" sz="1400" i="1" dirty="0"/>
          </a:p>
          <a:p>
            <a:endParaRPr lang="et-EE" sz="1400" i="1" dirty="0"/>
          </a:p>
          <a:p>
            <a:endParaRPr lang="et-EE" sz="1400" i="1" dirty="0"/>
          </a:p>
        </p:txBody>
      </p:sp>
      <p:sp>
        <p:nvSpPr>
          <p:cNvPr id="3" name="Title 2">
            <a:extLst>
              <a:ext uri="{FF2B5EF4-FFF2-40B4-BE49-F238E27FC236}">
                <a16:creationId xmlns:a16="http://schemas.microsoft.com/office/drawing/2014/main" id="{2BD74EC8-0663-430A-8782-7A0E9741634B}"/>
              </a:ext>
            </a:extLst>
          </p:cNvPr>
          <p:cNvSpPr>
            <a:spLocks noGrp="1"/>
          </p:cNvSpPr>
          <p:nvPr>
            <p:ph type="ctrTitle"/>
          </p:nvPr>
        </p:nvSpPr>
        <p:spPr/>
        <p:txBody>
          <a:bodyPr/>
          <a:lstStyle/>
          <a:p>
            <a:r>
              <a:rPr lang="et-EE" dirty="0"/>
              <a:t>Kiitus ja tänuavaldus</a:t>
            </a:r>
          </a:p>
        </p:txBody>
      </p:sp>
      <p:sp>
        <p:nvSpPr>
          <p:cNvPr id="4" name="Footer Placeholder 3">
            <a:extLst>
              <a:ext uri="{FF2B5EF4-FFF2-40B4-BE49-F238E27FC236}">
                <a16:creationId xmlns:a16="http://schemas.microsoft.com/office/drawing/2014/main" id="{908BC848-07F3-435C-8D9F-90D2E152021A}"/>
              </a:ext>
            </a:extLst>
          </p:cNvPr>
          <p:cNvSpPr>
            <a:spLocks noGrp="1"/>
          </p:cNvSpPr>
          <p:nvPr>
            <p:ph type="ftr" sz="quarter" idx="10"/>
          </p:nvPr>
        </p:nvSpPr>
        <p:spPr/>
        <p:txBody>
          <a:bodyPr/>
          <a:lstStyle/>
          <a:p>
            <a:pPr>
              <a:defRPr/>
            </a:pPr>
            <a:r>
              <a:rPr lang="en-US"/>
              <a:t>www.likemed.eu</a:t>
            </a:r>
          </a:p>
        </p:txBody>
      </p:sp>
    </p:spTree>
    <p:extLst>
      <p:ext uri="{BB962C8B-B14F-4D97-AF65-F5344CB8AC3E}">
        <p14:creationId xmlns:p14="http://schemas.microsoft.com/office/powerpoint/2010/main" val="58265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677494-0D6D-48E6-AD06-B185F05AE343}"/>
              </a:ext>
            </a:extLst>
          </p:cNvPr>
          <p:cNvSpPr>
            <a:spLocks noGrp="1"/>
          </p:cNvSpPr>
          <p:nvPr>
            <p:ph type="ctrTitle"/>
          </p:nvPr>
        </p:nvSpPr>
        <p:spPr>
          <a:xfrm>
            <a:off x="457200" y="272144"/>
            <a:ext cx="8229600" cy="1121228"/>
          </a:xfrm>
        </p:spPr>
        <p:txBody>
          <a:bodyPr>
            <a:normAutofit fontScale="90000"/>
          </a:bodyPr>
          <a:lstStyle/>
          <a:p>
            <a:r>
              <a:rPr lang="et-EE" dirty="0"/>
              <a:t>Üldandmed</a:t>
            </a:r>
            <a:br>
              <a:rPr lang="et-EE" dirty="0"/>
            </a:br>
            <a:br>
              <a:rPr lang="et-EE" dirty="0"/>
            </a:br>
            <a:r>
              <a:rPr lang="et-EE" sz="2700" dirty="0">
                <a:solidFill>
                  <a:schemeClr val="tx1"/>
                </a:solidFill>
              </a:rPr>
              <a:t>Kokku 583 vastajat.</a:t>
            </a:r>
            <a:endParaRPr lang="et-EE" dirty="0">
              <a:solidFill>
                <a:schemeClr val="tx1"/>
              </a:solidFill>
            </a:endParaRPr>
          </a:p>
        </p:txBody>
      </p:sp>
      <p:sp>
        <p:nvSpPr>
          <p:cNvPr id="4" name="Footer Placeholder 3">
            <a:extLst>
              <a:ext uri="{FF2B5EF4-FFF2-40B4-BE49-F238E27FC236}">
                <a16:creationId xmlns:a16="http://schemas.microsoft.com/office/drawing/2014/main" id="{B2F52F3E-541E-4D04-B792-6E88FAE5B4F8}"/>
              </a:ext>
            </a:extLst>
          </p:cNvPr>
          <p:cNvSpPr>
            <a:spLocks noGrp="1"/>
          </p:cNvSpPr>
          <p:nvPr>
            <p:ph type="ftr" sz="quarter" idx="10"/>
          </p:nvPr>
        </p:nvSpPr>
        <p:spPr/>
        <p:txBody>
          <a:bodyPr/>
          <a:lstStyle/>
          <a:p>
            <a:pPr>
              <a:defRPr/>
            </a:pPr>
            <a:r>
              <a:rPr lang="en-US"/>
              <a:t>www.likemed.eu</a:t>
            </a:r>
          </a:p>
        </p:txBody>
      </p:sp>
      <p:graphicFrame>
        <p:nvGraphicFramePr>
          <p:cNvPr id="6" name="Chart 5">
            <a:extLst>
              <a:ext uri="{FF2B5EF4-FFF2-40B4-BE49-F238E27FC236}">
                <a16:creationId xmlns:a16="http://schemas.microsoft.com/office/drawing/2014/main" id="{64C873C0-E545-47CB-A902-9F66287DDD78}"/>
              </a:ext>
            </a:extLst>
          </p:cNvPr>
          <p:cNvGraphicFramePr>
            <a:graphicFrameLocks/>
          </p:cNvGraphicFramePr>
          <p:nvPr>
            <p:extLst>
              <p:ext uri="{D42A27DB-BD31-4B8C-83A1-F6EECF244321}">
                <p14:modId xmlns:p14="http://schemas.microsoft.com/office/powerpoint/2010/main" val="506277378"/>
              </p:ext>
            </p:extLst>
          </p:nvPr>
        </p:nvGraphicFramePr>
        <p:xfrm>
          <a:off x="576943" y="1987097"/>
          <a:ext cx="4757056" cy="32761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CA5CC0C2-920D-43F3-A45E-946EFD42E2F8}"/>
              </a:ext>
            </a:extLst>
          </p:cNvPr>
          <p:cNvGraphicFramePr>
            <a:graphicFrameLocks/>
          </p:cNvGraphicFramePr>
          <p:nvPr>
            <p:extLst>
              <p:ext uri="{D42A27DB-BD31-4B8C-83A1-F6EECF244321}">
                <p14:modId xmlns:p14="http://schemas.microsoft.com/office/powerpoint/2010/main" val="3378161976"/>
              </p:ext>
            </p:extLst>
          </p:nvPr>
        </p:nvGraphicFramePr>
        <p:xfrm>
          <a:off x="4114800" y="2112283"/>
          <a:ext cx="5029200" cy="3025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36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26CC02-7385-4280-8977-D5B63564160C}"/>
              </a:ext>
            </a:extLst>
          </p:cNvPr>
          <p:cNvSpPr>
            <a:spLocks noGrp="1"/>
          </p:cNvSpPr>
          <p:nvPr>
            <p:ph type="ctrTitle"/>
          </p:nvPr>
        </p:nvSpPr>
        <p:spPr>
          <a:xfrm>
            <a:off x="457200" y="76200"/>
            <a:ext cx="8229600" cy="915307"/>
          </a:xfrm>
        </p:spPr>
        <p:txBody>
          <a:bodyPr/>
          <a:lstStyle/>
          <a:p>
            <a:r>
              <a:rPr lang="et-EE" dirty="0"/>
              <a:t>Soolis-vanuselised karakteristikud</a:t>
            </a:r>
          </a:p>
        </p:txBody>
      </p:sp>
      <p:sp>
        <p:nvSpPr>
          <p:cNvPr id="4" name="Footer Placeholder 3">
            <a:extLst>
              <a:ext uri="{FF2B5EF4-FFF2-40B4-BE49-F238E27FC236}">
                <a16:creationId xmlns:a16="http://schemas.microsoft.com/office/drawing/2014/main" id="{73279424-72ED-4015-A876-32EF14EF90CD}"/>
              </a:ext>
            </a:extLst>
          </p:cNvPr>
          <p:cNvSpPr>
            <a:spLocks noGrp="1"/>
          </p:cNvSpPr>
          <p:nvPr>
            <p:ph type="ftr" sz="quarter" idx="10"/>
          </p:nvPr>
        </p:nvSpPr>
        <p:spPr/>
        <p:txBody>
          <a:bodyPr/>
          <a:lstStyle/>
          <a:p>
            <a:pPr>
              <a:defRPr/>
            </a:pPr>
            <a:r>
              <a:rPr lang="en-US"/>
              <a:t>www.likemed.eu</a:t>
            </a:r>
          </a:p>
        </p:txBody>
      </p:sp>
      <p:graphicFrame>
        <p:nvGraphicFramePr>
          <p:cNvPr id="5" name="Chart 4">
            <a:extLst>
              <a:ext uri="{FF2B5EF4-FFF2-40B4-BE49-F238E27FC236}">
                <a16:creationId xmlns:a16="http://schemas.microsoft.com/office/drawing/2014/main" id="{97B8AAA4-90C7-4BC0-9CB3-2628C30491AD}"/>
              </a:ext>
            </a:extLst>
          </p:cNvPr>
          <p:cNvGraphicFramePr>
            <a:graphicFrameLocks/>
          </p:cNvGraphicFramePr>
          <p:nvPr>
            <p:extLst>
              <p:ext uri="{D42A27DB-BD31-4B8C-83A1-F6EECF244321}">
                <p14:modId xmlns:p14="http://schemas.microsoft.com/office/powerpoint/2010/main" val="96072218"/>
              </p:ext>
            </p:extLst>
          </p:nvPr>
        </p:nvGraphicFramePr>
        <p:xfrm>
          <a:off x="1741713" y="991507"/>
          <a:ext cx="5660571" cy="18941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DCEF2D00-6CAF-4817-AEF1-CB750B394785}"/>
              </a:ext>
            </a:extLst>
          </p:cNvPr>
          <p:cNvGraphicFramePr>
            <a:graphicFrameLocks/>
          </p:cNvGraphicFramePr>
          <p:nvPr>
            <p:extLst>
              <p:ext uri="{D42A27DB-BD31-4B8C-83A1-F6EECF244321}">
                <p14:modId xmlns:p14="http://schemas.microsoft.com/office/powerpoint/2010/main" val="3135924391"/>
              </p:ext>
            </p:extLst>
          </p:nvPr>
        </p:nvGraphicFramePr>
        <p:xfrm>
          <a:off x="925285" y="2684009"/>
          <a:ext cx="7293429" cy="27758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788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53EFD-541F-4201-B018-97E0E10E35FA}"/>
              </a:ext>
            </a:extLst>
          </p:cNvPr>
          <p:cNvSpPr>
            <a:spLocks noGrp="1"/>
          </p:cNvSpPr>
          <p:nvPr>
            <p:ph type="ctrTitle"/>
          </p:nvPr>
        </p:nvSpPr>
        <p:spPr/>
        <p:txBody>
          <a:bodyPr>
            <a:normAutofit/>
          </a:bodyPr>
          <a:lstStyle/>
          <a:p>
            <a:r>
              <a:rPr lang="et-EE" sz="2400" dirty="0"/>
              <a:t>Ligi pooled vastajatest pensionärid. Palju vastajaid väljaspoolt Tallinnat, sealhulgas välismaalt.</a:t>
            </a:r>
          </a:p>
        </p:txBody>
      </p:sp>
      <p:sp>
        <p:nvSpPr>
          <p:cNvPr id="4" name="Footer Placeholder 3">
            <a:extLst>
              <a:ext uri="{FF2B5EF4-FFF2-40B4-BE49-F238E27FC236}">
                <a16:creationId xmlns:a16="http://schemas.microsoft.com/office/drawing/2014/main" id="{DD714FEC-5B07-4FC0-A1DD-BC75AF53E74F}"/>
              </a:ext>
            </a:extLst>
          </p:cNvPr>
          <p:cNvSpPr>
            <a:spLocks noGrp="1"/>
          </p:cNvSpPr>
          <p:nvPr>
            <p:ph type="ftr" sz="quarter" idx="10"/>
          </p:nvPr>
        </p:nvSpPr>
        <p:spPr/>
        <p:txBody>
          <a:bodyPr/>
          <a:lstStyle/>
          <a:p>
            <a:pPr>
              <a:defRPr/>
            </a:pPr>
            <a:r>
              <a:rPr lang="en-US"/>
              <a:t>www.likemed.eu</a:t>
            </a:r>
          </a:p>
        </p:txBody>
      </p:sp>
      <p:graphicFrame>
        <p:nvGraphicFramePr>
          <p:cNvPr id="6" name="Chart 5">
            <a:extLst>
              <a:ext uri="{FF2B5EF4-FFF2-40B4-BE49-F238E27FC236}">
                <a16:creationId xmlns:a16="http://schemas.microsoft.com/office/drawing/2014/main" id="{D535D22C-FD72-4ECA-B331-EBC47B189ACE}"/>
              </a:ext>
            </a:extLst>
          </p:cNvPr>
          <p:cNvGraphicFramePr>
            <a:graphicFrameLocks/>
          </p:cNvGraphicFramePr>
          <p:nvPr>
            <p:extLst>
              <p:ext uri="{D42A27DB-BD31-4B8C-83A1-F6EECF244321}">
                <p14:modId xmlns:p14="http://schemas.microsoft.com/office/powerpoint/2010/main" val="4071494278"/>
              </p:ext>
            </p:extLst>
          </p:nvPr>
        </p:nvGraphicFramePr>
        <p:xfrm>
          <a:off x="-261256" y="1840140"/>
          <a:ext cx="5525316" cy="34486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49DF56C-2E52-44E9-9FAE-9B482F337E17}"/>
              </a:ext>
            </a:extLst>
          </p:cNvPr>
          <p:cNvGraphicFramePr>
            <a:graphicFrameLocks/>
          </p:cNvGraphicFramePr>
          <p:nvPr>
            <p:extLst>
              <p:ext uri="{D42A27DB-BD31-4B8C-83A1-F6EECF244321}">
                <p14:modId xmlns:p14="http://schemas.microsoft.com/office/powerpoint/2010/main" val="3927557647"/>
              </p:ext>
            </p:extLst>
          </p:nvPr>
        </p:nvGraphicFramePr>
        <p:xfrm>
          <a:off x="4572000" y="1840140"/>
          <a:ext cx="4572000" cy="33160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173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8CECE0-A2E3-4FEE-9076-7C7EC377B584}"/>
              </a:ext>
            </a:extLst>
          </p:cNvPr>
          <p:cNvSpPr>
            <a:spLocks noGrp="1"/>
          </p:cNvSpPr>
          <p:nvPr>
            <p:ph type="ctrTitle"/>
          </p:nvPr>
        </p:nvSpPr>
        <p:spPr/>
        <p:txBody>
          <a:bodyPr>
            <a:normAutofit/>
          </a:bodyPr>
          <a:lstStyle/>
          <a:p>
            <a:r>
              <a:rPr lang="et-EE" sz="2800" dirty="0"/>
              <a:t>Väljaspool Tallinnat oli enamus vastajatest esmakordsel visiidil.</a:t>
            </a:r>
          </a:p>
        </p:txBody>
      </p:sp>
      <p:sp>
        <p:nvSpPr>
          <p:cNvPr id="4" name="Footer Placeholder 3">
            <a:extLst>
              <a:ext uri="{FF2B5EF4-FFF2-40B4-BE49-F238E27FC236}">
                <a16:creationId xmlns:a16="http://schemas.microsoft.com/office/drawing/2014/main" id="{577E266D-2EE8-4440-A261-82B76A637022}"/>
              </a:ext>
            </a:extLst>
          </p:cNvPr>
          <p:cNvSpPr>
            <a:spLocks noGrp="1"/>
          </p:cNvSpPr>
          <p:nvPr>
            <p:ph type="ftr" sz="quarter" idx="10"/>
          </p:nvPr>
        </p:nvSpPr>
        <p:spPr/>
        <p:txBody>
          <a:bodyPr/>
          <a:lstStyle/>
          <a:p>
            <a:pPr>
              <a:defRPr/>
            </a:pPr>
            <a:r>
              <a:rPr lang="en-US"/>
              <a:t>www.likemed.eu</a:t>
            </a:r>
          </a:p>
        </p:txBody>
      </p:sp>
      <p:graphicFrame>
        <p:nvGraphicFramePr>
          <p:cNvPr id="6" name="Chart 5">
            <a:extLst>
              <a:ext uri="{FF2B5EF4-FFF2-40B4-BE49-F238E27FC236}">
                <a16:creationId xmlns:a16="http://schemas.microsoft.com/office/drawing/2014/main" id="{B2D14EF3-91C9-47C5-9B6E-A43566975EF7}"/>
              </a:ext>
            </a:extLst>
          </p:cNvPr>
          <p:cNvGraphicFramePr>
            <a:graphicFrameLocks/>
          </p:cNvGraphicFramePr>
          <p:nvPr>
            <p:extLst>
              <p:ext uri="{D42A27DB-BD31-4B8C-83A1-F6EECF244321}">
                <p14:modId xmlns:p14="http://schemas.microsoft.com/office/powerpoint/2010/main" val="271656569"/>
              </p:ext>
            </p:extLst>
          </p:nvPr>
        </p:nvGraphicFramePr>
        <p:xfrm>
          <a:off x="685800" y="2039710"/>
          <a:ext cx="7576457" cy="35011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2711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DF7466-5F3B-4C50-8DE9-CEFB1CC5D521}"/>
              </a:ext>
            </a:extLst>
          </p:cNvPr>
          <p:cNvSpPr>
            <a:spLocks noGrp="1"/>
          </p:cNvSpPr>
          <p:nvPr>
            <p:ph type="ctrTitle"/>
          </p:nvPr>
        </p:nvSpPr>
        <p:spPr/>
        <p:txBody>
          <a:bodyPr>
            <a:normAutofit/>
          </a:bodyPr>
          <a:lstStyle/>
          <a:p>
            <a:r>
              <a:rPr lang="et-EE" sz="2400" dirty="0"/>
              <a:t>Vastajate profiil külastuse aja ja korduste lõikes: enamus täitis küsimustiku haiglas kohapeal viibides.</a:t>
            </a:r>
          </a:p>
        </p:txBody>
      </p:sp>
      <p:sp>
        <p:nvSpPr>
          <p:cNvPr id="4" name="Footer Placeholder 3">
            <a:extLst>
              <a:ext uri="{FF2B5EF4-FFF2-40B4-BE49-F238E27FC236}">
                <a16:creationId xmlns:a16="http://schemas.microsoft.com/office/drawing/2014/main" id="{EA2DDCA7-3D65-4950-8700-4FCBF656D96F}"/>
              </a:ext>
            </a:extLst>
          </p:cNvPr>
          <p:cNvSpPr>
            <a:spLocks noGrp="1"/>
          </p:cNvSpPr>
          <p:nvPr>
            <p:ph type="ftr" sz="quarter" idx="10"/>
          </p:nvPr>
        </p:nvSpPr>
        <p:spPr/>
        <p:txBody>
          <a:bodyPr/>
          <a:lstStyle/>
          <a:p>
            <a:pPr>
              <a:defRPr/>
            </a:pPr>
            <a:r>
              <a:rPr lang="en-US"/>
              <a:t>www.likemed.eu</a:t>
            </a:r>
          </a:p>
        </p:txBody>
      </p:sp>
      <p:graphicFrame>
        <p:nvGraphicFramePr>
          <p:cNvPr id="7" name="Chart 6">
            <a:extLst>
              <a:ext uri="{FF2B5EF4-FFF2-40B4-BE49-F238E27FC236}">
                <a16:creationId xmlns:a16="http://schemas.microsoft.com/office/drawing/2014/main" id="{0F6B97BF-969D-450C-AF3B-25F3EE6E0DB3}"/>
              </a:ext>
            </a:extLst>
          </p:cNvPr>
          <p:cNvGraphicFramePr>
            <a:graphicFrameLocks/>
          </p:cNvGraphicFramePr>
          <p:nvPr>
            <p:extLst>
              <p:ext uri="{D42A27DB-BD31-4B8C-83A1-F6EECF244321}">
                <p14:modId xmlns:p14="http://schemas.microsoft.com/office/powerpoint/2010/main" val="1064516086"/>
              </p:ext>
            </p:extLst>
          </p:nvPr>
        </p:nvGraphicFramePr>
        <p:xfrm>
          <a:off x="-435429" y="2100943"/>
          <a:ext cx="5279571" cy="33963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B6FFCA6-0CD9-4925-BDBE-C0AF9E8B513B}"/>
              </a:ext>
            </a:extLst>
          </p:cNvPr>
          <p:cNvGraphicFramePr>
            <a:graphicFrameLocks/>
          </p:cNvGraphicFramePr>
          <p:nvPr>
            <p:extLst>
              <p:ext uri="{D42A27DB-BD31-4B8C-83A1-F6EECF244321}">
                <p14:modId xmlns:p14="http://schemas.microsoft.com/office/powerpoint/2010/main" val="2118279147"/>
              </p:ext>
            </p:extLst>
          </p:nvPr>
        </p:nvGraphicFramePr>
        <p:xfrm>
          <a:off x="4713514" y="1915885"/>
          <a:ext cx="4572000" cy="33636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785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A32C0-F850-499F-884F-F7631A03580F}"/>
              </a:ext>
            </a:extLst>
          </p:cNvPr>
          <p:cNvSpPr>
            <a:spLocks noGrp="1"/>
          </p:cNvSpPr>
          <p:nvPr>
            <p:ph type="ctrTitle"/>
          </p:nvPr>
        </p:nvSpPr>
        <p:spPr/>
        <p:txBody>
          <a:bodyPr>
            <a:normAutofit/>
          </a:bodyPr>
          <a:lstStyle/>
          <a:p>
            <a:r>
              <a:rPr lang="et-EE" sz="2000" dirty="0"/>
              <a:t>Aastate lõikes on tõusnud vastuvõtule registreerimine registratuuri ja kodulehe kaudu. Rahulolu registreerimise korraldusega püsib kõrge.</a:t>
            </a:r>
          </a:p>
        </p:txBody>
      </p:sp>
      <p:sp>
        <p:nvSpPr>
          <p:cNvPr id="4" name="Footer Placeholder 3">
            <a:extLst>
              <a:ext uri="{FF2B5EF4-FFF2-40B4-BE49-F238E27FC236}">
                <a16:creationId xmlns:a16="http://schemas.microsoft.com/office/drawing/2014/main" id="{97A0D2AB-8984-413A-A09C-D73CED3C5A24}"/>
              </a:ext>
            </a:extLst>
          </p:cNvPr>
          <p:cNvSpPr>
            <a:spLocks noGrp="1"/>
          </p:cNvSpPr>
          <p:nvPr>
            <p:ph type="ftr" sz="quarter" idx="10"/>
          </p:nvPr>
        </p:nvSpPr>
        <p:spPr/>
        <p:txBody>
          <a:bodyPr/>
          <a:lstStyle/>
          <a:p>
            <a:pPr>
              <a:defRPr/>
            </a:pPr>
            <a:r>
              <a:rPr lang="en-US"/>
              <a:t>www.likemed.eu</a:t>
            </a:r>
          </a:p>
        </p:txBody>
      </p:sp>
      <p:graphicFrame>
        <p:nvGraphicFramePr>
          <p:cNvPr id="10" name="Chart 9">
            <a:extLst>
              <a:ext uri="{FF2B5EF4-FFF2-40B4-BE49-F238E27FC236}">
                <a16:creationId xmlns:a16="http://schemas.microsoft.com/office/drawing/2014/main" id="{1B357B21-58A2-4A32-9861-EF329477771E}"/>
              </a:ext>
            </a:extLst>
          </p:cNvPr>
          <p:cNvGraphicFramePr>
            <a:graphicFrameLocks/>
          </p:cNvGraphicFramePr>
          <p:nvPr>
            <p:extLst>
              <p:ext uri="{D42A27DB-BD31-4B8C-83A1-F6EECF244321}">
                <p14:modId xmlns:p14="http://schemas.microsoft.com/office/powerpoint/2010/main" val="784047195"/>
              </p:ext>
            </p:extLst>
          </p:nvPr>
        </p:nvGraphicFramePr>
        <p:xfrm>
          <a:off x="1066800" y="3935923"/>
          <a:ext cx="3706586" cy="2639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AEDE178B-7537-47CB-9EC1-48B782F8DA80}"/>
              </a:ext>
            </a:extLst>
          </p:cNvPr>
          <p:cNvGraphicFramePr>
            <a:graphicFrameLocks/>
          </p:cNvGraphicFramePr>
          <p:nvPr>
            <p:extLst>
              <p:ext uri="{D42A27DB-BD31-4B8C-83A1-F6EECF244321}">
                <p14:modId xmlns:p14="http://schemas.microsoft.com/office/powerpoint/2010/main" val="3039701679"/>
              </p:ext>
            </p:extLst>
          </p:nvPr>
        </p:nvGraphicFramePr>
        <p:xfrm>
          <a:off x="1066800" y="1546225"/>
          <a:ext cx="6781800" cy="2296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85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12808F-2A0F-44DC-8532-59321CA57B77}"/>
              </a:ext>
            </a:extLst>
          </p:cNvPr>
          <p:cNvSpPr>
            <a:spLocks noGrp="1"/>
          </p:cNvSpPr>
          <p:nvPr>
            <p:ph type="ctrTitle"/>
          </p:nvPr>
        </p:nvSpPr>
        <p:spPr/>
        <p:txBody>
          <a:bodyPr>
            <a:normAutofit/>
          </a:bodyPr>
          <a:lstStyle/>
          <a:p>
            <a:r>
              <a:rPr lang="et-EE" sz="2400" dirty="0"/>
              <a:t>Infoallikatena, sarnaselt 2016 ja 2017 küsitlustele, jätkuvalt populaarseimad: arstilt või mõnest kliinikust, tuttav soovitas ja Fertilitase koduleht. </a:t>
            </a:r>
          </a:p>
        </p:txBody>
      </p:sp>
      <p:sp>
        <p:nvSpPr>
          <p:cNvPr id="4" name="Footer Placeholder 3">
            <a:extLst>
              <a:ext uri="{FF2B5EF4-FFF2-40B4-BE49-F238E27FC236}">
                <a16:creationId xmlns:a16="http://schemas.microsoft.com/office/drawing/2014/main" id="{9FBD0E22-6663-4E41-97FA-48BBAFF35992}"/>
              </a:ext>
            </a:extLst>
          </p:cNvPr>
          <p:cNvSpPr>
            <a:spLocks noGrp="1"/>
          </p:cNvSpPr>
          <p:nvPr>
            <p:ph type="ftr" sz="quarter" idx="10"/>
          </p:nvPr>
        </p:nvSpPr>
        <p:spPr/>
        <p:txBody>
          <a:bodyPr/>
          <a:lstStyle/>
          <a:p>
            <a:pPr>
              <a:defRPr/>
            </a:pPr>
            <a:r>
              <a:rPr lang="en-US"/>
              <a:t>www.likemed.eu</a:t>
            </a:r>
          </a:p>
        </p:txBody>
      </p:sp>
      <p:graphicFrame>
        <p:nvGraphicFramePr>
          <p:cNvPr id="6" name="Chart 5">
            <a:extLst>
              <a:ext uri="{FF2B5EF4-FFF2-40B4-BE49-F238E27FC236}">
                <a16:creationId xmlns:a16="http://schemas.microsoft.com/office/drawing/2014/main" id="{D26C9B5E-BD51-4AF6-A383-D30F82E5B614}"/>
              </a:ext>
            </a:extLst>
          </p:cNvPr>
          <p:cNvGraphicFramePr>
            <a:graphicFrameLocks/>
          </p:cNvGraphicFramePr>
          <p:nvPr>
            <p:extLst>
              <p:ext uri="{D42A27DB-BD31-4B8C-83A1-F6EECF244321}">
                <p14:modId xmlns:p14="http://schemas.microsoft.com/office/powerpoint/2010/main" val="662564322"/>
              </p:ext>
            </p:extLst>
          </p:nvPr>
        </p:nvGraphicFramePr>
        <p:xfrm>
          <a:off x="1306284" y="2046968"/>
          <a:ext cx="6357257" cy="3875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370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6D43D2-5B2E-4AF4-B19F-3B4CA6AF8718}"/>
              </a:ext>
            </a:extLst>
          </p:cNvPr>
          <p:cNvSpPr>
            <a:spLocks noGrp="1"/>
          </p:cNvSpPr>
          <p:nvPr>
            <p:ph type="ctrTitle"/>
          </p:nvPr>
        </p:nvSpPr>
        <p:spPr/>
        <p:txBody>
          <a:bodyPr>
            <a:normAutofit/>
          </a:bodyPr>
          <a:lstStyle/>
          <a:p>
            <a:r>
              <a:rPr lang="et-EE" sz="2800" dirty="0"/>
              <a:t>Vastajate profiil teenusekasutuse lõikes</a:t>
            </a:r>
          </a:p>
        </p:txBody>
      </p:sp>
      <p:sp>
        <p:nvSpPr>
          <p:cNvPr id="4" name="Footer Placeholder 3">
            <a:extLst>
              <a:ext uri="{FF2B5EF4-FFF2-40B4-BE49-F238E27FC236}">
                <a16:creationId xmlns:a16="http://schemas.microsoft.com/office/drawing/2014/main" id="{14724751-0D19-429B-8035-73E0168ED72F}"/>
              </a:ext>
            </a:extLst>
          </p:cNvPr>
          <p:cNvSpPr>
            <a:spLocks noGrp="1"/>
          </p:cNvSpPr>
          <p:nvPr>
            <p:ph type="ftr" sz="quarter" idx="10"/>
          </p:nvPr>
        </p:nvSpPr>
        <p:spPr/>
        <p:txBody>
          <a:bodyPr/>
          <a:lstStyle/>
          <a:p>
            <a:pPr>
              <a:defRPr/>
            </a:pPr>
            <a:r>
              <a:rPr lang="en-US"/>
              <a:t>www.likemed.eu</a:t>
            </a:r>
          </a:p>
        </p:txBody>
      </p:sp>
      <p:graphicFrame>
        <p:nvGraphicFramePr>
          <p:cNvPr id="6" name="Table 5">
            <a:extLst>
              <a:ext uri="{FF2B5EF4-FFF2-40B4-BE49-F238E27FC236}">
                <a16:creationId xmlns:a16="http://schemas.microsoft.com/office/drawing/2014/main" id="{825925B2-77EA-4061-BF51-D24674B7B729}"/>
              </a:ext>
            </a:extLst>
          </p:cNvPr>
          <p:cNvGraphicFramePr>
            <a:graphicFrameLocks noGrp="1"/>
          </p:cNvGraphicFramePr>
          <p:nvPr>
            <p:extLst>
              <p:ext uri="{D42A27DB-BD31-4B8C-83A1-F6EECF244321}">
                <p14:modId xmlns:p14="http://schemas.microsoft.com/office/powerpoint/2010/main" val="1438290311"/>
              </p:ext>
            </p:extLst>
          </p:nvPr>
        </p:nvGraphicFramePr>
        <p:xfrm>
          <a:off x="1730827" y="1850572"/>
          <a:ext cx="5845629" cy="3620970"/>
        </p:xfrm>
        <a:graphic>
          <a:graphicData uri="http://schemas.openxmlformats.org/drawingml/2006/table">
            <a:tbl>
              <a:tblPr/>
              <a:tblGrid>
                <a:gridCol w="5312229">
                  <a:extLst>
                    <a:ext uri="{9D8B030D-6E8A-4147-A177-3AD203B41FA5}">
                      <a16:colId xmlns:a16="http://schemas.microsoft.com/office/drawing/2014/main" val="2654158744"/>
                    </a:ext>
                  </a:extLst>
                </a:gridCol>
                <a:gridCol w="533400">
                  <a:extLst>
                    <a:ext uri="{9D8B030D-6E8A-4147-A177-3AD203B41FA5}">
                      <a16:colId xmlns:a16="http://schemas.microsoft.com/office/drawing/2014/main" val="2177455373"/>
                    </a:ext>
                  </a:extLst>
                </a:gridCol>
              </a:tblGrid>
              <a:tr h="214576">
                <a:tc>
                  <a:txBody>
                    <a:bodyPr/>
                    <a:lstStyle/>
                    <a:p>
                      <a:pPr algn="l" fontAlgn="b"/>
                      <a:r>
                        <a:rPr lang="et-EE" sz="1100" b="0" i="0" u="none" strike="noStrike">
                          <a:solidFill>
                            <a:srgbClr val="FFFFFF"/>
                          </a:solidFill>
                          <a:effectLst/>
                          <a:latin typeface="Bahnschrift" panose="020B0502040204020203" pitchFamily="34" charset="0"/>
                        </a:rPr>
                        <a:t>Millist Fertilitase teenust kasutasite?</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5C63"/>
                    </a:solidFill>
                  </a:tcPr>
                </a:tc>
                <a:tc>
                  <a:txBody>
                    <a:bodyPr/>
                    <a:lstStyle/>
                    <a:p>
                      <a:pPr algn="ctr" fontAlgn="b"/>
                      <a:r>
                        <a:rPr lang="et-EE" sz="1100" b="0" i="0" u="none" strike="noStrike">
                          <a:solidFill>
                            <a:srgbClr val="FFFFFF"/>
                          </a:solidFill>
                          <a:effectLst/>
                          <a:latin typeface="Bahnschrift" panose="020B0502040204020203" pitchFamily="34" charset="0"/>
                        </a:rPr>
                        <a:t>Arv</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extLst>
                  <a:ext uri="{0D108BD9-81ED-4DB2-BD59-A6C34878D82A}">
                    <a16:rowId xmlns:a16="http://schemas.microsoft.com/office/drawing/2014/main" val="1807601545"/>
                  </a:ext>
                </a:extLst>
              </a:tr>
              <a:tr h="214576">
                <a:tc>
                  <a:txBody>
                    <a:bodyPr/>
                    <a:lstStyle/>
                    <a:p>
                      <a:pPr algn="l" fontAlgn="b"/>
                      <a:r>
                        <a:rPr lang="et-EE" sz="1100" b="0" i="0" u="none" strike="noStrike">
                          <a:solidFill>
                            <a:srgbClr val="000000"/>
                          </a:solidFill>
                          <a:effectLst/>
                          <a:latin typeface="Bahnschrift" panose="020B0502040204020203" pitchFamily="34" charset="0"/>
                        </a:rPr>
                        <a:t>Haiglaravi: taastusravi või järelravi</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Bahnschrift" panose="020B0502040204020203" pitchFamily="34" charset="0"/>
                        </a:rPr>
                        <a:t>254</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50300913"/>
                  </a:ext>
                </a:extLst>
              </a:tr>
              <a:tr h="214576">
                <a:tc>
                  <a:txBody>
                    <a:bodyPr/>
                    <a:lstStyle/>
                    <a:p>
                      <a:pPr algn="l" fontAlgn="b"/>
                      <a:r>
                        <a:rPr lang="et-EE" sz="1100" b="0" i="0" u="none" strike="noStrike">
                          <a:solidFill>
                            <a:srgbClr val="000000"/>
                          </a:solidFill>
                          <a:effectLst/>
                          <a:latin typeface="Bahnschrift" panose="020B0502040204020203" pitchFamily="34" charset="0"/>
                        </a:rPr>
                        <a:t>Eriarsti konsultatsioon</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Bahnschrift" panose="020B0502040204020203" pitchFamily="34" charset="0"/>
                        </a:rPr>
                        <a:t>106</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90696330"/>
                  </a:ext>
                </a:extLst>
              </a:tr>
              <a:tr h="214576">
                <a:tc>
                  <a:txBody>
                    <a:bodyPr/>
                    <a:lstStyle/>
                    <a:p>
                      <a:pPr algn="l" fontAlgn="b"/>
                      <a:r>
                        <a:rPr lang="et-EE" sz="1100" b="0" i="0" u="none" strike="noStrike">
                          <a:solidFill>
                            <a:srgbClr val="000000"/>
                          </a:solidFill>
                          <a:effectLst/>
                          <a:latin typeface="Bahnschrift" panose="020B0502040204020203" pitchFamily="34" charset="0"/>
                        </a:rPr>
                        <a:t>Haiglaravi: operatsioon</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Bahnschrift" panose="020B0502040204020203" pitchFamily="34" charset="0"/>
                        </a:rPr>
                        <a:t>81</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82803078"/>
                  </a:ext>
                </a:extLst>
              </a:tr>
              <a:tr h="214576">
                <a:tc>
                  <a:txBody>
                    <a:bodyPr/>
                    <a:lstStyle/>
                    <a:p>
                      <a:pPr algn="l" fontAlgn="b"/>
                      <a:r>
                        <a:rPr lang="fi-FI" sz="1100" b="0" i="0" u="none" strike="noStrike">
                          <a:solidFill>
                            <a:srgbClr val="000000"/>
                          </a:solidFill>
                          <a:effectLst/>
                          <a:latin typeface="Bahnschrift" panose="020B0502040204020203" pitchFamily="34" charset="0"/>
                        </a:rPr>
                        <a:t>Eriarsti konsultatsioon; Haiglaravi: taastusravi või järelravi</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Bahnschrift" panose="020B0502040204020203" pitchFamily="34" charset="0"/>
                        </a:rPr>
                        <a:t>44</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69313577"/>
                  </a:ext>
                </a:extLst>
              </a:tr>
              <a:tr h="214576">
                <a:tc>
                  <a:txBody>
                    <a:bodyPr/>
                    <a:lstStyle/>
                    <a:p>
                      <a:pPr algn="l" fontAlgn="b"/>
                      <a:r>
                        <a:rPr lang="et-EE" sz="1100" b="0" i="0" u="none" strike="noStrike">
                          <a:solidFill>
                            <a:srgbClr val="000000"/>
                          </a:solidFill>
                          <a:effectLst/>
                          <a:latin typeface="Bahnschrift" panose="020B0502040204020203" pitchFamily="34" charset="0"/>
                        </a:rPr>
                        <a:t>Eriarsti konsultatsioon; Haiglaravi: operatsioon</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Bahnschrift" panose="020B0502040204020203" pitchFamily="34" charset="0"/>
                        </a:rPr>
                        <a:t>30</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52549602"/>
                  </a:ext>
                </a:extLst>
              </a:tr>
              <a:tr h="214576">
                <a:tc>
                  <a:txBody>
                    <a:bodyPr/>
                    <a:lstStyle/>
                    <a:p>
                      <a:pPr algn="l" fontAlgn="b"/>
                      <a:r>
                        <a:rPr lang="et-EE" sz="1100" b="0" i="0" u="none" strike="noStrike">
                          <a:solidFill>
                            <a:srgbClr val="000000"/>
                          </a:solidFill>
                          <a:effectLst/>
                          <a:latin typeface="Bahnschrift" panose="020B0502040204020203" pitchFamily="34" charset="0"/>
                        </a:rPr>
                        <a:t>Muu</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Bahnschrift" panose="020B0502040204020203" pitchFamily="34" charset="0"/>
                        </a:rPr>
                        <a:t>18</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48843505"/>
                  </a:ext>
                </a:extLst>
              </a:tr>
              <a:tr h="214576">
                <a:tc>
                  <a:txBody>
                    <a:bodyPr/>
                    <a:lstStyle/>
                    <a:p>
                      <a:pPr algn="l" fontAlgn="b"/>
                      <a:r>
                        <a:rPr lang="et-EE" sz="1100" b="0" i="0" u="none" strike="noStrike">
                          <a:solidFill>
                            <a:srgbClr val="000000"/>
                          </a:solidFill>
                          <a:effectLst/>
                          <a:latin typeface="Bahnschrift" panose="020B0502040204020203" pitchFamily="34" charset="0"/>
                        </a:rPr>
                        <a:t>Eriarsti konsultatsioon; Raseduse jälgimine</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Bahnschrift" panose="020B0502040204020203" pitchFamily="34" charset="0"/>
                        </a:rPr>
                        <a:t>16</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94351432"/>
                  </a:ext>
                </a:extLst>
              </a:tr>
              <a:tr h="214576">
                <a:tc>
                  <a:txBody>
                    <a:bodyPr/>
                    <a:lstStyle/>
                    <a:p>
                      <a:pPr algn="l" fontAlgn="b"/>
                      <a:r>
                        <a:rPr lang="et-EE" sz="1100" b="0" i="0" u="none" strike="noStrike">
                          <a:solidFill>
                            <a:srgbClr val="000000"/>
                          </a:solidFill>
                          <a:effectLst/>
                          <a:latin typeface="Bahnschrift" panose="020B0502040204020203" pitchFamily="34" charset="0"/>
                        </a:rPr>
                        <a:t>Raseduse jälgimine</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Bahnschrift" panose="020B0502040204020203" pitchFamily="34" charset="0"/>
                        </a:rPr>
                        <a:t>9</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39626980"/>
                  </a:ext>
                </a:extLst>
              </a:tr>
              <a:tr h="214576">
                <a:tc>
                  <a:txBody>
                    <a:bodyPr/>
                    <a:lstStyle/>
                    <a:p>
                      <a:pPr algn="l" fontAlgn="b"/>
                      <a:r>
                        <a:rPr lang="fi-FI" sz="1100" b="0" i="0" u="none" strike="noStrike">
                          <a:solidFill>
                            <a:srgbClr val="000000"/>
                          </a:solidFill>
                          <a:effectLst/>
                          <a:latin typeface="Bahnschrift" panose="020B0502040204020203" pitchFamily="34" charset="0"/>
                        </a:rPr>
                        <a:t>Eriarsti konsultatsioon; Haiglaravi: operatsioon; Raseduse jälgimine</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Bahnschrift" panose="020B0502040204020203" pitchFamily="34" charset="0"/>
                        </a:rPr>
                        <a:t>7</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24262303"/>
                  </a:ext>
                </a:extLst>
              </a:tr>
              <a:tr h="214576">
                <a:tc>
                  <a:txBody>
                    <a:bodyPr/>
                    <a:lstStyle/>
                    <a:p>
                      <a:pPr algn="l" fontAlgn="b"/>
                      <a:r>
                        <a:rPr lang="et-EE" sz="1100" b="0" i="0" u="none" strike="noStrike">
                          <a:solidFill>
                            <a:srgbClr val="000000"/>
                          </a:solidFill>
                          <a:effectLst/>
                          <a:latin typeface="Bahnschrift" panose="020B0502040204020203" pitchFamily="34" charset="0"/>
                        </a:rPr>
                        <a:t>Eriarsti konsultatsioon; Muu</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Bahnschrift" panose="020B0502040204020203" pitchFamily="34" charset="0"/>
                        </a:rPr>
                        <a:t>3</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316925"/>
                  </a:ext>
                </a:extLst>
              </a:tr>
              <a:tr h="214576">
                <a:tc>
                  <a:txBody>
                    <a:bodyPr/>
                    <a:lstStyle/>
                    <a:p>
                      <a:pPr algn="l" fontAlgn="b"/>
                      <a:r>
                        <a:rPr lang="fi-FI" sz="1100" b="0" i="0" u="none" strike="noStrike">
                          <a:solidFill>
                            <a:srgbClr val="000000"/>
                          </a:solidFill>
                          <a:effectLst/>
                          <a:latin typeface="Bahnschrift" panose="020B0502040204020203" pitchFamily="34" charset="0"/>
                        </a:rPr>
                        <a:t>Haiglaravi: taastusravi või järelravi; Muu</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Bahnschrift" panose="020B0502040204020203" pitchFamily="34" charset="0"/>
                        </a:rPr>
                        <a:t>2</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6918248"/>
                  </a:ext>
                </a:extLst>
              </a:tr>
              <a:tr h="214576">
                <a:tc>
                  <a:txBody>
                    <a:bodyPr/>
                    <a:lstStyle/>
                    <a:p>
                      <a:pPr algn="l" fontAlgn="b"/>
                      <a:r>
                        <a:rPr lang="fi-FI" sz="1100" b="0" i="0" u="none" strike="noStrike">
                          <a:solidFill>
                            <a:srgbClr val="000000"/>
                          </a:solidFill>
                          <a:effectLst/>
                          <a:latin typeface="Bahnschrift" panose="020B0502040204020203" pitchFamily="34" charset="0"/>
                        </a:rPr>
                        <a:t>Haiglaravi: taastusravi või järelravi; Haiglaravi: operatsioon</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Bahnschrift" panose="020B0502040204020203" pitchFamily="34" charset="0"/>
                        </a:rPr>
                        <a:t>2</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74457109"/>
                  </a:ext>
                </a:extLst>
              </a:tr>
              <a:tr h="402330">
                <a:tc>
                  <a:txBody>
                    <a:bodyPr/>
                    <a:lstStyle/>
                    <a:p>
                      <a:pPr algn="l" fontAlgn="b"/>
                      <a:r>
                        <a:rPr lang="et-EE" sz="1100" b="0" i="0" u="none" strike="noStrike">
                          <a:solidFill>
                            <a:srgbClr val="000000"/>
                          </a:solidFill>
                          <a:effectLst/>
                          <a:latin typeface="Bahnschrift" panose="020B0502040204020203" pitchFamily="34" charset="0"/>
                        </a:rPr>
                        <a:t>Eriarsti konsultatsioon; Haiglaravi: taastusravi või järelravi; Haiglaravi: operatsioon</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Bahnschrift" panose="020B0502040204020203" pitchFamily="34" charset="0"/>
                        </a:rPr>
                        <a:t>2</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51488363"/>
                  </a:ext>
                </a:extLst>
              </a:tr>
              <a:tr h="214576">
                <a:tc>
                  <a:txBody>
                    <a:bodyPr/>
                    <a:lstStyle/>
                    <a:p>
                      <a:pPr algn="l" fontAlgn="b"/>
                      <a:r>
                        <a:rPr lang="fi-FI" sz="1100" b="0" i="0" u="none" strike="noStrike">
                          <a:solidFill>
                            <a:srgbClr val="000000"/>
                          </a:solidFill>
                          <a:effectLst/>
                          <a:latin typeface="Bahnschrift" panose="020B0502040204020203" pitchFamily="34" charset="0"/>
                        </a:rPr>
                        <a:t>Eriarsti konsultatsioon; Haiglaravi: operatsioon; Raseduse jälgimine; Muu</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Bahnschrift" panose="020B0502040204020203" pitchFamily="34" charset="0"/>
                        </a:rPr>
                        <a:t>1</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50208360"/>
                  </a:ext>
                </a:extLst>
              </a:tr>
              <a:tr h="214576">
                <a:tc>
                  <a:txBody>
                    <a:bodyPr/>
                    <a:lstStyle/>
                    <a:p>
                      <a:pPr algn="l" fontAlgn="b"/>
                      <a:r>
                        <a:rPr lang="fi-FI" sz="1100" b="0" i="0" u="none" strike="noStrike">
                          <a:solidFill>
                            <a:srgbClr val="000000"/>
                          </a:solidFill>
                          <a:effectLst/>
                          <a:latin typeface="Bahnschrift" panose="020B0502040204020203" pitchFamily="34" charset="0"/>
                        </a:rPr>
                        <a:t>Eriarsti konsultatsioon; Raseduse jälgimine; Muu</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Bahnschrift" panose="020B0502040204020203" pitchFamily="34" charset="0"/>
                        </a:rPr>
                        <a:t>1</a:t>
                      </a:r>
                    </a:p>
                  </a:txBody>
                  <a:tcPr marL="7620" marR="7620" marT="762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61819360"/>
                  </a:ext>
                </a:extLst>
              </a:tr>
            </a:tbl>
          </a:graphicData>
        </a:graphic>
      </p:graphicFrame>
    </p:spTree>
    <p:extLst>
      <p:ext uri="{BB962C8B-B14F-4D97-AF65-F5344CB8AC3E}">
        <p14:creationId xmlns:p14="http://schemas.microsoft.com/office/powerpoint/2010/main" val="2328525938"/>
      </p:ext>
    </p:extLst>
  </p:cSld>
  <p:clrMapOvr>
    <a:masterClrMapping/>
  </p:clrMapOvr>
</p:sld>
</file>

<file path=ppt/theme/theme1.xml><?xml version="1.0" encoding="utf-8"?>
<a:theme xmlns:a="http://schemas.openxmlformats.org/drawingml/2006/main" name="Likemed">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Likemed.thmx</Template>
  <TotalTime>2427</TotalTime>
  <Words>1125</Words>
  <Application>Microsoft Office PowerPoint</Application>
  <PresentationFormat>On-screen Show (4:3)</PresentationFormat>
  <Paragraphs>282</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Bahnschrift</vt:lpstr>
      <vt:lpstr>Calibri</vt:lpstr>
      <vt:lpstr>Franklin Gothic Book</vt:lpstr>
      <vt:lpstr>Franklin Gothic Medium</vt:lpstr>
      <vt:lpstr>Likemed</vt:lpstr>
      <vt:lpstr>Külastajate rahuloluküsitluse kokkuvõte 2018</vt:lpstr>
      <vt:lpstr>Üldandmed  Kokku 583 vastajat.</vt:lpstr>
      <vt:lpstr>Soolis-vanuselised karakteristikud</vt:lpstr>
      <vt:lpstr>Ligi pooled vastajatest pensionärid. Palju vastajaid väljaspoolt Tallinnat, sealhulgas välismaalt.</vt:lpstr>
      <vt:lpstr>Väljaspool Tallinnat oli enamus vastajatest esmakordsel visiidil.</vt:lpstr>
      <vt:lpstr>Vastajate profiil külastuse aja ja korduste lõikes: enamus täitis küsimustiku haiglas kohapeal viibides.</vt:lpstr>
      <vt:lpstr>Aastate lõikes on tõusnud vastuvõtule registreerimine registratuuri ja kodulehe kaudu. Rahulolu registreerimise korraldusega püsib kõrge.</vt:lpstr>
      <vt:lpstr>Infoallikatena, sarnaselt 2016 ja 2017 küsitlustele, jätkuvalt populaarseimad: arstilt või mõnest kliinikust, tuttav soovitas ja Fertilitase koduleht. </vt:lpstr>
      <vt:lpstr>Vastajate profiil teenusekasutuse lõikes</vt:lpstr>
      <vt:lpstr>Patsientide hinnang ravitulemuslikkusele on hea </vt:lpstr>
      <vt:lpstr>Arsti tööd või tegevust hinnatakse kõrgelt ning tunnetatakse sõbralikku suhtumist.</vt:lpstr>
      <vt:lpstr>Enamus peab raviteenuse osutamist privaatseks ning rahulolu külastusega tervikuna püsib kõrgena.</vt:lpstr>
      <vt:lpstr>Teenuse hinna ja kvaliteedi suhtega ollakse rahul, kuigi 12% ei oska sellele hinnagut anda. Enamus vastajatest tuleks või pigem tuleks Fertilitasse taaskord. </vt:lpstr>
      <vt:lpstr>Rahulolu hinna-kvaliteedi suhtega</vt:lpstr>
      <vt:lpstr>Ka väljaspool Tallinnat tuleksid vastajad vajaduse korral Fertilitasse tagasi.</vt:lpstr>
      <vt:lpstr>Muutused aastate lõikes (1)</vt:lpstr>
      <vt:lpstr>Muutused aastate lõikes (2)</vt:lpstr>
      <vt:lpstr>Kiitus ja tänuavaldus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Külastajate rahulolu küsitluse vahekokkuvõte</dc:title>
  <dc:creator>Indrek Ait</dc:creator>
  <cp:lastModifiedBy>Liina Raieste</cp:lastModifiedBy>
  <cp:revision>237</cp:revision>
  <dcterms:created xsi:type="dcterms:W3CDTF">2016-11-27T18:42:52Z</dcterms:created>
  <dcterms:modified xsi:type="dcterms:W3CDTF">2019-03-27T07:48:55Z</dcterms:modified>
</cp:coreProperties>
</file>