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notesSlides/notesSlide2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10.xml" ContentType="application/vnd.openxmlformats-officedocument.themeOverr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11.xml" ContentType="application/vnd.openxmlformats-officedocument.themeOverr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theme/themeOverride12.xml" ContentType="application/vnd.openxmlformats-officedocument.themeOverr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theme/themeOverride13.xml" ContentType="application/vnd.openxmlformats-officedocument.themeOverr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theme/themeOverride14.xml" ContentType="application/vnd.openxmlformats-officedocument.themeOverr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theme/themeOverride15.xml" ContentType="application/vnd.openxmlformats-officedocument.themeOverr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theme/themeOverride16.xml" ContentType="application/vnd.openxmlformats-officedocument.themeOverrid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theme/themeOverride17.xml" ContentType="application/vnd.openxmlformats-officedocument.themeOverrid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theme/themeOverride18.xml" ContentType="application/vnd.openxmlformats-officedocument.themeOverrid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theme/themeOverride19.xml" ContentType="application/vnd.openxmlformats-officedocument.themeOverrid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theme/themeOverride20.xml" ContentType="application/vnd.openxmlformats-officedocument.themeOverrid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theme/themeOverride21.xml" ContentType="application/vnd.openxmlformats-officedocument.themeOverrid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theme/themeOverride22.xml" ContentType="application/vnd.openxmlformats-officedocument.themeOverrid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theme/themeOverride23.xml" ContentType="application/vnd.openxmlformats-officedocument.themeOverr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320" r:id="rId3"/>
    <p:sldId id="321" r:id="rId4"/>
    <p:sldId id="322" r:id="rId5"/>
    <p:sldId id="329" r:id="rId6"/>
    <p:sldId id="323" r:id="rId7"/>
    <p:sldId id="324" r:id="rId8"/>
    <p:sldId id="325" r:id="rId9"/>
    <p:sldId id="326" r:id="rId10"/>
    <p:sldId id="327" r:id="rId11"/>
    <p:sldId id="328" r:id="rId12"/>
    <p:sldId id="333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F25C63"/>
    <a:srgbClr val="FF9900"/>
    <a:srgbClr val="FFCC00"/>
    <a:srgbClr val="FF6600"/>
    <a:srgbClr val="F03E46"/>
    <a:srgbClr val="F478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724" autoAdjust="0"/>
    <p:restoredTop sz="81379" autoAdjust="0"/>
  </p:normalViewPr>
  <p:slideViewPr>
    <p:cSldViewPr snapToGrid="0" snapToObjects="1">
      <p:cViewPr varScale="1">
        <p:scale>
          <a:sx n="93" d="100"/>
          <a:sy n="93" d="100"/>
        </p:scale>
        <p:origin x="258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Richard\Desktop\fertilitas_andmed.xls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oleObject" Target="Diagramm%20Microsoft%20PowerPointis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1.xm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oleObject" Target="file:///C:\Users\Richard\Desktop\fertilitas_andmed.xls" TargetMode="Externa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2.xml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oleObject" Target="file:///C:\Users\Richard\Desktop\fertilitas_andmed.xls" TargetMode="Externa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3.xml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oleObject" Target="file:///C:\Users\Richard\Desktop\fertilitas_andmed.xls" TargetMode="Externa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4.xml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oleObject" Target="file:///C:\Users\Richard\Desktop\fertilitas_andmed.xls" TargetMode="Externa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5.xml"/><Relationship Id="rId2" Type="http://schemas.microsoft.com/office/2011/relationships/chartColorStyle" Target="colors15.xml"/><Relationship Id="rId1" Type="http://schemas.microsoft.com/office/2011/relationships/chartStyle" Target="style15.xml"/><Relationship Id="rId4" Type="http://schemas.openxmlformats.org/officeDocument/2006/relationships/oleObject" Target="file:///C:\Users\Richard\Desktop\fertilitas_andmed.xls" TargetMode="Externa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6.xml"/><Relationship Id="rId2" Type="http://schemas.microsoft.com/office/2011/relationships/chartColorStyle" Target="colors16.xml"/><Relationship Id="rId1" Type="http://schemas.microsoft.com/office/2011/relationships/chartStyle" Target="style16.xml"/><Relationship Id="rId4" Type="http://schemas.openxmlformats.org/officeDocument/2006/relationships/oleObject" Target="file:///C:\Users\Richard\Desktop\fertilitas_andmed.xls" TargetMode="Externa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7.xml"/><Relationship Id="rId2" Type="http://schemas.microsoft.com/office/2011/relationships/chartColorStyle" Target="colors17.xml"/><Relationship Id="rId1" Type="http://schemas.microsoft.com/office/2011/relationships/chartStyle" Target="style17.xml"/><Relationship Id="rId4" Type="http://schemas.openxmlformats.org/officeDocument/2006/relationships/oleObject" Target="file:///C:\Users\Richard\Desktop\fertilitas_andmed.xls" TargetMode="Externa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8.xml"/><Relationship Id="rId2" Type="http://schemas.microsoft.com/office/2011/relationships/chartColorStyle" Target="colors18.xml"/><Relationship Id="rId1" Type="http://schemas.microsoft.com/office/2011/relationships/chartStyle" Target="style18.xml"/><Relationship Id="rId4" Type="http://schemas.openxmlformats.org/officeDocument/2006/relationships/oleObject" Target="file:///C:\Users\Richard\Desktop\fertilitas_andmed.xls" TargetMode="Externa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9.xml"/><Relationship Id="rId2" Type="http://schemas.microsoft.com/office/2011/relationships/chartColorStyle" Target="colors19.xml"/><Relationship Id="rId1" Type="http://schemas.microsoft.com/office/2011/relationships/chartStyle" Target="style19.xml"/><Relationship Id="rId4" Type="http://schemas.openxmlformats.org/officeDocument/2006/relationships/oleObject" Target="file:///C:\Users\Richard\Desktop\fertilitas_andmed.xls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C:\Users\Richard\Desktop\fertilitas_andmed.xls" TargetMode="Externa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0.xml"/><Relationship Id="rId2" Type="http://schemas.microsoft.com/office/2011/relationships/chartColorStyle" Target="colors20.xml"/><Relationship Id="rId1" Type="http://schemas.microsoft.com/office/2011/relationships/chartStyle" Target="style20.xml"/><Relationship Id="rId4" Type="http://schemas.openxmlformats.org/officeDocument/2006/relationships/oleObject" Target="Diagramm%20Microsoft%20PowerPointis" TargetMode="Externa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1.xml"/><Relationship Id="rId2" Type="http://schemas.microsoft.com/office/2011/relationships/chartColorStyle" Target="colors21.xml"/><Relationship Id="rId1" Type="http://schemas.microsoft.com/office/2011/relationships/chartStyle" Target="style21.xml"/><Relationship Id="rId4" Type="http://schemas.openxmlformats.org/officeDocument/2006/relationships/oleObject" Target="Diagramm%20Microsoft%20PowerPointis" TargetMode="Externa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2.xml"/><Relationship Id="rId2" Type="http://schemas.microsoft.com/office/2011/relationships/chartColorStyle" Target="colors22.xml"/><Relationship Id="rId1" Type="http://schemas.microsoft.com/office/2011/relationships/chartStyle" Target="style22.xml"/><Relationship Id="rId4" Type="http://schemas.openxmlformats.org/officeDocument/2006/relationships/oleObject" Target="Diagramm%20Microsoft%20PowerPointis" TargetMode="Externa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3.xml"/><Relationship Id="rId2" Type="http://schemas.microsoft.com/office/2011/relationships/chartColorStyle" Target="colors23.xml"/><Relationship Id="rId1" Type="http://schemas.microsoft.com/office/2011/relationships/chartStyle" Target="style23.xml"/><Relationship Id="rId4" Type="http://schemas.openxmlformats.org/officeDocument/2006/relationships/oleObject" Target="Diagramm%20Microsoft%20PowerPointis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C:\Users\Richard\Desktop\fertilitas_andmed.xls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C:\Users\Richard\Desktop\fertilitas_andmed.xls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C:\Users\Richard\Desktop\fertilitas_andmed.xls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C:\Users\Richard\Desktop\fertilitas_andmed.xls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C:\Users\Richard\Desktop\fertilitas_andmed.xls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file:///C:\Users\Richard\Desktop\fertilitas_andmed.xls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oleObject" Target="file:///C:\Users\Richard\Desktop\fertilitas_andmed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[fertilitas_andmed.xls]Leht1!PivotTable-liigendtabel1</c:name>
    <c:fmtId val="18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r>
              <a:rPr lang="et-EE"/>
              <a:t>Vastamismeetod</a:t>
            </a:r>
            <a:endParaRPr lang="en-US"/>
          </a:p>
        </c:rich>
      </c:tx>
      <c:layout>
        <c:manualLayout>
          <c:xMode val="edge"/>
          <c:yMode val="edge"/>
          <c:x val="0.29132375825999152"/>
          <c:y val="6.606744539761209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et-EE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065835A5-3DC8-47A9-848B-874656AC0D26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222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2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7A43C17D-435D-4F13-9AD9-BE748B8823B8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147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3"/>
        <c:spPr>
          <a:solidFill>
            <a:schemeClr val="accent3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E555D85E-30BE-4591-BA7C-A99D2E526D07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140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065835A5-3DC8-47A9-848B-874656AC0D26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222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7A43C17D-435D-4F13-9AD9-BE748B8823B8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147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E555D85E-30BE-4591-BA7C-A99D2E526D07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140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065835A5-3DC8-47A9-848B-874656AC0D26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222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7A43C17D-435D-4F13-9AD9-BE748B8823B8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147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E555D85E-30BE-4591-BA7C-A99D2E526D07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140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</c:pivotFmts>
    <c:plotArea>
      <c:layout/>
      <c:pieChart>
        <c:varyColors val="1"/>
        <c:ser>
          <c:idx val="0"/>
          <c:order val="0"/>
          <c:tx>
            <c:strRef>
              <c:f>Leht1!$B$3:$B$4</c:f>
              <c:strCache>
                <c:ptCount val="1"/>
                <c:pt idx="0">
                  <c:v>Kokku</c:v>
                </c:pt>
              </c:strCache>
            </c:strRef>
          </c:tx>
          <c:dPt>
            <c:idx val="0"/>
            <c:bubble3D val="0"/>
            <c:spPr>
              <a:solidFill>
                <a:srgbClr val="F25C6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E3D-498A-816C-B136C9B90401}"/>
              </c:ext>
            </c:extLst>
          </c:dPt>
          <c:dPt>
            <c:idx val="1"/>
            <c:bubble3D val="0"/>
            <c:spPr>
              <a:solidFill>
                <a:sysClr val="window" lastClr="FFFFFF">
                  <a:lumMod val="65000"/>
                </a:sys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E3D-498A-816C-B136C9B90401}"/>
              </c:ext>
            </c:extLst>
          </c:dPt>
          <c:dPt>
            <c:idx val="2"/>
            <c:bubble3D val="0"/>
            <c:spPr>
              <a:solidFill>
                <a:srgbClr val="FFCCCC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E3D-498A-816C-B136C9B90401}"/>
              </c:ext>
            </c:extLst>
          </c:dPt>
          <c:dLbls>
            <c:dLbl>
              <c:idx val="0"/>
              <c:layout>
                <c:manualLayout>
                  <c:x val="-0.18242825896762904"/>
                  <c:y val="2.677238261883931E-2"/>
                </c:manualLayout>
              </c:layout>
              <c:tx>
                <c:rich>
                  <a:bodyPr/>
                  <a:lstStyle/>
                  <a:p>
                    <a:fld id="{065835A5-3DC8-47A9-848B-874656AC0D26}" type="PERCENTAGE">
                      <a:rPr lang="en-US"/>
                      <a:pPr/>
                      <a:t>[PERCENTAGE]</a:t>
                    </a:fld>
                    <a:r>
                      <a:rPr lang="en-US"/>
                      <a:t>; 222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E3D-498A-816C-B136C9B9040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7A43C17D-435D-4F13-9AD9-BE748B8823B8}" type="PERCENTAGE">
                      <a:rPr lang="en-US"/>
                      <a:pPr/>
                      <a:t>[PERCENTAGE]</a:t>
                    </a:fld>
                    <a:r>
                      <a:rPr lang="en-US"/>
                      <a:t>; 147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E3D-498A-816C-B136C9B90401}"/>
                </c:ext>
              </c:extLst>
            </c:dLbl>
            <c:dLbl>
              <c:idx val="2"/>
              <c:layout>
                <c:manualLayout>
                  <c:x val="0.13837412510936134"/>
                  <c:y val="0.14696412948381452"/>
                </c:manualLayout>
              </c:layout>
              <c:tx>
                <c:rich>
                  <a:bodyPr/>
                  <a:lstStyle/>
                  <a:p>
                    <a:fld id="{E555D85E-30BE-4591-BA7C-A99D2E526D07}" type="PERCENTAGE">
                      <a:rPr lang="en-US"/>
                      <a:pPr/>
                      <a:t>[PERCENTAGE]</a:t>
                    </a:fld>
                    <a:r>
                      <a:rPr lang="en-US"/>
                      <a:t>; 140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2E3D-498A-816C-B136C9B9040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Leht1!$A$5:$A$8</c:f>
              <c:strCache>
                <c:ptCount val="3"/>
                <c:pt idx="0">
                  <c:v>Paberankeet</c:v>
                </c:pt>
                <c:pt idx="1">
                  <c:v>Arvuti</c:v>
                </c:pt>
                <c:pt idx="2">
                  <c:v>Nutiseade</c:v>
                </c:pt>
              </c:strCache>
            </c:strRef>
          </c:cat>
          <c:val>
            <c:numRef>
              <c:f>Leht1!$B$5:$B$8</c:f>
              <c:numCache>
                <c:formatCode>General</c:formatCode>
                <c:ptCount val="3"/>
                <c:pt idx="0">
                  <c:v>222</c:v>
                </c:pt>
                <c:pt idx="1">
                  <c:v>147</c:v>
                </c:pt>
                <c:pt idx="2">
                  <c:v>140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E3D-498A-816C-B136C9B90401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3234623797025369"/>
          <c:y val="0.40879884806065908"/>
          <c:w val="0.22320931758530183"/>
          <c:h val="0.2648326771653543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Bahnschrift" panose="020B0502040204020203" pitchFamily="34" charset="0"/>
        </a:defRPr>
      </a:pPr>
      <a:endParaRPr lang="et-EE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r>
              <a:rPr lang="et-EE" sz="1200"/>
              <a:t>Kuidas registreerisite end vastuvõtule?</a:t>
            </a:r>
            <a:br>
              <a:rPr lang="et-EE" sz="1200"/>
            </a:br>
            <a:r>
              <a:rPr lang="et-EE" sz="1200"/>
              <a:t>(protsentides aastate lõikes)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/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et-E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'[Diagramm Microsoft PowerPointis]Sheet2'!$B$20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F25C6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'[Diagramm Microsoft PowerPointis]Sheet2'!$A$21:$A$24</c:f>
              <c:strCache>
                <c:ptCount val="4"/>
                <c:pt idx="0">
                  <c:v>Telefoni teel</c:v>
                </c:pt>
                <c:pt idx="1">
                  <c:v>Registratuuris (või arst pani järgmise aja)</c:v>
                </c:pt>
                <c:pt idx="2">
                  <c:v>Broneerisin aja kodulehel</c:v>
                </c:pt>
                <c:pt idx="3">
                  <c:v>E-postiga</c:v>
                </c:pt>
              </c:strCache>
            </c:strRef>
          </c:cat>
          <c:val>
            <c:numRef>
              <c:f>'[Diagramm Microsoft PowerPointis]Sheet2'!$B$21:$B$24</c:f>
              <c:numCache>
                <c:formatCode>General</c:formatCode>
                <c:ptCount val="4"/>
                <c:pt idx="0">
                  <c:v>40</c:v>
                </c:pt>
                <c:pt idx="1">
                  <c:v>28</c:v>
                </c:pt>
                <c:pt idx="2">
                  <c:v>12</c:v>
                </c:pt>
                <c:pt idx="3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E5-44A9-87E4-11B8341CB24B}"/>
            </c:ext>
          </c:extLst>
        </c:ser>
        <c:ser>
          <c:idx val="1"/>
          <c:order val="1"/>
          <c:tx>
            <c:strRef>
              <c:f>'[Diagramm Microsoft PowerPointis]Sheet2'!$C$20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ysClr val="window" lastClr="FFFFFF">
                <a:lumMod val="65000"/>
              </a:sys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'[Diagramm Microsoft PowerPointis]Sheet2'!$A$21:$A$24</c:f>
              <c:strCache>
                <c:ptCount val="4"/>
                <c:pt idx="0">
                  <c:v>Telefoni teel</c:v>
                </c:pt>
                <c:pt idx="1">
                  <c:v>Registratuuris (või arst pani järgmise aja)</c:v>
                </c:pt>
                <c:pt idx="2">
                  <c:v>Broneerisin aja kodulehel</c:v>
                </c:pt>
                <c:pt idx="3">
                  <c:v>E-postiga</c:v>
                </c:pt>
              </c:strCache>
            </c:strRef>
          </c:cat>
          <c:val>
            <c:numRef>
              <c:f>'[Diagramm Microsoft PowerPointis]Sheet2'!$C$21:$C$24</c:f>
              <c:numCache>
                <c:formatCode>General</c:formatCode>
                <c:ptCount val="4"/>
                <c:pt idx="0">
                  <c:v>44</c:v>
                </c:pt>
                <c:pt idx="1">
                  <c:v>32</c:v>
                </c:pt>
                <c:pt idx="2">
                  <c:v>14</c:v>
                </c:pt>
                <c:pt idx="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4E5-44A9-87E4-11B8341CB24B}"/>
            </c:ext>
          </c:extLst>
        </c:ser>
        <c:ser>
          <c:idx val="2"/>
          <c:order val="2"/>
          <c:tx>
            <c:strRef>
              <c:f>'[Diagramm Microsoft PowerPointis]Sheet2'!$D$20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rgbClr val="FFCCC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'[Diagramm Microsoft PowerPointis]Sheet2'!$A$21:$A$24</c:f>
              <c:strCache>
                <c:ptCount val="4"/>
                <c:pt idx="0">
                  <c:v>Telefoni teel</c:v>
                </c:pt>
                <c:pt idx="1">
                  <c:v>Registratuuris (või arst pani järgmise aja)</c:v>
                </c:pt>
                <c:pt idx="2">
                  <c:v>Broneerisin aja kodulehel</c:v>
                </c:pt>
                <c:pt idx="3">
                  <c:v>E-postiga</c:v>
                </c:pt>
              </c:strCache>
            </c:strRef>
          </c:cat>
          <c:val>
            <c:numRef>
              <c:f>'[Diagramm Microsoft PowerPointis]Sheet2'!$D$21:$D$24</c:f>
              <c:numCache>
                <c:formatCode>General</c:formatCode>
                <c:ptCount val="4"/>
                <c:pt idx="0">
                  <c:v>37</c:v>
                </c:pt>
                <c:pt idx="1">
                  <c:v>35</c:v>
                </c:pt>
                <c:pt idx="2">
                  <c:v>21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4E5-44A9-87E4-11B8341CB24B}"/>
            </c:ext>
          </c:extLst>
        </c:ser>
        <c:ser>
          <c:idx val="3"/>
          <c:order val="3"/>
          <c:tx>
            <c:strRef>
              <c:f>'[Diagramm Microsoft PowerPointis]Sheet2'!$E$20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'[Diagramm Microsoft PowerPointis]Sheet2'!$A$21:$A$24</c:f>
              <c:strCache>
                <c:ptCount val="4"/>
                <c:pt idx="0">
                  <c:v>Telefoni teel</c:v>
                </c:pt>
                <c:pt idx="1">
                  <c:v>Registratuuris (või arst pani järgmise aja)</c:v>
                </c:pt>
                <c:pt idx="2">
                  <c:v>Broneerisin aja kodulehel</c:v>
                </c:pt>
                <c:pt idx="3">
                  <c:v>E-postiga</c:v>
                </c:pt>
              </c:strCache>
            </c:strRef>
          </c:cat>
          <c:val>
            <c:numRef>
              <c:f>'[Diagramm Microsoft PowerPointis]Sheet2'!$E$21:$E$24</c:f>
              <c:numCache>
                <c:formatCode>General</c:formatCode>
                <c:ptCount val="4"/>
                <c:pt idx="0">
                  <c:v>26</c:v>
                </c:pt>
                <c:pt idx="1">
                  <c:v>21</c:v>
                </c:pt>
                <c:pt idx="2">
                  <c:v>41</c:v>
                </c:pt>
                <c:pt idx="3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4E5-44A9-87E4-11B8341CB24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57234800"/>
        <c:axId val="1901298128"/>
      </c:barChart>
      <c:catAx>
        <c:axId val="1757234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endParaRPr lang="et-EE"/>
          </a:p>
        </c:txPr>
        <c:crossAx val="1901298128"/>
        <c:crosses val="autoZero"/>
        <c:auto val="1"/>
        <c:lblAlgn val="ctr"/>
        <c:lblOffset val="100"/>
        <c:noMultiLvlLbl val="0"/>
      </c:catAx>
      <c:valAx>
        <c:axId val="19012981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endParaRPr lang="et-EE"/>
          </a:p>
        </c:txPr>
        <c:crossAx val="1757234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Bahnschrift" panose="020B0502040204020203" pitchFamily="34" charset="0"/>
        </a:defRPr>
      </a:pPr>
      <a:endParaRPr lang="et-EE"/>
    </a:p>
  </c:txPr>
  <c:externalData r:id="rId4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[fertilitas_andmed.xls]Leht21!PivotTable-liigendtabel1</c:name>
    <c:fmtId val="5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r>
              <a:rPr lang="et-EE" sz="1200"/>
              <a:t>Vastuvõtule registreerimine vanuse lõikes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/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et-E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Leht21!$B$3:$B$4</c:f>
              <c:strCache>
                <c:ptCount val="1"/>
                <c:pt idx="0">
                  <c:v>Broneerisin aja kodulehel</c:v>
                </c:pt>
              </c:strCache>
            </c:strRef>
          </c:tx>
          <c:spPr>
            <a:solidFill>
              <a:srgbClr val="F25C6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Leht21!$A$5:$A$13</c:f>
              <c:strCache>
                <c:ptCount val="8"/>
                <c:pt idx="0">
                  <c:v>&lt;19</c:v>
                </c:pt>
                <c:pt idx="1">
                  <c:v>20-24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55-64</c:v>
                </c:pt>
                <c:pt idx="6">
                  <c:v>65-74</c:v>
                </c:pt>
                <c:pt idx="7">
                  <c:v>75+</c:v>
                </c:pt>
              </c:strCache>
            </c:strRef>
          </c:cat>
          <c:val>
            <c:numRef>
              <c:f>Leht21!$B$5:$B$13</c:f>
              <c:numCache>
                <c:formatCode>General</c:formatCode>
                <c:ptCount val="8"/>
                <c:pt idx="0">
                  <c:v>9</c:v>
                </c:pt>
                <c:pt idx="1">
                  <c:v>18</c:v>
                </c:pt>
                <c:pt idx="2">
                  <c:v>61</c:v>
                </c:pt>
                <c:pt idx="3">
                  <c:v>64</c:v>
                </c:pt>
                <c:pt idx="4">
                  <c:v>30</c:v>
                </c:pt>
                <c:pt idx="5">
                  <c:v>11</c:v>
                </c:pt>
                <c:pt idx="6">
                  <c:v>6</c:v>
                </c:pt>
                <c:pt idx="7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4E-43F2-A796-16DBF5070710}"/>
            </c:ext>
          </c:extLst>
        </c:ser>
        <c:ser>
          <c:idx val="1"/>
          <c:order val="1"/>
          <c:tx>
            <c:strRef>
              <c:f>Leht21!$C$3:$C$4</c:f>
              <c:strCache>
                <c:ptCount val="1"/>
                <c:pt idx="0">
                  <c:v>Telefoni teel</c:v>
                </c:pt>
              </c:strCache>
            </c:strRef>
          </c:tx>
          <c:spPr>
            <a:solidFill>
              <a:srgbClr val="FFCCC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Leht21!$A$5:$A$13</c:f>
              <c:strCache>
                <c:ptCount val="8"/>
                <c:pt idx="0">
                  <c:v>&lt;19</c:v>
                </c:pt>
                <c:pt idx="1">
                  <c:v>20-24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55-64</c:v>
                </c:pt>
                <c:pt idx="6">
                  <c:v>65-74</c:v>
                </c:pt>
                <c:pt idx="7">
                  <c:v>75+</c:v>
                </c:pt>
              </c:strCache>
            </c:strRef>
          </c:cat>
          <c:val>
            <c:numRef>
              <c:f>Leht21!$C$5:$C$13</c:f>
              <c:numCache>
                <c:formatCode>General</c:formatCode>
                <c:ptCount val="8"/>
                <c:pt idx="0">
                  <c:v>2</c:v>
                </c:pt>
                <c:pt idx="1">
                  <c:v>8</c:v>
                </c:pt>
                <c:pt idx="2">
                  <c:v>40</c:v>
                </c:pt>
                <c:pt idx="3">
                  <c:v>39</c:v>
                </c:pt>
                <c:pt idx="4">
                  <c:v>21</c:v>
                </c:pt>
                <c:pt idx="5">
                  <c:v>5</c:v>
                </c:pt>
                <c:pt idx="6">
                  <c:v>11</c:v>
                </c:pt>
                <c:pt idx="7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04E-43F2-A796-16DBF5070710}"/>
            </c:ext>
          </c:extLst>
        </c:ser>
        <c:ser>
          <c:idx val="2"/>
          <c:order val="2"/>
          <c:tx>
            <c:strRef>
              <c:f>Leht21!$D$3:$D$4</c:f>
              <c:strCache>
                <c:ptCount val="1"/>
                <c:pt idx="0">
                  <c:v>Registratuuris (või arst pani järgmise aja)</c:v>
                </c:pt>
              </c:strCache>
            </c:strRef>
          </c:tx>
          <c:spPr>
            <a:solidFill>
              <a:sysClr val="window" lastClr="FFFFFF">
                <a:lumMod val="65000"/>
              </a:sys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Leht21!$A$5:$A$13</c:f>
              <c:strCache>
                <c:ptCount val="8"/>
                <c:pt idx="0">
                  <c:v>&lt;19</c:v>
                </c:pt>
                <c:pt idx="1">
                  <c:v>20-24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55-64</c:v>
                </c:pt>
                <c:pt idx="6">
                  <c:v>65-74</c:v>
                </c:pt>
                <c:pt idx="7">
                  <c:v>75+</c:v>
                </c:pt>
              </c:strCache>
            </c:strRef>
          </c:cat>
          <c:val>
            <c:numRef>
              <c:f>Leht21!$D$5:$D$13</c:f>
              <c:numCache>
                <c:formatCode>General</c:formatCode>
                <c:ptCount val="8"/>
                <c:pt idx="0">
                  <c:v>2</c:v>
                </c:pt>
                <c:pt idx="1">
                  <c:v>8</c:v>
                </c:pt>
                <c:pt idx="2">
                  <c:v>26</c:v>
                </c:pt>
                <c:pt idx="3">
                  <c:v>20</c:v>
                </c:pt>
                <c:pt idx="4">
                  <c:v>6</c:v>
                </c:pt>
                <c:pt idx="5">
                  <c:v>13</c:v>
                </c:pt>
                <c:pt idx="6">
                  <c:v>17</c:v>
                </c:pt>
                <c:pt idx="7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04E-43F2-A796-16DBF5070710}"/>
            </c:ext>
          </c:extLst>
        </c:ser>
        <c:ser>
          <c:idx val="3"/>
          <c:order val="3"/>
          <c:tx>
            <c:strRef>
              <c:f>Leht21!$E$3:$E$4</c:f>
              <c:strCache>
                <c:ptCount val="1"/>
                <c:pt idx="0">
                  <c:v>E-postiga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Leht21!$A$5:$A$13</c:f>
              <c:strCache>
                <c:ptCount val="8"/>
                <c:pt idx="0">
                  <c:v>&lt;19</c:v>
                </c:pt>
                <c:pt idx="1">
                  <c:v>20-24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55-64</c:v>
                </c:pt>
                <c:pt idx="6">
                  <c:v>65-74</c:v>
                </c:pt>
                <c:pt idx="7">
                  <c:v>75+</c:v>
                </c:pt>
              </c:strCache>
            </c:strRef>
          </c:cat>
          <c:val>
            <c:numRef>
              <c:f>Leht21!$E$5:$E$13</c:f>
              <c:numCache>
                <c:formatCode>General</c:formatCode>
                <c:ptCount val="8"/>
                <c:pt idx="1">
                  <c:v>4</c:v>
                </c:pt>
                <c:pt idx="2">
                  <c:v>16</c:v>
                </c:pt>
                <c:pt idx="3">
                  <c:v>25</c:v>
                </c:pt>
                <c:pt idx="4">
                  <c:v>9</c:v>
                </c:pt>
                <c:pt idx="5">
                  <c:v>5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04E-43F2-A796-16DBF507071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84118128"/>
        <c:axId val="283412160"/>
      </c:barChart>
      <c:catAx>
        <c:axId val="284118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endParaRPr lang="et-EE"/>
          </a:p>
        </c:txPr>
        <c:crossAx val="283412160"/>
        <c:crosses val="autoZero"/>
        <c:auto val="1"/>
        <c:lblAlgn val="ctr"/>
        <c:lblOffset val="100"/>
        <c:noMultiLvlLbl val="0"/>
      </c:catAx>
      <c:valAx>
        <c:axId val="28341216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841181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>
      <a:noFill/>
    </a:ln>
    <a:effectLst/>
  </c:spPr>
  <c:txPr>
    <a:bodyPr/>
    <a:lstStyle/>
    <a:p>
      <a:pPr>
        <a:defRPr>
          <a:solidFill>
            <a:schemeClr val="tx1"/>
          </a:solidFill>
          <a:latin typeface="Bahnschrift" panose="020B0502040204020203" pitchFamily="34" charset="0"/>
        </a:defRPr>
      </a:pPr>
      <a:endParaRPr lang="et-EE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[fertilitas_andmed.xls]Leht10!PivotTable-liigendtabel10</c:name>
    <c:fmtId val="5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r>
              <a:rPr lang="en-US"/>
              <a:t>Kas olete saanud leevendust oma probleemile?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et-EE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0.10511340769903763"/>
              <c:y val="-0.2782418343540391"/>
            </c:manualLayout>
          </c:layout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47D288C1-37D1-4D88-AD32-0EC6C46F1FB4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342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2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06C9AD3B-FE49-42BE-B3CD-60C2C6882A91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82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3"/>
        <c:spPr>
          <a:solidFill>
            <a:schemeClr val="accent3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83202615-A386-4E7E-8B80-3EF4BF3CB86C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6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4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3C54BFFF-B744-4F5F-B938-A2A4B9985263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11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5"/>
        <c:spPr>
          <a:solidFill>
            <a:schemeClr val="accent5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E09E68EC-3D82-4383-B4F0-52206E72DE65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50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0.10511340769903763"/>
              <c:y val="-0.2782418343540391"/>
            </c:manualLayout>
          </c:layout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47D288C1-37D1-4D88-AD32-0EC6C46F1FB4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342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06C9AD3B-FE49-42BE-B3CD-60C2C6882A91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82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83202615-A386-4E7E-8B80-3EF4BF3CB86C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6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3C54BFFF-B744-4F5F-B938-A2A4B9985263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11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E09E68EC-3D82-4383-B4F0-52206E72DE65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50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0.10511340769903763"/>
              <c:y val="-0.2782418343540391"/>
            </c:manualLayout>
          </c:layout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47D288C1-37D1-4D88-AD32-0EC6C46F1FB4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342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06C9AD3B-FE49-42BE-B3CD-60C2C6882A91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82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83202615-A386-4E7E-8B80-3EF4BF3CB86C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6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3C54BFFF-B744-4F5F-B938-A2A4B9985263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11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E09E68EC-3D82-4383-B4F0-52206E72DE65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50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</c:pivotFmts>
    <c:plotArea>
      <c:layout/>
      <c:pieChart>
        <c:varyColors val="1"/>
        <c:ser>
          <c:idx val="0"/>
          <c:order val="0"/>
          <c:tx>
            <c:strRef>
              <c:f>Leht10!$B$3:$B$4</c:f>
              <c:strCache>
                <c:ptCount val="1"/>
                <c:pt idx="0">
                  <c:v>Kokku</c:v>
                </c:pt>
              </c:strCache>
            </c:strRef>
          </c:tx>
          <c:dPt>
            <c:idx val="0"/>
            <c:bubble3D val="0"/>
            <c:spPr>
              <a:solidFill>
                <a:srgbClr val="F25C6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5F7-4CC2-8C59-66EF28BCD88A}"/>
              </c:ext>
            </c:extLst>
          </c:dPt>
          <c:dPt>
            <c:idx val="1"/>
            <c:bubble3D val="0"/>
            <c:spPr>
              <a:solidFill>
                <a:sysClr val="window" lastClr="FFFFFF">
                  <a:lumMod val="65000"/>
                </a:sys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5F7-4CC2-8C59-66EF28BCD88A}"/>
              </c:ext>
            </c:extLst>
          </c:dPt>
          <c:dPt>
            <c:idx val="2"/>
            <c:bubble3D val="0"/>
            <c:spPr>
              <a:solidFill>
                <a:srgbClr val="FFCCCC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5F7-4CC2-8C59-66EF28BCD88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5F7-4CC2-8C59-66EF28BCD88A}"/>
              </c:ext>
            </c:extLst>
          </c:dPt>
          <c:dPt>
            <c:idx val="4"/>
            <c:bubble3D val="0"/>
            <c:spPr>
              <a:solidFill>
                <a:srgbClr val="FF99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E5F7-4CC2-8C59-66EF28BCD88A}"/>
              </c:ext>
            </c:extLst>
          </c:dPt>
          <c:dLbls>
            <c:dLbl>
              <c:idx val="0"/>
              <c:layout>
                <c:manualLayout>
                  <c:x val="-0.14290020553996499"/>
                  <c:y val="-0.2782418089966272"/>
                </c:manualLayout>
              </c:layout>
              <c:tx>
                <c:rich>
                  <a:bodyPr/>
                  <a:lstStyle/>
                  <a:p>
                    <a:fld id="{47D288C1-37D1-4D88-AD32-0EC6C46F1FB4}" type="PERCENTAGE">
                      <a:rPr lang="en-US"/>
                      <a:pPr/>
                      <a:t>[PERCENTAGE]</a:t>
                    </a:fld>
                    <a:r>
                      <a:rPr lang="en-US"/>
                      <a:t>; 342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5F7-4CC2-8C59-66EF28BCD88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06C9AD3B-FE49-42BE-B3CD-60C2C6882A91}" type="PERCENTAGE">
                      <a:rPr lang="en-US"/>
                      <a:pPr/>
                      <a:t>[PERCENTAGE]</a:t>
                    </a:fld>
                    <a:r>
                      <a:rPr lang="en-US"/>
                      <a:t>; 82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5F7-4CC2-8C59-66EF28BCD88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83202615-A386-4E7E-8B80-3EF4BF3CB86C}" type="PERCENTAGE">
                      <a:rPr lang="en-US"/>
                      <a:pPr/>
                      <a:t>[PERCENTAGE]</a:t>
                    </a:fld>
                    <a:r>
                      <a:rPr lang="en-US"/>
                      <a:t>; 6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E5F7-4CC2-8C59-66EF28BCD88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3C54BFFF-B744-4F5F-B938-A2A4B9985263}" type="PERCENTAGE">
                      <a:rPr lang="en-US"/>
                      <a:pPr/>
                      <a:t>[PERCENTAGE]</a:t>
                    </a:fld>
                    <a:r>
                      <a:rPr lang="en-US"/>
                      <a:t>; 11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E5F7-4CC2-8C59-66EF28BCD88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E09E68EC-3D82-4383-B4F0-52206E72DE65}" type="PERCENTAGE">
                      <a:rPr lang="en-US"/>
                      <a:pPr/>
                      <a:t>[PERCENTAGE]</a:t>
                    </a:fld>
                    <a:r>
                      <a:rPr lang="en-US"/>
                      <a:t>; 50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E5F7-4CC2-8C59-66EF28BCD88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Leht10!$A$5:$A$10</c:f>
              <c:strCache>
                <c:ptCount val="5"/>
                <c:pt idx="0">
                  <c:v>Jah</c:v>
                </c:pt>
                <c:pt idx="1">
                  <c:v>Pigem jah</c:v>
                </c:pt>
                <c:pt idx="2">
                  <c:v>Pigem ei</c:v>
                </c:pt>
                <c:pt idx="3">
                  <c:v>Ei</c:v>
                </c:pt>
                <c:pt idx="4">
                  <c:v>Ei oska öelda</c:v>
                </c:pt>
              </c:strCache>
            </c:strRef>
          </c:cat>
          <c:val>
            <c:numRef>
              <c:f>Leht10!$B$5:$B$10</c:f>
              <c:numCache>
                <c:formatCode>General</c:formatCode>
                <c:ptCount val="5"/>
                <c:pt idx="0">
                  <c:v>342</c:v>
                </c:pt>
                <c:pt idx="1">
                  <c:v>82</c:v>
                </c:pt>
                <c:pt idx="2">
                  <c:v>6</c:v>
                </c:pt>
                <c:pt idx="3">
                  <c:v>11</c:v>
                </c:pt>
                <c:pt idx="4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E5F7-4CC2-8C59-66EF28BCD88A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2115970062907899"/>
          <c:y val="0.25231492852189702"/>
          <c:w val="0.26784165184732139"/>
          <c:h val="0.5362436628532678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Bahnschrift" panose="020B0502040204020203" pitchFamily="34" charset="0"/>
        </a:defRPr>
      </a:pPr>
      <a:endParaRPr lang="et-EE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[fertilitas_andmed.xls]Leht11!PivotTable-liigendtabel11</c:name>
    <c:fmtId val="7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r>
              <a:rPr lang="en-US"/>
              <a:t>Kas jäite Fertilitase erahaigla</a:t>
            </a:r>
            <a:endParaRPr lang="et-EE"/>
          </a:p>
          <a:p>
            <a:pPr>
              <a:defRPr/>
            </a:pPr>
            <a:r>
              <a:rPr lang="en-US"/>
              <a:t> külastusega tervikuna rahule?</a:t>
            </a:r>
          </a:p>
        </c:rich>
      </c:tx>
      <c:layout>
        <c:manualLayout>
          <c:xMode val="edge"/>
          <c:yMode val="edge"/>
          <c:x val="0.1965249178899951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et-EE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4.765201224846894E-2"/>
              <c:y val="-0.28106372120151646"/>
            </c:manualLayout>
          </c:layout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1E92D45A-B9CB-4307-851D-7721DD7AD96A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404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2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81104447-A361-4C46-AD67-BFC9EA239461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72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3"/>
        <c:spPr>
          <a:solidFill>
            <a:schemeClr val="accent3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05B967D7-287E-4F13-83A5-4DBFA44769CF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5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4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FF4FD1BD-EEDB-411C-B6C9-B2FC6984BCE9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8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4.765201224846894E-2"/>
              <c:y val="-0.28106372120151646"/>
            </c:manualLayout>
          </c:layout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1E92D45A-B9CB-4307-851D-7721DD7AD96A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404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81104447-A361-4C46-AD67-BFC9EA239461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72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05B967D7-287E-4F13-83A5-4DBFA44769CF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5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FF4FD1BD-EEDB-411C-B6C9-B2FC6984BCE9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8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4.765201224846894E-2"/>
              <c:y val="-0.28106372120151646"/>
            </c:manualLayout>
          </c:layout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1E92D45A-B9CB-4307-851D-7721DD7AD96A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404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81104447-A361-4C46-AD67-BFC9EA239461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72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05B967D7-287E-4F13-83A5-4DBFA44769CF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5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FF4FD1BD-EEDB-411C-B6C9-B2FC6984BCE9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8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</c:pivotFmts>
    <c:plotArea>
      <c:layout/>
      <c:pieChart>
        <c:varyColors val="1"/>
        <c:ser>
          <c:idx val="0"/>
          <c:order val="0"/>
          <c:tx>
            <c:strRef>
              <c:f>Leht11!$B$3:$B$4</c:f>
              <c:strCache>
                <c:ptCount val="1"/>
                <c:pt idx="0">
                  <c:v>Kokku</c:v>
                </c:pt>
              </c:strCache>
            </c:strRef>
          </c:tx>
          <c:dPt>
            <c:idx val="0"/>
            <c:bubble3D val="0"/>
            <c:spPr>
              <a:solidFill>
                <a:srgbClr val="F25C6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C57-4BC3-BF94-075FCC229871}"/>
              </c:ext>
            </c:extLst>
          </c:dPt>
          <c:dPt>
            <c:idx val="1"/>
            <c:bubble3D val="0"/>
            <c:spPr>
              <a:solidFill>
                <a:sysClr val="window" lastClr="FFFFFF">
                  <a:lumMod val="65000"/>
                </a:sys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C57-4BC3-BF94-075FCC229871}"/>
              </c:ext>
            </c:extLst>
          </c:dPt>
          <c:dPt>
            <c:idx val="2"/>
            <c:bubble3D val="0"/>
            <c:spPr>
              <a:solidFill>
                <a:srgbClr val="FFCCCC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C57-4BC3-BF94-075FCC229871}"/>
              </c:ext>
            </c:extLst>
          </c:dPt>
          <c:dPt>
            <c:idx val="3"/>
            <c:bubble3D val="0"/>
            <c:spPr>
              <a:solidFill>
                <a:srgbClr val="FF99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C57-4BC3-BF94-075FCC229871}"/>
              </c:ext>
            </c:extLst>
          </c:dPt>
          <c:dLbls>
            <c:dLbl>
              <c:idx val="0"/>
              <c:layout>
                <c:manualLayout>
                  <c:x val="-7.8353827826914316E-2"/>
                  <c:y val="-0.36613329463156502"/>
                </c:manualLayout>
              </c:layout>
              <c:tx>
                <c:rich>
                  <a:bodyPr/>
                  <a:lstStyle/>
                  <a:p>
                    <a:fld id="{1E92D45A-B9CB-4307-851D-7721DD7AD96A}" type="PERCENTAGE">
                      <a:rPr lang="en-US"/>
                      <a:pPr/>
                      <a:t>[PERCENTAGE]</a:t>
                    </a:fld>
                    <a:r>
                      <a:rPr lang="en-US"/>
                      <a:t>; 404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C57-4BC3-BF94-075FCC22987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81104447-A361-4C46-AD67-BFC9EA239461}" type="PERCENTAGE">
                      <a:rPr lang="en-US"/>
                      <a:pPr/>
                      <a:t>[PERCENTAGE]</a:t>
                    </a:fld>
                    <a:r>
                      <a:rPr lang="en-US"/>
                      <a:t>; 72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C57-4BC3-BF94-075FCC22987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05B967D7-287E-4F13-83A5-4DBFA44769CF}" type="PERCENTAGE">
                      <a:rPr lang="en-US"/>
                      <a:pPr/>
                      <a:t>[PERCENTAGE]</a:t>
                    </a:fld>
                    <a:r>
                      <a:rPr lang="en-US"/>
                      <a:t>; 5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4C57-4BC3-BF94-075FCC22987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FF4FD1BD-EEDB-411C-B6C9-B2FC6984BCE9}" type="PERCENTAGE">
                      <a:rPr lang="en-US"/>
                      <a:pPr/>
                      <a:t>[PERCENTAGE]</a:t>
                    </a:fld>
                    <a:r>
                      <a:rPr lang="en-US"/>
                      <a:t>; 8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4C57-4BC3-BF94-075FCC22987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Leht11!$A$5:$A$9</c:f>
              <c:strCache>
                <c:ptCount val="4"/>
                <c:pt idx="0">
                  <c:v>Jah</c:v>
                </c:pt>
                <c:pt idx="1">
                  <c:v>Pigem jah</c:v>
                </c:pt>
                <c:pt idx="2">
                  <c:v>Pigem ei</c:v>
                </c:pt>
                <c:pt idx="3">
                  <c:v>Ei</c:v>
                </c:pt>
              </c:strCache>
            </c:strRef>
          </c:cat>
          <c:val>
            <c:numRef>
              <c:f>Leht11!$B$5:$B$9</c:f>
              <c:numCache>
                <c:formatCode>General</c:formatCode>
                <c:ptCount val="4"/>
                <c:pt idx="0">
                  <c:v>404</c:v>
                </c:pt>
                <c:pt idx="1">
                  <c:v>72</c:v>
                </c:pt>
                <c:pt idx="2">
                  <c:v>5</c:v>
                </c:pt>
                <c:pt idx="3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C57-4BC3-BF94-075FCC229871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1566901755486059"/>
          <c:y val="0.37377200299194441"/>
          <c:w val="0.20956712193042842"/>
          <c:h val="0.354458013100123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Bahnschrift" panose="020B0502040204020203" pitchFamily="34" charset="0"/>
        </a:defRPr>
      </a:pPr>
      <a:endParaRPr lang="et-EE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[fertilitas_andmed.xls]Leht12!PivotTable-liigendtabel12</c:name>
    <c:fmtId val="5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r>
              <a:rPr lang="en-US" dirty="0"/>
              <a:t>Kas </a:t>
            </a:r>
            <a:r>
              <a:rPr lang="en-US" dirty="0" err="1"/>
              <a:t>arsti</a:t>
            </a:r>
            <a:r>
              <a:rPr lang="en-US" dirty="0"/>
              <a:t> </a:t>
            </a:r>
            <a:r>
              <a:rPr lang="en-US" dirty="0" err="1"/>
              <a:t>töö</a:t>
            </a:r>
            <a:r>
              <a:rPr lang="en-US" dirty="0"/>
              <a:t> </a:t>
            </a:r>
            <a:r>
              <a:rPr lang="en-US" dirty="0" err="1"/>
              <a:t>või</a:t>
            </a:r>
            <a:r>
              <a:rPr lang="en-US" dirty="0"/>
              <a:t> </a:t>
            </a:r>
            <a:r>
              <a:rPr lang="en-US" dirty="0" err="1"/>
              <a:t>tegevus</a:t>
            </a:r>
            <a:r>
              <a:rPr lang="en-US" dirty="0"/>
              <a:t> </a:t>
            </a:r>
            <a:r>
              <a:rPr lang="en-US" dirty="0" err="1"/>
              <a:t>jättis</a:t>
            </a:r>
            <a:r>
              <a:rPr lang="en-US" dirty="0"/>
              <a:t> </a:t>
            </a:r>
            <a:r>
              <a:rPr lang="en-US" dirty="0" err="1"/>
              <a:t>Teile</a:t>
            </a:r>
            <a:endParaRPr lang="et-EE" dirty="0"/>
          </a:p>
          <a:p>
            <a:pPr>
              <a:defRPr/>
            </a:pPr>
            <a:r>
              <a:rPr lang="en-US" dirty="0"/>
              <a:t> </a:t>
            </a:r>
            <a:r>
              <a:rPr lang="en-US" dirty="0" err="1"/>
              <a:t>professionaalse</a:t>
            </a:r>
            <a:r>
              <a:rPr lang="en-US" dirty="0"/>
              <a:t> </a:t>
            </a:r>
            <a:r>
              <a:rPr lang="en-US" dirty="0" err="1"/>
              <a:t>mulje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et-EE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3.4185914260717411E-2"/>
              <c:y val="-0.37289224263633713"/>
            </c:manualLayout>
          </c:layout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E3BCE9BB-9C24-4713-B0BC-64A0995A6424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425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2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F9196C64-1676-4586-B97E-16A3C846A055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59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3"/>
        <c:spPr>
          <a:solidFill>
            <a:schemeClr val="accent3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1DAB1574-2D13-45FD-9657-C7A2DFD9E24F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2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4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C93A9FBC-1932-48DE-8F06-E6D927716266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7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3.4185914260717411E-2"/>
              <c:y val="-0.37289224263633713"/>
            </c:manualLayout>
          </c:layout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E3BCE9BB-9C24-4713-B0BC-64A0995A6424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425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F9196C64-1676-4586-B97E-16A3C846A055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59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1DAB1574-2D13-45FD-9657-C7A2DFD9E24F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2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C93A9FBC-1932-48DE-8F06-E6D927716266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7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3.4185914260717411E-2"/>
              <c:y val="-0.37289224263633713"/>
            </c:manualLayout>
          </c:layout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E3BCE9BB-9C24-4713-B0BC-64A0995A6424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425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F9196C64-1676-4586-B97E-16A3C846A055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59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1DAB1574-2D13-45FD-9657-C7A2DFD9E24F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2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C93A9FBC-1932-48DE-8F06-E6D927716266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7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</c:pivotFmts>
    <c:plotArea>
      <c:layout/>
      <c:pieChart>
        <c:varyColors val="1"/>
        <c:ser>
          <c:idx val="0"/>
          <c:order val="0"/>
          <c:tx>
            <c:strRef>
              <c:f>Leht12!$B$3:$B$4</c:f>
              <c:strCache>
                <c:ptCount val="1"/>
                <c:pt idx="0">
                  <c:v>Kokku</c:v>
                </c:pt>
              </c:strCache>
            </c:strRef>
          </c:tx>
          <c:dPt>
            <c:idx val="0"/>
            <c:bubble3D val="0"/>
            <c:spPr>
              <a:solidFill>
                <a:srgbClr val="F25C6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762-43E0-8043-EFC06A0A95ED}"/>
              </c:ext>
            </c:extLst>
          </c:dPt>
          <c:dPt>
            <c:idx val="1"/>
            <c:bubble3D val="0"/>
            <c:spPr>
              <a:solidFill>
                <a:sysClr val="window" lastClr="FFFFFF">
                  <a:lumMod val="65000"/>
                </a:sys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762-43E0-8043-EFC06A0A95ED}"/>
              </c:ext>
            </c:extLst>
          </c:dPt>
          <c:dPt>
            <c:idx val="2"/>
            <c:bubble3D val="0"/>
            <c:spPr>
              <a:solidFill>
                <a:srgbClr val="FFCCCC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762-43E0-8043-EFC06A0A95ED}"/>
              </c:ext>
            </c:extLst>
          </c:dPt>
          <c:dPt>
            <c:idx val="3"/>
            <c:bubble3D val="0"/>
            <c:spPr>
              <a:solidFill>
                <a:srgbClr val="FF99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762-43E0-8043-EFC06A0A95ED}"/>
              </c:ext>
            </c:extLst>
          </c:dPt>
          <c:dLbls>
            <c:dLbl>
              <c:idx val="0"/>
              <c:layout>
                <c:manualLayout>
                  <c:x val="-5.8913008616762144E-2"/>
                  <c:y val="-0.42028817007609465"/>
                </c:manualLayout>
              </c:layout>
              <c:tx>
                <c:rich>
                  <a:bodyPr/>
                  <a:lstStyle/>
                  <a:p>
                    <a:fld id="{E3BCE9BB-9C24-4713-B0BC-64A0995A6424}" type="PERCENTAGE">
                      <a:rPr lang="en-US"/>
                      <a:pPr/>
                      <a:t>[PERCENTAGE]</a:t>
                    </a:fld>
                    <a:r>
                      <a:rPr lang="en-US"/>
                      <a:t>; 425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762-43E0-8043-EFC06A0A95E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F9196C64-1676-4586-B97E-16A3C846A055}" type="PERCENTAGE">
                      <a:rPr lang="en-US"/>
                      <a:pPr/>
                      <a:t>[PERCENTAGE]</a:t>
                    </a:fld>
                    <a:r>
                      <a:rPr lang="en-US"/>
                      <a:t>; 59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762-43E0-8043-EFC06A0A95E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1DAB1574-2D13-45FD-9657-C7A2DFD9E24F}" type="PERCENTAGE">
                      <a:rPr lang="en-US"/>
                      <a:pPr/>
                      <a:t>[PERCENTAGE]</a:t>
                    </a:fld>
                    <a:r>
                      <a:rPr lang="en-US"/>
                      <a:t>; 2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5762-43E0-8043-EFC06A0A95E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C93A9FBC-1932-48DE-8F06-E6D927716266}" type="PERCENTAGE">
                      <a:rPr lang="en-US"/>
                      <a:pPr/>
                      <a:t>[PERCENTAGE]</a:t>
                    </a:fld>
                    <a:r>
                      <a:rPr lang="en-US"/>
                      <a:t>; 7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5762-43E0-8043-EFC06A0A95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Leht12!$A$5:$A$9</c:f>
              <c:strCache>
                <c:ptCount val="4"/>
                <c:pt idx="0">
                  <c:v>Jah</c:v>
                </c:pt>
                <c:pt idx="1">
                  <c:v>Pigem jah</c:v>
                </c:pt>
                <c:pt idx="2">
                  <c:v>Pigem ei </c:v>
                </c:pt>
                <c:pt idx="3">
                  <c:v>Ei</c:v>
                </c:pt>
              </c:strCache>
            </c:strRef>
          </c:cat>
          <c:val>
            <c:numRef>
              <c:f>Leht12!$B$5:$B$9</c:f>
              <c:numCache>
                <c:formatCode>General</c:formatCode>
                <c:ptCount val="4"/>
                <c:pt idx="0">
                  <c:v>425</c:v>
                </c:pt>
                <c:pt idx="1">
                  <c:v>59</c:v>
                </c:pt>
                <c:pt idx="2">
                  <c:v>2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762-43E0-8043-EFC06A0A95E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1786146036568568"/>
          <c:y val="0.38076214795150998"/>
          <c:w val="0.19048067450120237"/>
          <c:h val="0.3627620944764483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Bahnschrift" panose="020B0502040204020203" pitchFamily="34" charset="0"/>
        </a:defRPr>
      </a:pPr>
      <a:endParaRPr lang="et-EE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[fertilitas_andmed.xls]Leht13!PivotTable-liigendtabel13</c:name>
    <c:fmtId val="4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r>
              <a:rPr lang="en-US" dirty="0"/>
              <a:t>Kas </a:t>
            </a:r>
            <a:r>
              <a:rPr lang="en-US" dirty="0" err="1"/>
              <a:t>raviteenus</a:t>
            </a:r>
            <a:r>
              <a:rPr lang="en-US" dirty="0"/>
              <a:t> </a:t>
            </a:r>
            <a:r>
              <a:rPr lang="en-US" dirty="0" err="1"/>
              <a:t>oli</a:t>
            </a:r>
            <a:r>
              <a:rPr lang="en-US" dirty="0"/>
              <a:t> </a:t>
            </a:r>
            <a:r>
              <a:rPr lang="en-US" dirty="0" err="1"/>
              <a:t>Teie</a:t>
            </a:r>
            <a:endParaRPr lang="et-EE" dirty="0"/>
          </a:p>
          <a:p>
            <a:pPr>
              <a:defRPr/>
            </a:pPr>
            <a:r>
              <a:rPr lang="en-US" dirty="0"/>
              <a:t> </a:t>
            </a:r>
            <a:r>
              <a:rPr lang="en-US" dirty="0" err="1"/>
              <a:t>jaoks</a:t>
            </a:r>
            <a:r>
              <a:rPr lang="en-US" dirty="0"/>
              <a:t> </a:t>
            </a:r>
            <a:r>
              <a:rPr lang="en-US" dirty="0" err="1"/>
              <a:t>piisavalt</a:t>
            </a:r>
            <a:r>
              <a:rPr lang="en-US" dirty="0"/>
              <a:t> </a:t>
            </a:r>
            <a:r>
              <a:rPr lang="en-US" dirty="0" err="1"/>
              <a:t>privaatne</a:t>
            </a:r>
            <a:r>
              <a:rPr lang="en-US" dirty="0"/>
              <a:t>?</a:t>
            </a:r>
          </a:p>
        </c:rich>
      </c:tx>
      <c:layout>
        <c:manualLayout>
          <c:xMode val="edge"/>
          <c:yMode val="edge"/>
          <c:x val="0.2247985564304462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et-EE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2.022594050743657E-2"/>
              <c:y val="-0.40728565179352583"/>
            </c:manualLayout>
          </c:layout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155778FA-CF84-4993-AD8E-80427F491BD9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435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2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3FBDA666-09A1-4B8E-928C-9AEDAE8CF21A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48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3"/>
        <c:spPr>
          <a:solidFill>
            <a:schemeClr val="accent3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B3F02E18-88EE-4E17-BCBF-A0D28E8DEE17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3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4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A7BE3ACE-E20F-4D65-88FE-943E49F1FCD4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3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2.022594050743657E-2"/>
              <c:y val="-0.40728565179352583"/>
            </c:manualLayout>
          </c:layout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155778FA-CF84-4993-AD8E-80427F491BD9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435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3FBDA666-09A1-4B8E-928C-9AEDAE8CF21A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48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B3F02E18-88EE-4E17-BCBF-A0D28E8DEE17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3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A7BE3ACE-E20F-4D65-88FE-943E49F1FCD4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3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2.022594050743657E-2"/>
              <c:y val="-0.40728565179352583"/>
            </c:manualLayout>
          </c:layout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155778FA-CF84-4993-AD8E-80427F491BD9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435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3FBDA666-09A1-4B8E-928C-9AEDAE8CF21A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48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B3F02E18-88EE-4E17-BCBF-A0D28E8DEE17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3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A7BE3ACE-E20F-4D65-88FE-943E49F1FCD4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3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</c:pivotFmts>
    <c:plotArea>
      <c:layout/>
      <c:pieChart>
        <c:varyColors val="1"/>
        <c:ser>
          <c:idx val="0"/>
          <c:order val="0"/>
          <c:tx>
            <c:strRef>
              <c:f>Leht13!$B$3:$B$4</c:f>
              <c:strCache>
                <c:ptCount val="1"/>
                <c:pt idx="0">
                  <c:v>Kokku</c:v>
                </c:pt>
              </c:strCache>
            </c:strRef>
          </c:tx>
          <c:dPt>
            <c:idx val="0"/>
            <c:bubble3D val="0"/>
            <c:spPr>
              <a:solidFill>
                <a:srgbClr val="F25C6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627-4CFB-ADC3-8CA14A58407C}"/>
              </c:ext>
            </c:extLst>
          </c:dPt>
          <c:dPt>
            <c:idx val="1"/>
            <c:bubble3D val="0"/>
            <c:spPr>
              <a:solidFill>
                <a:sysClr val="window" lastClr="FFFFFF">
                  <a:lumMod val="65000"/>
                </a:sys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627-4CFB-ADC3-8CA14A58407C}"/>
              </c:ext>
            </c:extLst>
          </c:dPt>
          <c:dPt>
            <c:idx val="2"/>
            <c:bubble3D val="0"/>
            <c:spPr>
              <a:solidFill>
                <a:srgbClr val="FFCCCC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627-4CFB-ADC3-8CA14A58407C}"/>
              </c:ext>
            </c:extLst>
          </c:dPt>
          <c:dPt>
            <c:idx val="3"/>
            <c:bubble3D val="0"/>
            <c:spPr>
              <a:solidFill>
                <a:srgbClr val="FF99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627-4CFB-ADC3-8CA14A58407C}"/>
              </c:ext>
            </c:extLst>
          </c:dPt>
          <c:dLbls>
            <c:dLbl>
              <c:idx val="0"/>
              <c:layout>
                <c:manualLayout>
                  <c:x val="-2.022594050743657E-2"/>
                  <c:y val="-0.40728565179352583"/>
                </c:manualLayout>
              </c:layout>
              <c:tx>
                <c:rich>
                  <a:bodyPr/>
                  <a:lstStyle/>
                  <a:p>
                    <a:fld id="{155778FA-CF84-4993-AD8E-80427F491BD9}" type="PERCENTAGE">
                      <a:rPr lang="en-US"/>
                      <a:pPr/>
                      <a:t>[PERCENTAGE]</a:t>
                    </a:fld>
                    <a:r>
                      <a:rPr lang="en-US"/>
                      <a:t>; 435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627-4CFB-ADC3-8CA14A58407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3FBDA666-09A1-4B8E-928C-9AEDAE8CF21A}" type="PERCENTAGE">
                      <a:rPr lang="en-US"/>
                      <a:pPr/>
                      <a:t>[PERCENTAGE]</a:t>
                    </a:fld>
                    <a:r>
                      <a:rPr lang="en-US"/>
                      <a:t>; 48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627-4CFB-ADC3-8CA14A58407C}"/>
                </c:ext>
              </c:extLst>
            </c:dLbl>
            <c:dLbl>
              <c:idx val="2"/>
              <c:layout>
                <c:manualLayout>
                  <c:x val="-4.005171604752536E-2"/>
                  <c:y val="-2.91107896815756E-2"/>
                </c:manualLayout>
              </c:layout>
              <c:tx>
                <c:rich>
                  <a:bodyPr/>
                  <a:lstStyle/>
                  <a:p>
                    <a:fld id="{B3F02E18-88EE-4E17-BCBF-A0D28E8DEE17}" type="PERCENTAGE">
                      <a:rPr lang="en-US"/>
                      <a:pPr/>
                      <a:t>[PERCENTAGE]</a:t>
                    </a:fld>
                    <a:r>
                      <a:rPr lang="en-US"/>
                      <a:t>; 3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2627-4CFB-ADC3-8CA14A58407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A7BE3ACE-E20F-4D65-88FE-943E49F1FCD4}" type="PERCENTAGE">
                      <a:rPr lang="en-US"/>
                      <a:pPr/>
                      <a:t>[PERCENTAGE]</a:t>
                    </a:fld>
                    <a:r>
                      <a:rPr lang="en-US"/>
                      <a:t>; 3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2627-4CFB-ADC3-8CA14A58407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Leht13!$A$5:$A$9</c:f>
              <c:strCache>
                <c:ptCount val="4"/>
                <c:pt idx="0">
                  <c:v>Jah</c:v>
                </c:pt>
                <c:pt idx="1">
                  <c:v>Pigem jah</c:v>
                </c:pt>
                <c:pt idx="2">
                  <c:v>Pigem ei</c:v>
                </c:pt>
                <c:pt idx="3">
                  <c:v>Ei</c:v>
                </c:pt>
              </c:strCache>
            </c:strRef>
          </c:cat>
          <c:val>
            <c:numRef>
              <c:f>Leht13!$B$5:$B$9</c:f>
              <c:numCache>
                <c:formatCode>General</c:formatCode>
                <c:ptCount val="4"/>
                <c:pt idx="0">
                  <c:v>435</c:v>
                </c:pt>
                <c:pt idx="1">
                  <c:v>48</c:v>
                </c:pt>
                <c:pt idx="2">
                  <c:v>3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627-4CFB-ADC3-8CA14A58407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007542150661223"/>
          <c:y val="0.37707653222938914"/>
          <c:w val="0.19926073221842419"/>
          <c:h val="0.3709406962506978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Bahnschrift" panose="020B0502040204020203" pitchFamily="34" charset="0"/>
        </a:defRPr>
      </a:pPr>
      <a:endParaRPr lang="et-EE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[fertilitas_andmed.xls]Leht14!PivotTable-liigendtabel14</c:name>
    <c:fmtId val="4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r>
              <a:rPr lang="en-US" dirty="0"/>
              <a:t>Kas </a:t>
            </a:r>
            <a:r>
              <a:rPr lang="en-US" dirty="0" err="1"/>
              <a:t>tundsite</a:t>
            </a:r>
            <a:r>
              <a:rPr lang="en-US" dirty="0"/>
              <a:t>, et </a:t>
            </a:r>
            <a:r>
              <a:rPr lang="en-US" dirty="0" err="1"/>
              <a:t>Teisse</a:t>
            </a:r>
            <a:r>
              <a:rPr lang="en-US" dirty="0"/>
              <a:t> </a:t>
            </a:r>
            <a:endParaRPr lang="et-EE" dirty="0"/>
          </a:p>
          <a:p>
            <a:pPr>
              <a:defRPr/>
            </a:pPr>
            <a:r>
              <a:rPr lang="en-US" dirty="0" err="1"/>
              <a:t>suhtuti</a:t>
            </a:r>
            <a:r>
              <a:rPr lang="en-US" dirty="0"/>
              <a:t> </a:t>
            </a:r>
            <a:r>
              <a:rPr lang="en-US" dirty="0" err="1"/>
              <a:t>sõbralikult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et-EE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2.4855205599300087E-2"/>
              <c:y val="-0.43394065325167686"/>
            </c:manualLayout>
          </c:layout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9CDB5B6C-C0BF-4B50-B36C-D5657A591FA6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436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2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0C2A23A7-FC03-4BE3-8000-8229332DCBF2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48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3"/>
        <c:spPr>
          <a:solidFill>
            <a:schemeClr val="accent3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4B4EA284-21DF-43F0-90CB-5209D14929FE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3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4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F4CFE272-A881-4AC0-859C-DF132C87759F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5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2.4855205599300087E-2"/>
              <c:y val="-0.43394065325167686"/>
            </c:manualLayout>
          </c:layout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9CDB5B6C-C0BF-4B50-B36C-D5657A591FA6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436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0C2A23A7-FC03-4BE3-8000-8229332DCBF2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48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4B4EA284-21DF-43F0-90CB-5209D14929FE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3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F4CFE272-A881-4AC0-859C-DF132C87759F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5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2.4855205599300087E-2"/>
              <c:y val="-0.43394065325167686"/>
            </c:manualLayout>
          </c:layout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9CDB5B6C-C0BF-4B50-B36C-D5657A591FA6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436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0C2A23A7-FC03-4BE3-8000-8229332DCBF2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48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4B4EA284-21DF-43F0-90CB-5209D14929FE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3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F4CFE272-A881-4AC0-859C-DF132C87759F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5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</c:pivotFmts>
    <c:plotArea>
      <c:layout>
        <c:manualLayout>
          <c:layoutTarget val="inner"/>
          <c:xMode val="edge"/>
          <c:yMode val="edge"/>
          <c:x val="0.31011929658548126"/>
          <c:y val="0.25106101595829783"/>
          <c:w val="0.44945168445608047"/>
          <c:h val="0.64447987559527786"/>
        </c:manualLayout>
      </c:layout>
      <c:pieChart>
        <c:varyColors val="1"/>
        <c:ser>
          <c:idx val="0"/>
          <c:order val="0"/>
          <c:tx>
            <c:strRef>
              <c:f>Leht14!$B$3:$B$4</c:f>
              <c:strCache>
                <c:ptCount val="1"/>
                <c:pt idx="0">
                  <c:v>Kokku</c:v>
                </c:pt>
              </c:strCache>
            </c:strRef>
          </c:tx>
          <c:dPt>
            <c:idx val="0"/>
            <c:bubble3D val="0"/>
            <c:spPr>
              <a:solidFill>
                <a:srgbClr val="F25C6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2F6-432A-A32B-9C5549378390}"/>
              </c:ext>
            </c:extLst>
          </c:dPt>
          <c:dPt>
            <c:idx val="1"/>
            <c:bubble3D val="0"/>
            <c:spPr>
              <a:solidFill>
                <a:sysClr val="window" lastClr="FFFFFF">
                  <a:lumMod val="65000"/>
                </a:sys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2F6-432A-A32B-9C5549378390}"/>
              </c:ext>
            </c:extLst>
          </c:dPt>
          <c:dPt>
            <c:idx val="2"/>
            <c:bubble3D val="0"/>
            <c:spPr>
              <a:solidFill>
                <a:srgbClr val="FFCCCC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2F6-432A-A32B-9C5549378390}"/>
              </c:ext>
            </c:extLst>
          </c:dPt>
          <c:dPt>
            <c:idx val="3"/>
            <c:bubble3D val="0"/>
            <c:spPr>
              <a:solidFill>
                <a:srgbClr val="FF99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2F6-432A-A32B-9C5549378390}"/>
              </c:ext>
            </c:extLst>
          </c:dPt>
          <c:dLbls>
            <c:dLbl>
              <c:idx val="0"/>
              <c:layout>
                <c:manualLayout>
                  <c:x val="-2.4855205599300087E-2"/>
                  <c:y val="-0.43394065325167686"/>
                </c:manualLayout>
              </c:layout>
              <c:tx>
                <c:rich>
                  <a:bodyPr/>
                  <a:lstStyle/>
                  <a:p>
                    <a:fld id="{9CDB5B6C-C0BF-4B50-B36C-D5657A591FA6}" type="PERCENTAGE">
                      <a:rPr lang="en-US"/>
                      <a:pPr/>
                      <a:t>[PERCENTAGE]</a:t>
                    </a:fld>
                    <a:r>
                      <a:rPr lang="en-US"/>
                      <a:t>; 436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2F6-432A-A32B-9C554937839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0C2A23A7-FC03-4BE3-8000-8229332DCBF2}" type="PERCENTAGE">
                      <a:rPr lang="en-US"/>
                      <a:pPr/>
                      <a:t>[PERCENTAGE]</a:t>
                    </a:fld>
                    <a:r>
                      <a:rPr lang="en-US"/>
                      <a:t>; 48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2F6-432A-A32B-9C5549378390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4B4EA284-21DF-43F0-90CB-5209D14929FE}" type="PERCENTAGE">
                      <a:rPr lang="en-US"/>
                      <a:pPr/>
                      <a:t>[PERCENTAGE]</a:t>
                    </a:fld>
                    <a:r>
                      <a:rPr lang="en-US"/>
                      <a:t>; 3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12F6-432A-A32B-9C5549378390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F4CFE272-A881-4AC0-859C-DF132C87759F}" type="PERCENTAGE">
                      <a:rPr lang="en-US"/>
                      <a:pPr/>
                      <a:t>[PERCENTAGE]</a:t>
                    </a:fld>
                    <a:r>
                      <a:rPr lang="en-US"/>
                      <a:t>; 5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12F6-432A-A32B-9C55493783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Leht14!$A$5:$A$9</c:f>
              <c:strCache>
                <c:ptCount val="4"/>
                <c:pt idx="0">
                  <c:v>Jah</c:v>
                </c:pt>
                <c:pt idx="1">
                  <c:v>Pigem jah</c:v>
                </c:pt>
                <c:pt idx="2">
                  <c:v>Pigem ei</c:v>
                </c:pt>
                <c:pt idx="3">
                  <c:v>Ei</c:v>
                </c:pt>
              </c:strCache>
            </c:strRef>
          </c:cat>
          <c:val>
            <c:numRef>
              <c:f>Leht14!$B$5:$B$9</c:f>
              <c:numCache>
                <c:formatCode>General</c:formatCode>
                <c:ptCount val="4"/>
                <c:pt idx="0">
                  <c:v>436</c:v>
                </c:pt>
                <c:pt idx="1">
                  <c:v>48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2F6-432A-A32B-9C5549378390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0">
          <a:solidFill>
            <a:schemeClr val="tx1"/>
          </a:solidFill>
          <a:latin typeface="Bahnschrift" panose="020B0502040204020203" pitchFamily="34" charset="0"/>
        </a:defRPr>
      </a:pPr>
      <a:endParaRPr lang="et-EE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[fertilitas_andmed.xls]Leht15!PivotTable-liigendtabel15</c:name>
    <c:fmtId val="4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r>
              <a:rPr lang="en-US" sz="1200" dirty="0"/>
              <a:t>Kas </a:t>
            </a:r>
            <a:r>
              <a:rPr lang="en-US" sz="1200" dirty="0" err="1"/>
              <a:t>Teie</a:t>
            </a:r>
            <a:r>
              <a:rPr lang="en-US" sz="1200" dirty="0"/>
              <a:t> </a:t>
            </a:r>
            <a:r>
              <a:rPr lang="en-US" sz="1200" dirty="0" err="1"/>
              <a:t>arvates</a:t>
            </a:r>
            <a:r>
              <a:rPr lang="en-US" sz="1200" dirty="0"/>
              <a:t> on </a:t>
            </a:r>
            <a:r>
              <a:rPr lang="en-US" sz="1200" dirty="0" err="1"/>
              <a:t>Fertilitase</a:t>
            </a:r>
            <a:r>
              <a:rPr lang="en-US" sz="1200" dirty="0"/>
              <a:t> </a:t>
            </a:r>
            <a:r>
              <a:rPr lang="en-US" sz="1200" dirty="0" err="1"/>
              <a:t>erahaigla</a:t>
            </a:r>
            <a:r>
              <a:rPr lang="en-US" sz="1200" dirty="0"/>
              <a:t> </a:t>
            </a:r>
            <a:r>
              <a:rPr lang="en-US" sz="1200" dirty="0" err="1"/>
              <a:t>teenuse</a:t>
            </a:r>
            <a:r>
              <a:rPr lang="et-EE" sz="1200" baseline="0" dirty="0"/>
              <a:t> </a:t>
            </a:r>
            <a:r>
              <a:rPr lang="en-US" sz="1200" dirty="0"/>
              <a:t> </a:t>
            </a:r>
            <a:r>
              <a:rPr lang="en-US" sz="1200" dirty="0" err="1"/>
              <a:t>hinna</a:t>
            </a:r>
            <a:r>
              <a:rPr lang="en-US" sz="1200" dirty="0"/>
              <a:t> ja </a:t>
            </a:r>
            <a:r>
              <a:rPr lang="en-US" sz="1200" dirty="0" err="1"/>
              <a:t>kvaliteedi</a:t>
            </a:r>
            <a:r>
              <a:rPr lang="en-US" sz="1200" dirty="0"/>
              <a:t> </a:t>
            </a:r>
            <a:r>
              <a:rPr lang="en-US" sz="1200" dirty="0" err="1"/>
              <a:t>suhe</a:t>
            </a:r>
            <a:r>
              <a:rPr lang="en-US" sz="1200" dirty="0"/>
              <a:t> </a:t>
            </a:r>
            <a:r>
              <a:rPr lang="en-US" sz="1200" dirty="0" err="1"/>
              <a:t>hea</a:t>
            </a:r>
            <a:r>
              <a:rPr lang="en-US" sz="1200" dirty="0"/>
              <a:t>?</a:t>
            </a:r>
          </a:p>
        </c:rich>
      </c:tx>
      <c:layout>
        <c:manualLayout>
          <c:xMode val="edge"/>
          <c:yMode val="edge"/>
          <c:x val="9.2090553139564907E-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/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et-EE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5E4B7DF0-5F6E-4119-9B68-B803C846E2CA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235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2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9FEAC6A4-7266-4FA6-A928-96805A638A36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160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3"/>
        <c:spPr>
          <a:solidFill>
            <a:schemeClr val="accent3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C4EC5A34-03FA-4348-A702-5BF1D2353887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26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4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ABD4E2B0-7327-4F02-B773-7BE932F77131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8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5"/>
        <c:spPr>
          <a:solidFill>
            <a:schemeClr val="accent5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53E1D82B-06CE-4D65-A3F1-6C0A44A5E9B6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60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5E4B7DF0-5F6E-4119-9B68-B803C846E2CA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235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9FEAC6A4-7266-4FA6-A928-96805A638A36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160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C4EC5A34-03FA-4348-A702-5BF1D2353887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26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ABD4E2B0-7327-4F02-B773-7BE932F77131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8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53E1D82B-06CE-4D65-A3F1-6C0A44A5E9B6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60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5E4B7DF0-5F6E-4119-9B68-B803C846E2CA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235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9FEAC6A4-7266-4FA6-A928-96805A638A36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160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C4EC5A34-03FA-4348-A702-5BF1D2353887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26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ABD4E2B0-7327-4F02-B773-7BE932F77131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8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53E1D82B-06CE-4D65-A3F1-6C0A44A5E9B6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60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</c:pivotFmts>
    <c:plotArea>
      <c:layout>
        <c:manualLayout>
          <c:layoutTarget val="inner"/>
          <c:xMode val="edge"/>
          <c:yMode val="edge"/>
          <c:x val="0.18679210944582048"/>
          <c:y val="0.24941177014360463"/>
          <c:w val="0.41211142175223547"/>
          <c:h val="0.68685256800428229"/>
        </c:manualLayout>
      </c:layout>
      <c:pieChart>
        <c:varyColors val="1"/>
        <c:ser>
          <c:idx val="0"/>
          <c:order val="0"/>
          <c:tx>
            <c:strRef>
              <c:f>Leht15!$B$3:$B$4</c:f>
              <c:strCache>
                <c:ptCount val="1"/>
                <c:pt idx="0">
                  <c:v>Kokku</c:v>
                </c:pt>
              </c:strCache>
            </c:strRef>
          </c:tx>
          <c:dPt>
            <c:idx val="0"/>
            <c:bubble3D val="0"/>
            <c:spPr>
              <a:solidFill>
                <a:srgbClr val="F25C6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43E-4438-9141-CBACE7150AFD}"/>
              </c:ext>
            </c:extLst>
          </c:dPt>
          <c:dPt>
            <c:idx val="1"/>
            <c:bubble3D val="0"/>
            <c:spPr>
              <a:solidFill>
                <a:sysClr val="window" lastClr="FFFFFF">
                  <a:lumMod val="65000"/>
                </a:sys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43E-4438-9141-CBACE7150AFD}"/>
              </c:ext>
            </c:extLst>
          </c:dPt>
          <c:dPt>
            <c:idx val="2"/>
            <c:bubble3D val="0"/>
            <c:spPr>
              <a:solidFill>
                <a:srgbClr val="FFCCCC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43E-4438-9141-CBACE7150AFD}"/>
              </c:ext>
            </c:extLst>
          </c:dPt>
          <c:dPt>
            <c:idx val="3"/>
            <c:bubble3D val="0"/>
            <c:spPr>
              <a:solidFill>
                <a:srgbClr val="FF99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43E-4438-9141-CBACE7150AFD}"/>
              </c:ext>
            </c:extLst>
          </c:dPt>
          <c:dPt>
            <c:idx val="4"/>
            <c:bubble3D val="0"/>
            <c:spPr>
              <a:solidFill>
                <a:srgbClr val="FFCC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843E-4438-9141-CBACE7150AFD}"/>
              </c:ext>
            </c:extLst>
          </c:dPt>
          <c:dLbls>
            <c:dLbl>
              <c:idx val="0"/>
              <c:layout>
                <c:manualLayout>
                  <c:x val="-0.15584780891954944"/>
                  <c:y val="-1.8807254020518485E-2"/>
                </c:manualLayout>
              </c:layout>
              <c:tx>
                <c:rich>
                  <a:bodyPr/>
                  <a:lstStyle/>
                  <a:p>
                    <a:fld id="{5E4B7DF0-5F6E-4119-9B68-B803C846E2CA}" type="PERCENTAGE">
                      <a:rPr lang="en-US"/>
                      <a:pPr/>
                      <a:t>[PERCENTAGE]</a:t>
                    </a:fld>
                    <a:r>
                      <a:rPr lang="en-US"/>
                      <a:t>; 235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843E-4438-9141-CBACE7150AF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9FEAC6A4-7266-4FA6-A928-96805A638A36}" type="PERCENTAGE">
                      <a:rPr lang="en-US"/>
                      <a:pPr/>
                      <a:t>[PERCENTAGE]</a:t>
                    </a:fld>
                    <a:r>
                      <a:rPr lang="en-US"/>
                      <a:t>; 160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843E-4438-9141-CBACE7150AF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C4EC5A34-03FA-4348-A702-5BF1D2353887}" type="PERCENTAGE">
                      <a:rPr lang="en-US"/>
                      <a:pPr/>
                      <a:t>[PERCENTAGE]</a:t>
                    </a:fld>
                    <a:r>
                      <a:rPr lang="en-US"/>
                      <a:t>; 26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843E-4438-9141-CBACE7150AF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ABD4E2B0-7327-4F02-B773-7BE932F77131}" type="PERCENTAGE">
                      <a:rPr lang="en-US"/>
                      <a:pPr/>
                      <a:t>[PERCENTAGE]</a:t>
                    </a:fld>
                    <a:r>
                      <a:rPr lang="en-US"/>
                      <a:t>; 8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843E-4438-9141-CBACE7150AFD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53E1D82B-06CE-4D65-A3F1-6C0A44A5E9B6}" type="PERCENTAGE">
                      <a:rPr lang="en-US"/>
                      <a:pPr/>
                      <a:t>[PERCENTAGE]</a:t>
                    </a:fld>
                    <a:r>
                      <a:rPr lang="en-US"/>
                      <a:t>; 60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843E-4438-9141-CBACE7150AF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Leht15!$A$5:$A$10</c:f>
              <c:strCache>
                <c:ptCount val="5"/>
                <c:pt idx="0">
                  <c:v>Jah</c:v>
                </c:pt>
                <c:pt idx="1">
                  <c:v>Pigem jah</c:v>
                </c:pt>
                <c:pt idx="2">
                  <c:v>Pigem ei</c:v>
                </c:pt>
                <c:pt idx="3">
                  <c:v>Ei</c:v>
                </c:pt>
                <c:pt idx="4">
                  <c:v>Ei oska öelda</c:v>
                </c:pt>
              </c:strCache>
            </c:strRef>
          </c:cat>
          <c:val>
            <c:numRef>
              <c:f>Leht15!$B$5:$B$10</c:f>
              <c:numCache>
                <c:formatCode>General</c:formatCode>
                <c:ptCount val="5"/>
                <c:pt idx="0">
                  <c:v>235</c:v>
                </c:pt>
                <c:pt idx="1">
                  <c:v>160</c:v>
                </c:pt>
                <c:pt idx="2">
                  <c:v>26</c:v>
                </c:pt>
                <c:pt idx="3">
                  <c:v>8</c:v>
                </c:pt>
                <c:pt idx="4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843E-4438-9141-CBACE7150AF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2930359318351026"/>
          <c:y val="0.3785663917597844"/>
          <c:w val="0.18696937744204598"/>
          <c:h val="0.423165553375161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Bahnschrift" panose="020B0502040204020203" pitchFamily="34" charset="0"/>
        </a:defRPr>
      </a:pPr>
      <a:endParaRPr lang="et-EE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[fertilitas_andmed.xls]Leht16!PivotTable-liigendtabel16</c:name>
    <c:fmtId val="5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r>
              <a:rPr lang="en-US" sz="1200"/>
              <a:t>Kui Teil tekib vajadus raviteenuse järele, kas tuleksite taas Fertilitasse?</a:t>
            </a:r>
          </a:p>
        </c:rich>
      </c:tx>
      <c:layout>
        <c:manualLayout>
          <c:xMode val="edge"/>
          <c:yMode val="edge"/>
          <c:x val="0.13595282334662354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/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et-EE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5.854833770778653E-2"/>
              <c:y val="-0.27911271507728203"/>
            </c:manualLayout>
          </c:layout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80E1046E-1D60-4EC1-8D8B-79D122CD54E4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380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2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593483A5-DC8F-4DD5-8803-B969EB32E016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89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3"/>
        <c:spPr>
          <a:solidFill>
            <a:schemeClr val="accent3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C53E2F4B-DA2A-417B-AF03-C531D589D445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11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4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2170B325-DF6B-4A0E-AB22-CCDEC4732EBD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6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5.854833770778653E-2"/>
              <c:y val="-0.27911271507728203"/>
            </c:manualLayout>
          </c:layout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80E1046E-1D60-4EC1-8D8B-79D122CD54E4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380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593483A5-DC8F-4DD5-8803-B969EB32E016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89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C53E2F4B-DA2A-417B-AF03-C531D589D445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11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2170B325-DF6B-4A0E-AB22-CCDEC4732EBD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6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5.854833770778653E-2"/>
              <c:y val="-0.27911271507728203"/>
            </c:manualLayout>
          </c:layout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80E1046E-1D60-4EC1-8D8B-79D122CD54E4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380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593483A5-DC8F-4DD5-8803-B969EB32E016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89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C53E2F4B-DA2A-417B-AF03-C531D589D445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11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2170B325-DF6B-4A0E-AB22-CCDEC4732EBD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6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</c:pivotFmts>
    <c:plotArea>
      <c:layout>
        <c:manualLayout>
          <c:layoutTarget val="inner"/>
          <c:xMode val="edge"/>
          <c:yMode val="edge"/>
          <c:x val="0.17457436570428697"/>
          <c:y val="0.25000158933391653"/>
          <c:w val="0.44351771653543309"/>
          <c:h val="0.64455850210999965"/>
        </c:manualLayout>
      </c:layout>
      <c:pieChart>
        <c:varyColors val="1"/>
        <c:ser>
          <c:idx val="0"/>
          <c:order val="0"/>
          <c:tx>
            <c:strRef>
              <c:f>Leht16!$B$3:$B$4</c:f>
              <c:strCache>
                <c:ptCount val="1"/>
                <c:pt idx="0">
                  <c:v>Kokku</c:v>
                </c:pt>
              </c:strCache>
            </c:strRef>
          </c:tx>
          <c:dPt>
            <c:idx val="0"/>
            <c:bubble3D val="0"/>
            <c:spPr>
              <a:solidFill>
                <a:srgbClr val="F25C6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B26-4EC0-8532-A444A751A403}"/>
              </c:ext>
            </c:extLst>
          </c:dPt>
          <c:dPt>
            <c:idx val="1"/>
            <c:bubble3D val="0"/>
            <c:spPr>
              <a:solidFill>
                <a:sysClr val="window" lastClr="FFFFFF">
                  <a:lumMod val="65000"/>
                </a:sys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B26-4EC0-8532-A444A751A403}"/>
              </c:ext>
            </c:extLst>
          </c:dPt>
          <c:dPt>
            <c:idx val="2"/>
            <c:bubble3D val="0"/>
            <c:spPr>
              <a:solidFill>
                <a:srgbClr val="FFCCCC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B26-4EC0-8532-A444A751A403}"/>
              </c:ext>
            </c:extLst>
          </c:dPt>
          <c:dPt>
            <c:idx val="3"/>
            <c:bubble3D val="0"/>
            <c:spPr>
              <a:solidFill>
                <a:srgbClr val="FF99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B26-4EC0-8532-A444A751A403}"/>
              </c:ext>
            </c:extLst>
          </c:dPt>
          <c:dLbls>
            <c:dLbl>
              <c:idx val="0"/>
              <c:layout>
                <c:manualLayout>
                  <c:x val="-9.1545066576003239E-2"/>
                  <c:y val="-0.32875811938295635"/>
                </c:manualLayout>
              </c:layout>
              <c:tx>
                <c:rich>
                  <a:bodyPr/>
                  <a:lstStyle/>
                  <a:p>
                    <a:fld id="{80E1046E-1D60-4EC1-8D8B-79D122CD54E4}" type="PERCENTAGE">
                      <a:rPr lang="en-US"/>
                      <a:pPr/>
                      <a:t>[PERCENTAGE]</a:t>
                    </a:fld>
                    <a:r>
                      <a:rPr lang="en-US"/>
                      <a:t>; 380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7B26-4EC0-8532-A444A751A40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593483A5-DC8F-4DD5-8803-B969EB32E016}" type="PERCENTAGE">
                      <a:rPr lang="en-US"/>
                      <a:pPr/>
                      <a:t>[PERCENTAGE]</a:t>
                    </a:fld>
                    <a:r>
                      <a:rPr lang="en-US"/>
                      <a:t>; 89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7B26-4EC0-8532-A444A751A40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C53E2F4B-DA2A-417B-AF03-C531D589D445}" type="PERCENTAGE">
                      <a:rPr lang="en-US"/>
                      <a:pPr/>
                      <a:t>[PERCENTAGE]</a:t>
                    </a:fld>
                    <a:r>
                      <a:rPr lang="en-US"/>
                      <a:t>; 11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7B26-4EC0-8532-A444A751A40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2170B325-DF6B-4A0E-AB22-CCDEC4732EBD}" type="PERCENTAGE">
                      <a:rPr lang="en-US"/>
                      <a:pPr/>
                      <a:t>[PERCENTAGE]</a:t>
                    </a:fld>
                    <a:r>
                      <a:rPr lang="en-US"/>
                      <a:t>; 6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7B26-4EC0-8532-A444A751A40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Leht16!$A$5:$A$9</c:f>
              <c:strCache>
                <c:ptCount val="4"/>
                <c:pt idx="0">
                  <c:v>Jah</c:v>
                </c:pt>
                <c:pt idx="1">
                  <c:v>Pigem jah</c:v>
                </c:pt>
                <c:pt idx="2">
                  <c:v>Pigem ei</c:v>
                </c:pt>
                <c:pt idx="3">
                  <c:v>Ei</c:v>
                </c:pt>
              </c:strCache>
            </c:strRef>
          </c:cat>
          <c:val>
            <c:numRef>
              <c:f>Leht16!$B$5:$B$9</c:f>
              <c:numCache>
                <c:formatCode>General</c:formatCode>
                <c:ptCount val="4"/>
                <c:pt idx="0">
                  <c:v>380</c:v>
                </c:pt>
                <c:pt idx="1">
                  <c:v>89</c:v>
                </c:pt>
                <c:pt idx="2">
                  <c:v>11</c:v>
                </c:pt>
                <c:pt idx="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B26-4EC0-8532-A444A751A40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2615942905797384"/>
          <c:y val="0.38269877218371928"/>
          <c:w val="0.25128163538605325"/>
          <c:h val="0.4105244905691881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Bahnschrift" panose="020B0502040204020203" pitchFamily="34" charset="0"/>
        </a:defRPr>
      </a:pPr>
      <a:endParaRPr lang="et-EE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[fertilitas_andmed.xls]Leht25!PivotTable-liigendtabel2</c:name>
    <c:fmtId val="10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r>
              <a:rPr lang="et-EE" sz="1200" dirty="0"/>
              <a:t>Hinna ja kvaliteedi suhte arvamus külastuskordade lõikes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/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et-E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Leht25!$B$3:$B$4</c:f>
              <c:strCache>
                <c:ptCount val="1"/>
                <c:pt idx="0">
                  <c:v>Jah</c:v>
                </c:pt>
              </c:strCache>
            </c:strRef>
          </c:tx>
          <c:spPr>
            <a:solidFill>
              <a:srgbClr val="F25C6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Leht25!$A$5:$A$10</c:f>
              <c:strCache>
                <c:ptCount val="5"/>
                <c:pt idx="0">
                  <c:v>Ühe korra viimase viie aasta jooksul/ külastasin esimest korda</c:v>
                </c:pt>
                <c:pt idx="1">
                  <c:v>2-3 korda viimase viie aasta jooksul</c:v>
                </c:pt>
                <c:pt idx="2">
                  <c:v>4-10 korda viimase viie aasta jooksul</c:v>
                </c:pt>
                <c:pt idx="3">
                  <c:v>Üle 10 korra viimase viie aasta joksul</c:v>
                </c:pt>
                <c:pt idx="4">
                  <c:v>Ei oska öelda</c:v>
                </c:pt>
              </c:strCache>
            </c:strRef>
          </c:cat>
          <c:val>
            <c:numRef>
              <c:f>Leht25!$B$5:$B$10</c:f>
              <c:numCache>
                <c:formatCode>General</c:formatCode>
                <c:ptCount val="5"/>
                <c:pt idx="0">
                  <c:v>125</c:v>
                </c:pt>
                <c:pt idx="1">
                  <c:v>53</c:v>
                </c:pt>
                <c:pt idx="2">
                  <c:v>27</c:v>
                </c:pt>
                <c:pt idx="3">
                  <c:v>16</c:v>
                </c:pt>
                <c:pt idx="4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E6-41A7-9B8F-12334F60F9D2}"/>
            </c:ext>
          </c:extLst>
        </c:ser>
        <c:ser>
          <c:idx val="1"/>
          <c:order val="1"/>
          <c:tx>
            <c:strRef>
              <c:f>Leht25!$C$3:$C$4</c:f>
              <c:strCache>
                <c:ptCount val="1"/>
                <c:pt idx="0">
                  <c:v>Pigem jah</c:v>
                </c:pt>
              </c:strCache>
            </c:strRef>
          </c:tx>
          <c:spPr>
            <a:solidFill>
              <a:sysClr val="window" lastClr="FFFFFF">
                <a:lumMod val="65000"/>
              </a:sys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Leht25!$A$5:$A$10</c:f>
              <c:strCache>
                <c:ptCount val="5"/>
                <c:pt idx="0">
                  <c:v>Ühe korra viimase viie aasta jooksul/ külastasin esimest korda</c:v>
                </c:pt>
                <c:pt idx="1">
                  <c:v>2-3 korda viimase viie aasta jooksul</c:v>
                </c:pt>
                <c:pt idx="2">
                  <c:v>4-10 korda viimase viie aasta jooksul</c:v>
                </c:pt>
                <c:pt idx="3">
                  <c:v>Üle 10 korra viimase viie aasta joksul</c:v>
                </c:pt>
                <c:pt idx="4">
                  <c:v>Ei oska öelda</c:v>
                </c:pt>
              </c:strCache>
            </c:strRef>
          </c:cat>
          <c:val>
            <c:numRef>
              <c:f>Leht25!$C$5:$C$10</c:f>
              <c:numCache>
                <c:formatCode>General</c:formatCode>
                <c:ptCount val="5"/>
                <c:pt idx="0">
                  <c:v>58</c:v>
                </c:pt>
                <c:pt idx="1">
                  <c:v>43</c:v>
                </c:pt>
                <c:pt idx="2">
                  <c:v>34</c:v>
                </c:pt>
                <c:pt idx="3">
                  <c:v>16</c:v>
                </c:pt>
                <c:pt idx="4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5E6-41A7-9B8F-12334F60F9D2}"/>
            </c:ext>
          </c:extLst>
        </c:ser>
        <c:ser>
          <c:idx val="2"/>
          <c:order val="2"/>
          <c:tx>
            <c:strRef>
              <c:f>Leht25!$D$3:$D$4</c:f>
              <c:strCache>
                <c:ptCount val="1"/>
                <c:pt idx="0">
                  <c:v>Pigem ei</c:v>
                </c:pt>
              </c:strCache>
            </c:strRef>
          </c:tx>
          <c:spPr>
            <a:solidFill>
              <a:srgbClr val="FFCCC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Leht25!$A$5:$A$10</c:f>
              <c:strCache>
                <c:ptCount val="5"/>
                <c:pt idx="0">
                  <c:v>Ühe korra viimase viie aasta jooksul/ külastasin esimest korda</c:v>
                </c:pt>
                <c:pt idx="1">
                  <c:v>2-3 korda viimase viie aasta jooksul</c:v>
                </c:pt>
                <c:pt idx="2">
                  <c:v>4-10 korda viimase viie aasta jooksul</c:v>
                </c:pt>
                <c:pt idx="3">
                  <c:v>Üle 10 korra viimase viie aasta joksul</c:v>
                </c:pt>
                <c:pt idx="4">
                  <c:v>Ei oska öelda</c:v>
                </c:pt>
              </c:strCache>
            </c:strRef>
          </c:cat>
          <c:val>
            <c:numRef>
              <c:f>Leht25!$D$5:$D$10</c:f>
              <c:numCache>
                <c:formatCode>General</c:formatCode>
                <c:ptCount val="5"/>
                <c:pt idx="0">
                  <c:v>8</c:v>
                </c:pt>
                <c:pt idx="1">
                  <c:v>9</c:v>
                </c:pt>
                <c:pt idx="2">
                  <c:v>1</c:v>
                </c:pt>
                <c:pt idx="3">
                  <c:v>4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5E6-41A7-9B8F-12334F60F9D2}"/>
            </c:ext>
          </c:extLst>
        </c:ser>
        <c:ser>
          <c:idx val="3"/>
          <c:order val="3"/>
          <c:tx>
            <c:strRef>
              <c:f>Leht25!$E$3:$E$4</c:f>
              <c:strCache>
                <c:ptCount val="1"/>
                <c:pt idx="0">
                  <c:v>Ei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Leht25!$A$5:$A$10</c:f>
              <c:strCache>
                <c:ptCount val="5"/>
                <c:pt idx="0">
                  <c:v>Ühe korra viimase viie aasta jooksul/ külastasin esimest korda</c:v>
                </c:pt>
                <c:pt idx="1">
                  <c:v>2-3 korda viimase viie aasta jooksul</c:v>
                </c:pt>
                <c:pt idx="2">
                  <c:v>4-10 korda viimase viie aasta jooksul</c:v>
                </c:pt>
                <c:pt idx="3">
                  <c:v>Üle 10 korra viimase viie aasta joksul</c:v>
                </c:pt>
                <c:pt idx="4">
                  <c:v>Ei oska öelda</c:v>
                </c:pt>
              </c:strCache>
            </c:strRef>
          </c:cat>
          <c:val>
            <c:numRef>
              <c:f>Leht25!$E$5:$E$10</c:f>
              <c:numCache>
                <c:formatCode>General</c:formatCode>
                <c:ptCount val="5"/>
                <c:pt idx="0">
                  <c:v>3</c:v>
                </c:pt>
                <c:pt idx="1">
                  <c:v>3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5E6-41A7-9B8F-12334F60F9D2}"/>
            </c:ext>
          </c:extLst>
        </c:ser>
        <c:ser>
          <c:idx val="4"/>
          <c:order val="4"/>
          <c:tx>
            <c:strRef>
              <c:f>Leht25!$F$3:$F$4</c:f>
              <c:strCache>
                <c:ptCount val="1"/>
                <c:pt idx="0">
                  <c:v>Ei oska öelda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Leht25!$A$5:$A$10</c:f>
              <c:strCache>
                <c:ptCount val="5"/>
                <c:pt idx="0">
                  <c:v>Ühe korra viimase viie aasta jooksul/ külastasin esimest korda</c:v>
                </c:pt>
                <c:pt idx="1">
                  <c:v>2-3 korda viimase viie aasta jooksul</c:v>
                </c:pt>
                <c:pt idx="2">
                  <c:v>4-10 korda viimase viie aasta jooksul</c:v>
                </c:pt>
                <c:pt idx="3">
                  <c:v>Üle 10 korra viimase viie aasta joksul</c:v>
                </c:pt>
                <c:pt idx="4">
                  <c:v>Ei oska öelda</c:v>
                </c:pt>
              </c:strCache>
            </c:strRef>
          </c:cat>
          <c:val>
            <c:numRef>
              <c:f>Leht25!$F$5:$F$10</c:f>
              <c:numCache>
                <c:formatCode>General</c:formatCode>
                <c:ptCount val="5"/>
                <c:pt idx="0">
                  <c:v>28</c:v>
                </c:pt>
                <c:pt idx="1">
                  <c:v>15</c:v>
                </c:pt>
                <c:pt idx="2">
                  <c:v>9</c:v>
                </c:pt>
                <c:pt idx="3">
                  <c:v>3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5E6-41A7-9B8F-12334F60F9D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927614143"/>
        <c:axId val="1929974175"/>
      </c:barChart>
      <c:catAx>
        <c:axId val="19276141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endParaRPr lang="et-EE"/>
          </a:p>
        </c:txPr>
        <c:crossAx val="1929974175"/>
        <c:crosses val="autoZero"/>
        <c:auto val="1"/>
        <c:lblAlgn val="ctr"/>
        <c:lblOffset val="100"/>
        <c:noMultiLvlLbl val="0"/>
      </c:catAx>
      <c:valAx>
        <c:axId val="192997417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9276141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Bahnschrift" panose="020B0502040204020203" pitchFamily="34" charset="0"/>
        </a:defRPr>
      </a:pPr>
      <a:endParaRPr lang="et-EE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[fertilitas_andmed.xls]Leht2!PivotTable-liigendtabel2</c:name>
    <c:fmtId val="6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r>
              <a:rPr lang="et-EE"/>
              <a:t>Vastamiskeel</a:t>
            </a:r>
            <a:endParaRPr lang="en-US"/>
          </a:p>
        </c:rich>
      </c:tx>
      <c:layout>
        <c:manualLayout>
          <c:xMode val="edge"/>
          <c:yMode val="edge"/>
          <c:x val="0.28031233595800525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et-EE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4.7969597550306213E-2"/>
              <c:y val="-0.34599555263925341"/>
            </c:manualLayout>
          </c:layout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16480ED8-A874-4EDF-8A23-874B80B4694D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419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2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30A7E2B6-50A0-4BFC-B5F9-32D284E40DF3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75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3"/>
        <c:spPr>
          <a:solidFill>
            <a:schemeClr val="accent3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C0FD54FA-7DF7-4F4F-B1B5-F256B24C06E1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</a:t>
                </a:r>
                <a:r>
                  <a:rPr lang="en-US" baseline="0"/>
                  <a:t> 9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4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AA6A66E6-D657-4E81-BC93-4ACA97F6CE1A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6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4.7969597550306213E-2"/>
              <c:y val="-0.34599555263925341"/>
            </c:manualLayout>
          </c:layout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16480ED8-A874-4EDF-8A23-874B80B4694D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419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30A7E2B6-50A0-4BFC-B5F9-32D284E40DF3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75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C0FD54FA-7DF7-4F4F-B1B5-F256B24C06E1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</a:t>
                </a:r>
                <a:r>
                  <a:rPr lang="en-US" baseline="0"/>
                  <a:t> 9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AA6A66E6-D657-4E81-BC93-4ACA97F6CE1A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6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4.7969597550306213E-2"/>
              <c:y val="-0.34599555263925341"/>
            </c:manualLayout>
          </c:layout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16480ED8-A874-4EDF-8A23-874B80B4694D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419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30A7E2B6-50A0-4BFC-B5F9-32D284E40DF3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75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C0FD54FA-7DF7-4F4F-B1B5-F256B24C06E1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</a:t>
                </a:r>
                <a:r>
                  <a:rPr lang="en-US" baseline="0"/>
                  <a:t> 9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AA6A66E6-D657-4E81-BC93-4ACA97F6CE1A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6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</c:pivotFmts>
    <c:plotArea>
      <c:layout/>
      <c:pieChart>
        <c:varyColors val="1"/>
        <c:ser>
          <c:idx val="0"/>
          <c:order val="0"/>
          <c:tx>
            <c:strRef>
              <c:f>Leht2!$B$3:$B$4</c:f>
              <c:strCache>
                <c:ptCount val="1"/>
                <c:pt idx="0">
                  <c:v>Kokku</c:v>
                </c:pt>
              </c:strCache>
            </c:strRef>
          </c:tx>
          <c:dPt>
            <c:idx val="0"/>
            <c:bubble3D val="0"/>
            <c:spPr>
              <a:solidFill>
                <a:srgbClr val="F25C6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454-46A8-9A88-311662AF68E7}"/>
              </c:ext>
            </c:extLst>
          </c:dPt>
          <c:dPt>
            <c:idx val="1"/>
            <c:bubble3D val="0"/>
            <c:spPr>
              <a:solidFill>
                <a:sysClr val="window" lastClr="FFFFFF">
                  <a:lumMod val="65000"/>
                </a:sys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454-46A8-9A88-311662AF68E7}"/>
              </c:ext>
            </c:extLst>
          </c:dPt>
          <c:dPt>
            <c:idx val="2"/>
            <c:bubble3D val="0"/>
            <c:spPr>
              <a:solidFill>
                <a:srgbClr val="FFCCCC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454-46A8-9A88-311662AF68E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454-46A8-9A88-311662AF68E7}"/>
              </c:ext>
            </c:extLst>
          </c:dPt>
          <c:dLbls>
            <c:dLbl>
              <c:idx val="0"/>
              <c:layout>
                <c:manualLayout>
                  <c:x val="-4.7969597550306213E-2"/>
                  <c:y val="-0.34599555263925341"/>
                </c:manualLayout>
              </c:layout>
              <c:tx>
                <c:rich>
                  <a:bodyPr/>
                  <a:lstStyle/>
                  <a:p>
                    <a:fld id="{16480ED8-A874-4EDF-8A23-874B80B4694D}" type="PERCENTAGE">
                      <a:rPr lang="en-US"/>
                      <a:pPr/>
                      <a:t>[PERCENTAGE]</a:t>
                    </a:fld>
                    <a:r>
                      <a:rPr lang="en-US"/>
                      <a:t>; 419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454-46A8-9A88-311662AF68E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30A7E2B6-50A0-4BFC-B5F9-32D284E40DF3}" type="PERCENTAGE">
                      <a:rPr lang="en-US"/>
                      <a:pPr/>
                      <a:t>[PERCENTAGE]</a:t>
                    </a:fld>
                    <a:r>
                      <a:rPr lang="en-US"/>
                      <a:t>; 75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454-46A8-9A88-311662AF68E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C0FD54FA-7DF7-4F4F-B1B5-F256B24C06E1}" type="PERCENTAGE">
                      <a:rPr lang="en-US"/>
                      <a:pPr/>
                      <a:t>[PERCENTAGE]</a:t>
                    </a:fld>
                    <a:r>
                      <a:rPr lang="en-US"/>
                      <a:t>;</a:t>
                    </a:r>
                    <a:r>
                      <a:rPr lang="en-US" baseline="0"/>
                      <a:t> 9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5454-46A8-9A88-311662AF68E7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AA6A66E6-D657-4E81-BC93-4ACA97F6CE1A}" type="PERCENTAGE">
                      <a:rPr lang="en-US"/>
                      <a:pPr/>
                      <a:t>[PERCENTAGE]</a:t>
                    </a:fld>
                    <a:r>
                      <a:rPr lang="en-US"/>
                      <a:t>; 6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5454-46A8-9A88-311662AF68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Leht2!$A$5:$A$9</c:f>
              <c:strCache>
                <c:ptCount val="4"/>
                <c:pt idx="0">
                  <c:v>Eesti</c:v>
                </c:pt>
                <c:pt idx="1">
                  <c:v>Vene</c:v>
                </c:pt>
                <c:pt idx="2">
                  <c:v>Soome</c:v>
                </c:pt>
                <c:pt idx="3">
                  <c:v>Inglise</c:v>
                </c:pt>
              </c:strCache>
            </c:strRef>
          </c:cat>
          <c:val>
            <c:numRef>
              <c:f>Leht2!$B$5:$B$9</c:f>
              <c:numCache>
                <c:formatCode>General</c:formatCode>
                <c:ptCount val="4"/>
                <c:pt idx="0">
                  <c:v>419</c:v>
                </c:pt>
                <c:pt idx="1">
                  <c:v>75</c:v>
                </c:pt>
                <c:pt idx="2">
                  <c:v>9</c:v>
                </c:pt>
                <c:pt idx="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454-46A8-9A88-311662AF68E7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0786455278717941"/>
          <c:y val="0.411859465376544"/>
          <c:w val="0.11590856436654841"/>
          <c:h val="0.2664183968997450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Bahnschrift" panose="020B0502040204020203" pitchFamily="34" charset="0"/>
        </a:defRPr>
      </a:pPr>
      <a:endParaRPr lang="et-EE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r>
              <a:rPr lang="et-EE" sz="1200"/>
              <a:t>Kas olete saanud leevendust oma probleemile? (protsentides)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/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et-E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'[Diagramm Microsoft PowerPointis]trend'!$A$5</c:f>
              <c:strCache>
                <c:ptCount val="1"/>
                <c:pt idx="0">
                  <c:v>Jah</c:v>
                </c:pt>
              </c:strCache>
            </c:strRef>
          </c:tx>
          <c:spPr>
            <a:solidFill>
              <a:srgbClr val="F25C6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'[Diagramm Microsoft PowerPointis]trend'!$B$4:$E$4</c:f>
              <c:numCache>
                <c:formatCode>General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f>'[Diagramm Microsoft PowerPointis]trend'!$B$5:$E$5</c:f>
              <c:numCache>
                <c:formatCode>General</c:formatCode>
                <c:ptCount val="4"/>
                <c:pt idx="0">
                  <c:v>79</c:v>
                </c:pt>
                <c:pt idx="1">
                  <c:v>82</c:v>
                </c:pt>
                <c:pt idx="2">
                  <c:v>73</c:v>
                </c:pt>
                <c:pt idx="3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D0-4C21-98FA-90621D7ED36A}"/>
            </c:ext>
          </c:extLst>
        </c:ser>
        <c:ser>
          <c:idx val="1"/>
          <c:order val="1"/>
          <c:tx>
            <c:strRef>
              <c:f>'[Diagramm Microsoft PowerPointis]trend'!$A$6</c:f>
              <c:strCache>
                <c:ptCount val="1"/>
                <c:pt idx="0">
                  <c:v>Pigem jah</c:v>
                </c:pt>
              </c:strCache>
            </c:strRef>
          </c:tx>
          <c:spPr>
            <a:solidFill>
              <a:sysClr val="window" lastClr="FFFFFF">
                <a:lumMod val="65000"/>
              </a:sys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'[Diagramm Microsoft PowerPointis]trend'!$B$4:$E$4</c:f>
              <c:numCache>
                <c:formatCode>General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f>'[Diagramm Microsoft PowerPointis]trend'!$B$6:$E$6</c:f>
              <c:numCache>
                <c:formatCode>General</c:formatCode>
                <c:ptCount val="4"/>
                <c:pt idx="0">
                  <c:v>13</c:v>
                </c:pt>
                <c:pt idx="1">
                  <c:v>13</c:v>
                </c:pt>
                <c:pt idx="2">
                  <c:v>16</c:v>
                </c:pt>
                <c:pt idx="3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D0-4C21-98FA-90621D7ED36A}"/>
            </c:ext>
          </c:extLst>
        </c:ser>
        <c:ser>
          <c:idx val="2"/>
          <c:order val="2"/>
          <c:tx>
            <c:strRef>
              <c:f>'[Diagramm Microsoft PowerPointis]trend'!$A$7</c:f>
              <c:strCache>
                <c:ptCount val="1"/>
                <c:pt idx="0">
                  <c:v>Pigem ei</c:v>
                </c:pt>
              </c:strCache>
            </c:strRef>
          </c:tx>
          <c:spPr>
            <a:solidFill>
              <a:srgbClr val="FFCCC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'[Diagramm Microsoft PowerPointis]trend'!$B$4:$E$4</c:f>
              <c:numCache>
                <c:formatCode>General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f>'[Diagramm Microsoft PowerPointis]trend'!$B$7:$E$7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D0-4C21-98FA-90621D7ED36A}"/>
            </c:ext>
          </c:extLst>
        </c:ser>
        <c:ser>
          <c:idx val="3"/>
          <c:order val="3"/>
          <c:tx>
            <c:strRef>
              <c:f>'[Diagramm Microsoft PowerPointis]trend'!$A$8</c:f>
              <c:strCache>
                <c:ptCount val="1"/>
                <c:pt idx="0">
                  <c:v>Ei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'[Diagramm Microsoft PowerPointis]trend'!$B$4:$E$4</c:f>
              <c:numCache>
                <c:formatCode>General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f>'[Diagramm Microsoft PowerPointis]trend'!$B$8:$E$8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BD0-4C21-98FA-90621D7ED36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874765663"/>
        <c:axId val="789503407"/>
      </c:barChart>
      <c:catAx>
        <c:axId val="8747656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endParaRPr lang="et-EE"/>
          </a:p>
        </c:txPr>
        <c:crossAx val="789503407"/>
        <c:crosses val="autoZero"/>
        <c:auto val="1"/>
        <c:lblAlgn val="ctr"/>
        <c:lblOffset val="100"/>
        <c:noMultiLvlLbl val="0"/>
      </c:catAx>
      <c:valAx>
        <c:axId val="789503407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8747656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Bahnschrift" panose="020B0502040204020203" pitchFamily="34" charset="0"/>
        </a:defRPr>
      </a:pPr>
      <a:endParaRPr lang="et-EE"/>
    </a:p>
  </c:txPr>
  <c:externalData r:id="rId4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r>
              <a:rPr lang="et-EE" sz="1200"/>
              <a:t>Kas jäite Fertilitase erahaigla külastusega tervikuna rahule? (protsentides)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/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et-E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'[Diagramm Microsoft PowerPointis]trend'!$A$13</c:f>
              <c:strCache>
                <c:ptCount val="1"/>
                <c:pt idx="0">
                  <c:v>Jah</c:v>
                </c:pt>
              </c:strCache>
            </c:strRef>
          </c:tx>
          <c:spPr>
            <a:solidFill>
              <a:srgbClr val="F25C6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'[Diagramm Microsoft PowerPointis]trend'!$B$12:$E$12</c:f>
              <c:numCache>
                <c:formatCode>General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f>'[Diagramm Microsoft PowerPointis]trend'!$B$13:$E$13</c:f>
              <c:numCache>
                <c:formatCode>General</c:formatCode>
                <c:ptCount val="4"/>
                <c:pt idx="0">
                  <c:v>83</c:v>
                </c:pt>
                <c:pt idx="1">
                  <c:v>90</c:v>
                </c:pt>
                <c:pt idx="2">
                  <c:v>88</c:v>
                </c:pt>
                <c:pt idx="3">
                  <c:v>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11-4E75-94F8-78E7AC185960}"/>
            </c:ext>
          </c:extLst>
        </c:ser>
        <c:ser>
          <c:idx val="1"/>
          <c:order val="1"/>
          <c:tx>
            <c:strRef>
              <c:f>'[Diagramm Microsoft PowerPointis]trend'!$A$14</c:f>
              <c:strCache>
                <c:ptCount val="1"/>
                <c:pt idx="0">
                  <c:v>Pigem jah</c:v>
                </c:pt>
              </c:strCache>
            </c:strRef>
          </c:tx>
          <c:spPr>
            <a:solidFill>
              <a:sysClr val="window" lastClr="FFFFFF">
                <a:lumMod val="65000"/>
              </a:sys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'[Diagramm Microsoft PowerPointis]trend'!$B$12:$E$12</c:f>
              <c:numCache>
                <c:formatCode>General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f>'[Diagramm Microsoft PowerPointis]trend'!$B$14:$E$14</c:f>
              <c:numCache>
                <c:formatCode>General</c:formatCode>
                <c:ptCount val="4"/>
                <c:pt idx="0">
                  <c:v>11</c:v>
                </c:pt>
                <c:pt idx="1">
                  <c:v>9</c:v>
                </c:pt>
                <c:pt idx="2">
                  <c:v>11</c:v>
                </c:pt>
                <c:pt idx="3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911-4E75-94F8-78E7AC185960}"/>
            </c:ext>
          </c:extLst>
        </c:ser>
        <c:ser>
          <c:idx val="2"/>
          <c:order val="2"/>
          <c:tx>
            <c:strRef>
              <c:f>'[Diagramm Microsoft PowerPointis]trend'!$A$15</c:f>
              <c:strCache>
                <c:ptCount val="1"/>
                <c:pt idx="0">
                  <c:v>Pigem ei</c:v>
                </c:pt>
              </c:strCache>
            </c:strRef>
          </c:tx>
          <c:spPr>
            <a:solidFill>
              <a:srgbClr val="FFCCC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'[Diagramm Microsoft PowerPointis]trend'!$B$12:$E$12</c:f>
              <c:numCache>
                <c:formatCode>General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f>'[Diagramm Microsoft PowerPointis]trend'!$B$15:$E$15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0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911-4E75-94F8-78E7AC185960}"/>
            </c:ext>
          </c:extLst>
        </c:ser>
        <c:ser>
          <c:idx val="3"/>
          <c:order val="3"/>
          <c:tx>
            <c:strRef>
              <c:f>'[Diagramm Microsoft PowerPointis]trend'!$A$16</c:f>
              <c:strCache>
                <c:ptCount val="1"/>
                <c:pt idx="0">
                  <c:v>Ei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'[Diagramm Microsoft PowerPointis]trend'!$B$12:$E$12</c:f>
              <c:numCache>
                <c:formatCode>General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f>'[Diagramm Microsoft PowerPointis]trend'!$B$16:$E$16</c:f>
              <c:numCache>
                <c:formatCode>General</c:formatCode>
                <c:ptCount val="4"/>
                <c:pt idx="0">
                  <c:v>1</c:v>
                </c:pt>
                <c:pt idx="1">
                  <c:v>0</c:v>
                </c:pt>
                <c:pt idx="2">
                  <c:v>1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911-4E75-94F8-78E7AC18596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788776255"/>
        <c:axId val="879707071"/>
      </c:barChart>
      <c:catAx>
        <c:axId val="7887762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endParaRPr lang="et-EE"/>
          </a:p>
        </c:txPr>
        <c:crossAx val="879707071"/>
        <c:crosses val="autoZero"/>
        <c:auto val="1"/>
        <c:lblAlgn val="ctr"/>
        <c:lblOffset val="100"/>
        <c:noMultiLvlLbl val="0"/>
      </c:catAx>
      <c:valAx>
        <c:axId val="87970707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7887762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Bahnschrift" panose="020B0502040204020203" pitchFamily="34" charset="0"/>
        </a:defRPr>
      </a:pPr>
      <a:endParaRPr lang="et-EE"/>
    </a:p>
  </c:txPr>
  <c:externalData r:id="rId4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r>
              <a:rPr lang="et-EE" sz="1200" dirty="0"/>
              <a:t>Kui Teil tekib vajadus raviteenuse järele, kas tuleksite taas </a:t>
            </a:r>
            <a:r>
              <a:rPr lang="et-EE" sz="1200" dirty="0" err="1"/>
              <a:t>Fertilitasse</a:t>
            </a:r>
            <a:r>
              <a:rPr lang="et-EE" sz="1200" dirty="0"/>
              <a:t>? (protsentides)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/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et-E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'[Diagramm Microsoft PowerPointis]trend'!$A$20</c:f>
              <c:strCache>
                <c:ptCount val="1"/>
                <c:pt idx="0">
                  <c:v>Jah</c:v>
                </c:pt>
              </c:strCache>
            </c:strRef>
          </c:tx>
          <c:spPr>
            <a:solidFill>
              <a:srgbClr val="F25C6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'[Diagramm Microsoft PowerPointis]trend'!$B$19:$E$19</c:f>
              <c:numCache>
                <c:formatCode>General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f>'[Diagramm Microsoft PowerPointis]trend'!$B$20:$E$20</c:f>
              <c:numCache>
                <c:formatCode>General</c:formatCode>
                <c:ptCount val="4"/>
                <c:pt idx="0">
                  <c:v>80</c:v>
                </c:pt>
                <c:pt idx="1">
                  <c:v>85</c:v>
                </c:pt>
                <c:pt idx="2">
                  <c:v>86</c:v>
                </c:pt>
                <c:pt idx="3">
                  <c:v>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F2-4C84-9243-480846C603FA}"/>
            </c:ext>
          </c:extLst>
        </c:ser>
        <c:ser>
          <c:idx val="1"/>
          <c:order val="1"/>
          <c:tx>
            <c:strRef>
              <c:f>'[Diagramm Microsoft PowerPointis]trend'!$A$21</c:f>
              <c:strCache>
                <c:ptCount val="1"/>
                <c:pt idx="0">
                  <c:v>Pigem jah</c:v>
                </c:pt>
              </c:strCache>
            </c:strRef>
          </c:tx>
          <c:spPr>
            <a:solidFill>
              <a:sysClr val="window" lastClr="FFFFFF">
                <a:lumMod val="65000"/>
              </a:sys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'[Diagramm Microsoft PowerPointis]trend'!$B$19:$E$19</c:f>
              <c:numCache>
                <c:formatCode>General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f>'[Diagramm Microsoft PowerPointis]trend'!$B$21:$E$21</c:f>
              <c:numCache>
                <c:formatCode>General</c:formatCode>
                <c:ptCount val="4"/>
                <c:pt idx="0">
                  <c:v>13</c:v>
                </c:pt>
                <c:pt idx="1">
                  <c:v>13</c:v>
                </c:pt>
                <c:pt idx="2">
                  <c:v>12</c:v>
                </c:pt>
                <c:pt idx="3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4F2-4C84-9243-480846C603FA}"/>
            </c:ext>
          </c:extLst>
        </c:ser>
        <c:ser>
          <c:idx val="2"/>
          <c:order val="2"/>
          <c:tx>
            <c:strRef>
              <c:f>'[Diagramm Microsoft PowerPointis]trend'!$A$22</c:f>
              <c:strCache>
                <c:ptCount val="1"/>
                <c:pt idx="0">
                  <c:v>Pigem ei</c:v>
                </c:pt>
              </c:strCache>
            </c:strRef>
          </c:tx>
          <c:spPr>
            <a:solidFill>
              <a:srgbClr val="FFCCC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'[Diagramm Microsoft PowerPointis]trend'!$B$19:$E$19</c:f>
              <c:numCache>
                <c:formatCode>General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f>'[Diagramm Microsoft PowerPointis]trend'!$B$22:$E$22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4F2-4C84-9243-480846C603FA}"/>
            </c:ext>
          </c:extLst>
        </c:ser>
        <c:ser>
          <c:idx val="3"/>
          <c:order val="3"/>
          <c:tx>
            <c:strRef>
              <c:f>'[Diagramm Microsoft PowerPointis]trend'!$A$23</c:f>
              <c:strCache>
                <c:ptCount val="1"/>
                <c:pt idx="0">
                  <c:v>Ei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'[Diagramm Microsoft PowerPointis]trend'!$B$19:$E$19</c:f>
              <c:numCache>
                <c:formatCode>General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f>'[Diagramm Microsoft PowerPointis]trend'!$B$23:$E$23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4F2-4C84-9243-480846C603F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651667407"/>
        <c:axId val="879722463"/>
      </c:barChart>
      <c:catAx>
        <c:axId val="6516674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endParaRPr lang="et-EE"/>
          </a:p>
        </c:txPr>
        <c:crossAx val="879722463"/>
        <c:crosses val="autoZero"/>
        <c:auto val="1"/>
        <c:lblAlgn val="ctr"/>
        <c:lblOffset val="100"/>
        <c:noMultiLvlLbl val="0"/>
      </c:catAx>
      <c:valAx>
        <c:axId val="879722463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516674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Bahnschrift" panose="020B0502040204020203" pitchFamily="34" charset="0"/>
        </a:defRPr>
      </a:pPr>
      <a:endParaRPr lang="et-EE"/>
    </a:p>
  </c:txPr>
  <c:externalData r:id="rId4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r>
              <a:rPr lang="et-EE" sz="1200" dirty="0"/>
              <a:t>Kas Teie arvates in </a:t>
            </a:r>
            <a:r>
              <a:rPr lang="et-EE" sz="1200" dirty="0" err="1"/>
              <a:t>Fertilitase</a:t>
            </a:r>
            <a:r>
              <a:rPr lang="et-EE" sz="1200" dirty="0"/>
              <a:t> erahaigla teenuse hinna ja kvaliteedi suhe hea? (protsentides)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/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et-E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'[Diagramm Microsoft PowerPointis]trend'!$A$28</c:f>
              <c:strCache>
                <c:ptCount val="1"/>
                <c:pt idx="0">
                  <c:v>Jah</c:v>
                </c:pt>
              </c:strCache>
            </c:strRef>
          </c:tx>
          <c:spPr>
            <a:solidFill>
              <a:srgbClr val="F25C6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'[Diagramm Microsoft PowerPointis]trend'!$B$27:$E$27</c:f>
              <c:numCache>
                <c:formatCode>General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f>'[Diagramm Microsoft PowerPointis]trend'!$B$28:$E$28</c:f>
              <c:numCache>
                <c:formatCode>General</c:formatCode>
                <c:ptCount val="4"/>
                <c:pt idx="0">
                  <c:v>65</c:v>
                </c:pt>
                <c:pt idx="1">
                  <c:v>72</c:v>
                </c:pt>
                <c:pt idx="2">
                  <c:v>61</c:v>
                </c:pt>
                <c:pt idx="3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13-4575-ABCC-C76090EAAC05}"/>
            </c:ext>
          </c:extLst>
        </c:ser>
        <c:ser>
          <c:idx val="1"/>
          <c:order val="1"/>
          <c:tx>
            <c:strRef>
              <c:f>'[Diagramm Microsoft PowerPointis]trend'!$A$29</c:f>
              <c:strCache>
                <c:ptCount val="1"/>
                <c:pt idx="0">
                  <c:v>Pigem jah</c:v>
                </c:pt>
              </c:strCache>
            </c:strRef>
          </c:tx>
          <c:spPr>
            <a:solidFill>
              <a:sysClr val="window" lastClr="FFFFFF">
                <a:lumMod val="65000"/>
              </a:sys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'[Diagramm Microsoft PowerPointis]trend'!$B$27:$E$27</c:f>
              <c:numCache>
                <c:formatCode>General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f>'[Diagramm Microsoft PowerPointis]trend'!$B$29:$E$29</c:f>
              <c:numCache>
                <c:formatCode>General</c:formatCode>
                <c:ptCount val="4"/>
                <c:pt idx="0">
                  <c:v>19</c:v>
                </c:pt>
                <c:pt idx="1">
                  <c:v>19</c:v>
                </c:pt>
                <c:pt idx="2">
                  <c:v>25</c:v>
                </c:pt>
                <c:pt idx="3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E13-4575-ABCC-C76090EAAC05}"/>
            </c:ext>
          </c:extLst>
        </c:ser>
        <c:ser>
          <c:idx val="2"/>
          <c:order val="2"/>
          <c:tx>
            <c:strRef>
              <c:f>'[Diagramm Microsoft PowerPointis]trend'!$A$30</c:f>
              <c:strCache>
                <c:ptCount val="1"/>
                <c:pt idx="0">
                  <c:v>Pigem ei</c:v>
                </c:pt>
              </c:strCache>
            </c:strRef>
          </c:tx>
          <c:spPr>
            <a:solidFill>
              <a:srgbClr val="FFCCC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'[Diagramm Microsoft PowerPointis]trend'!$B$27:$E$27</c:f>
              <c:numCache>
                <c:formatCode>General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f>'[Diagramm Microsoft PowerPointis]trend'!$B$30:$E$30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E13-4575-ABCC-C76090EAAC05}"/>
            </c:ext>
          </c:extLst>
        </c:ser>
        <c:ser>
          <c:idx val="3"/>
          <c:order val="3"/>
          <c:tx>
            <c:strRef>
              <c:f>'[Diagramm Microsoft PowerPointis]trend'!$A$31</c:f>
              <c:strCache>
                <c:ptCount val="1"/>
                <c:pt idx="0">
                  <c:v>Ei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'[Diagramm Microsoft PowerPointis]trend'!$B$27:$E$27</c:f>
              <c:numCache>
                <c:formatCode>General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f>'[Diagramm Microsoft PowerPointis]trend'!$B$31:$E$31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0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E13-4575-ABCC-C76090EAAC0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006055695"/>
        <c:axId val="879722047"/>
      </c:barChart>
      <c:catAx>
        <c:axId val="10060556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endParaRPr lang="et-EE"/>
          </a:p>
        </c:txPr>
        <c:crossAx val="879722047"/>
        <c:crosses val="autoZero"/>
        <c:auto val="1"/>
        <c:lblAlgn val="ctr"/>
        <c:lblOffset val="100"/>
        <c:noMultiLvlLbl val="0"/>
      </c:catAx>
      <c:valAx>
        <c:axId val="879722047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00605569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Bahnschrift" panose="020B0502040204020203" pitchFamily="34" charset="0"/>
        </a:defRPr>
      </a:pPr>
      <a:endParaRPr lang="et-EE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[fertilitas_andmed.xls]Leht3!PivotTable-liigendtabel3</c:name>
    <c:fmtId val="4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/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r>
              <a:rPr lang="et-EE"/>
              <a:t>Soolis-vanuseline jaotus</a:t>
            </a:r>
          </a:p>
        </c:rich>
      </c:tx>
      <c:layout>
        <c:manualLayout>
          <c:xMode val="edge"/>
          <c:yMode val="edge"/>
          <c:x val="0.22857296947470604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/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et-E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Leht3!$C$3:$C$4</c:f>
              <c:strCache>
                <c:ptCount val="1"/>
                <c:pt idx="0">
                  <c:v>Kokku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25C6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78E-4B88-B243-DC09AEBB941B}"/>
              </c:ext>
            </c:extLst>
          </c:dPt>
          <c:dPt>
            <c:idx val="1"/>
            <c:invertIfNegative val="0"/>
            <c:bubble3D val="0"/>
            <c:spPr>
              <a:solidFill>
                <a:sysClr val="window" lastClr="FFFFFF">
                  <a:lumMod val="65000"/>
                </a:sys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D78E-4B88-B243-DC09AEBB941B}"/>
              </c:ext>
            </c:extLst>
          </c:dPt>
          <c:dPt>
            <c:idx val="2"/>
            <c:invertIfNegative val="0"/>
            <c:bubble3D val="0"/>
            <c:spPr>
              <a:solidFill>
                <a:srgbClr val="F25C6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D78E-4B88-B243-DC09AEBB941B}"/>
              </c:ext>
            </c:extLst>
          </c:dPt>
          <c:dPt>
            <c:idx val="3"/>
            <c:invertIfNegative val="0"/>
            <c:bubble3D val="0"/>
            <c:spPr>
              <a:solidFill>
                <a:sysClr val="window" lastClr="FFFFFF">
                  <a:lumMod val="65000"/>
                </a:sys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D78E-4B88-B243-DC09AEBB941B}"/>
              </c:ext>
            </c:extLst>
          </c:dPt>
          <c:dPt>
            <c:idx val="4"/>
            <c:invertIfNegative val="0"/>
            <c:bubble3D val="0"/>
            <c:spPr>
              <a:solidFill>
                <a:srgbClr val="F25C6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78E-4B88-B243-DC09AEBB941B}"/>
              </c:ext>
            </c:extLst>
          </c:dPt>
          <c:dPt>
            <c:idx val="5"/>
            <c:invertIfNegative val="0"/>
            <c:bubble3D val="0"/>
            <c:spPr>
              <a:solidFill>
                <a:sysClr val="window" lastClr="FFFFFF">
                  <a:lumMod val="65000"/>
                </a:sys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D78E-4B88-B243-DC09AEBB941B}"/>
              </c:ext>
            </c:extLst>
          </c:dPt>
          <c:dPt>
            <c:idx val="6"/>
            <c:invertIfNegative val="0"/>
            <c:bubble3D val="0"/>
            <c:spPr>
              <a:solidFill>
                <a:srgbClr val="F25C6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D78E-4B88-B243-DC09AEBB941B}"/>
              </c:ext>
            </c:extLst>
          </c:dPt>
          <c:dPt>
            <c:idx val="7"/>
            <c:invertIfNegative val="0"/>
            <c:bubble3D val="0"/>
            <c:spPr>
              <a:solidFill>
                <a:sysClr val="window" lastClr="FFFFFF">
                  <a:lumMod val="65000"/>
                </a:sys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D78E-4B88-B243-DC09AEBB941B}"/>
              </c:ext>
            </c:extLst>
          </c:dPt>
          <c:dPt>
            <c:idx val="8"/>
            <c:invertIfNegative val="0"/>
            <c:bubble3D val="0"/>
            <c:spPr>
              <a:solidFill>
                <a:srgbClr val="F25C6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78E-4B88-B243-DC09AEBB941B}"/>
              </c:ext>
            </c:extLst>
          </c:dPt>
          <c:dPt>
            <c:idx val="9"/>
            <c:invertIfNegative val="0"/>
            <c:bubble3D val="0"/>
            <c:spPr>
              <a:solidFill>
                <a:sysClr val="window" lastClr="FFFFFF">
                  <a:lumMod val="65000"/>
                </a:sys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D78E-4B88-B243-DC09AEBB941B}"/>
              </c:ext>
            </c:extLst>
          </c:dPt>
          <c:dPt>
            <c:idx val="10"/>
            <c:invertIfNegative val="0"/>
            <c:bubble3D val="0"/>
            <c:spPr>
              <a:solidFill>
                <a:srgbClr val="F25C6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D78E-4B88-B243-DC09AEBB941B}"/>
              </c:ext>
            </c:extLst>
          </c:dPt>
          <c:dPt>
            <c:idx val="11"/>
            <c:invertIfNegative val="0"/>
            <c:bubble3D val="0"/>
            <c:spPr>
              <a:solidFill>
                <a:sysClr val="window" lastClr="FFFFFF">
                  <a:lumMod val="65000"/>
                </a:sys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D78E-4B88-B243-DC09AEBB941B}"/>
              </c:ext>
            </c:extLst>
          </c:dPt>
          <c:dPt>
            <c:idx val="12"/>
            <c:invertIfNegative val="0"/>
            <c:bubble3D val="0"/>
            <c:spPr>
              <a:solidFill>
                <a:srgbClr val="F25C6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78E-4B88-B243-DC09AEBB941B}"/>
              </c:ext>
            </c:extLst>
          </c:dPt>
          <c:dPt>
            <c:idx val="13"/>
            <c:invertIfNegative val="0"/>
            <c:bubble3D val="0"/>
            <c:spPr>
              <a:solidFill>
                <a:sysClr val="window" lastClr="FFFFFF">
                  <a:lumMod val="65000"/>
                </a:sys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D78E-4B88-B243-DC09AEBB941B}"/>
              </c:ext>
            </c:extLst>
          </c:dPt>
          <c:dPt>
            <c:idx val="14"/>
            <c:invertIfNegative val="0"/>
            <c:bubble3D val="0"/>
            <c:spPr>
              <a:solidFill>
                <a:srgbClr val="F25C6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D78E-4B88-B243-DC09AEBB941B}"/>
              </c:ext>
            </c:extLst>
          </c:dPt>
          <c:dPt>
            <c:idx val="15"/>
            <c:invertIfNegative val="0"/>
            <c:bubble3D val="0"/>
            <c:spPr>
              <a:solidFill>
                <a:sysClr val="window" lastClr="FFFFFF">
                  <a:lumMod val="65000"/>
                </a:sys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0-D78E-4B88-B243-DC09AEBB941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Leht3!$A$5:$B$29</c:f>
              <c:multiLvlStrCache>
                <c:ptCount val="16"/>
                <c:lvl>
                  <c:pt idx="0">
                    <c:v>Naised</c:v>
                  </c:pt>
                  <c:pt idx="1">
                    <c:v>Mehed</c:v>
                  </c:pt>
                  <c:pt idx="2">
                    <c:v>Naised</c:v>
                  </c:pt>
                  <c:pt idx="3">
                    <c:v>Mehed</c:v>
                  </c:pt>
                  <c:pt idx="4">
                    <c:v>Naised</c:v>
                  </c:pt>
                  <c:pt idx="5">
                    <c:v>Mehed</c:v>
                  </c:pt>
                  <c:pt idx="6">
                    <c:v>Naised</c:v>
                  </c:pt>
                  <c:pt idx="7">
                    <c:v>Mehed</c:v>
                  </c:pt>
                  <c:pt idx="8">
                    <c:v>Naised</c:v>
                  </c:pt>
                  <c:pt idx="9">
                    <c:v>Mehed</c:v>
                  </c:pt>
                  <c:pt idx="10">
                    <c:v>Naised</c:v>
                  </c:pt>
                  <c:pt idx="11">
                    <c:v>Mehed</c:v>
                  </c:pt>
                  <c:pt idx="12">
                    <c:v>Naised</c:v>
                  </c:pt>
                  <c:pt idx="13">
                    <c:v>Mehed</c:v>
                  </c:pt>
                  <c:pt idx="14">
                    <c:v>Naised</c:v>
                  </c:pt>
                  <c:pt idx="15">
                    <c:v>Mehed</c:v>
                  </c:pt>
                </c:lvl>
                <c:lvl>
                  <c:pt idx="0">
                    <c:v>&lt;19</c:v>
                  </c:pt>
                  <c:pt idx="2">
                    <c:v>20-24</c:v>
                  </c:pt>
                  <c:pt idx="4">
                    <c:v>25-34</c:v>
                  </c:pt>
                  <c:pt idx="6">
                    <c:v>35-44</c:v>
                  </c:pt>
                  <c:pt idx="8">
                    <c:v>45-54</c:v>
                  </c:pt>
                  <c:pt idx="10">
                    <c:v>55-64</c:v>
                  </c:pt>
                  <c:pt idx="12">
                    <c:v>65-74</c:v>
                  </c:pt>
                  <c:pt idx="14">
                    <c:v>75+</c:v>
                  </c:pt>
                </c:lvl>
              </c:multiLvlStrCache>
            </c:multiLvlStrRef>
          </c:cat>
          <c:val>
            <c:numRef>
              <c:f>Leht3!$C$5:$C$29</c:f>
              <c:numCache>
                <c:formatCode>General</c:formatCode>
                <c:ptCount val="16"/>
                <c:pt idx="0">
                  <c:v>10</c:v>
                </c:pt>
                <c:pt idx="1">
                  <c:v>4</c:v>
                </c:pt>
                <c:pt idx="2">
                  <c:v>35</c:v>
                </c:pt>
                <c:pt idx="3">
                  <c:v>3</c:v>
                </c:pt>
                <c:pt idx="4">
                  <c:v>131</c:v>
                </c:pt>
                <c:pt idx="5">
                  <c:v>13</c:v>
                </c:pt>
                <c:pt idx="6">
                  <c:v>128</c:v>
                </c:pt>
                <c:pt idx="7">
                  <c:v>21</c:v>
                </c:pt>
                <c:pt idx="8">
                  <c:v>58</c:v>
                </c:pt>
                <c:pt idx="9">
                  <c:v>8</c:v>
                </c:pt>
                <c:pt idx="10">
                  <c:v>24</c:v>
                </c:pt>
                <c:pt idx="11">
                  <c:v>10</c:v>
                </c:pt>
                <c:pt idx="12">
                  <c:v>30</c:v>
                </c:pt>
                <c:pt idx="13">
                  <c:v>8</c:v>
                </c:pt>
                <c:pt idx="14">
                  <c:v>19</c:v>
                </c:pt>
                <c:pt idx="15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8E-4B88-B243-DC09AEBB941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235030399"/>
        <c:axId val="1149569055"/>
      </c:barChart>
      <c:catAx>
        <c:axId val="12350303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endParaRPr lang="et-EE"/>
          </a:p>
        </c:txPr>
        <c:crossAx val="1149569055"/>
        <c:crosses val="autoZero"/>
        <c:auto val="1"/>
        <c:lblAlgn val="ctr"/>
        <c:lblOffset val="100"/>
        <c:noMultiLvlLbl val="0"/>
      </c:catAx>
      <c:valAx>
        <c:axId val="114956905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2350303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Bahnschrift" panose="020B0502040204020203" pitchFamily="34" charset="0"/>
        </a:defRPr>
      </a:pPr>
      <a:endParaRPr lang="et-EE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[fertilitas_andmed.xls]Leht4!PivotTable-liigendtabel4</c:name>
    <c:fmtId val="4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effectLst/>
                <a:latin typeface="Bahnschrift" panose="020B0502040204020203" pitchFamily="34" charset="0"/>
                <a:ea typeface="+mn-ea"/>
                <a:cs typeface="+mn-cs"/>
              </a:defRPr>
            </a:pPr>
            <a:r>
              <a:rPr lang="et-EE"/>
              <a:t>Elukoht</a:t>
            </a:r>
          </a:p>
        </c:rich>
      </c:tx>
      <c:layout>
        <c:manualLayout>
          <c:xMode val="edge"/>
          <c:yMode val="edge"/>
          <c:x val="0.2119279896158913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effectLst/>
              <a:latin typeface="Bahnschrift" panose="020B0502040204020203" pitchFamily="34" charset="0"/>
              <a:ea typeface="+mn-ea"/>
              <a:cs typeface="+mn-cs"/>
            </a:defRPr>
          </a:pPr>
          <a:endParaRPr lang="et-EE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fld id="{F23D7E8C-CB26-4282-83F2-2C84B8B5B4F6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274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2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fld id="{C8CBBBBF-A4F4-47F3-AAA8-00C18674D7E0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111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3"/>
        <c:spPr>
          <a:solidFill>
            <a:schemeClr val="accent3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fld id="{615990EE-1389-4E74-B397-BC84B2A0B906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95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4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fld id="{3D650C5A-62ED-4905-BC11-ADCFD4E1865E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9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5"/>
        <c:spPr>
          <a:solidFill>
            <a:schemeClr val="accent5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fld id="{93A0B8E4-860B-47DD-B970-48A2DA8642E5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8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6"/>
        <c:spPr>
          <a:solidFill>
            <a:schemeClr val="accent6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fld id="{8DEFE742-B968-430F-8CE1-8DE73A1F9A1C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6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fld id="{F23D7E8C-CB26-4282-83F2-2C84B8B5B4F6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274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fld id="{C8CBBBBF-A4F4-47F3-AAA8-00C18674D7E0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111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fld id="{615990EE-1389-4E74-B397-BC84B2A0B906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95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fld id="{3D650C5A-62ED-4905-BC11-ADCFD4E1865E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9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fld id="{93A0B8E4-860B-47DD-B970-48A2DA8642E5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8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fld id="{8DEFE742-B968-430F-8CE1-8DE73A1F9A1C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6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fld id="{F23D7E8C-CB26-4282-83F2-2C84B8B5B4F6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274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fld id="{C8CBBBBF-A4F4-47F3-AAA8-00C18674D7E0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111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fld id="{615990EE-1389-4E74-B397-BC84B2A0B906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95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fld id="{3D650C5A-62ED-4905-BC11-ADCFD4E1865E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9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fld id="{93A0B8E4-860B-47DD-B970-48A2DA8642E5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8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2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fld id="{8DEFE742-B968-430F-8CE1-8DE73A1F9A1C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6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</c:pivotFmts>
    <c:plotArea>
      <c:layout>
        <c:manualLayout>
          <c:layoutTarget val="inner"/>
          <c:xMode val="edge"/>
          <c:yMode val="edge"/>
          <c:x val="7.2142879540894503E-2"/>
          <c:y val="0.19632697085010947"/>
          <c:w val="0.44111174267267134"/>
          <c:h val="0.7210607363384931"/>
        </c:manualLayout>
      </c:layout>
      <c:pieChart>
        <c:varyColors val="1"/>
        <c:ser>
          <c:idx val="0"/>
          <c:order val="0"/>
          <c:tx>
            <c:strRef>
              <c:f>Leht4!$B$3:$B$4</c:f>
              <c:strCache>
                <c:ptCount val="1"/>
                <c:pt idx="0">
                  <c:v>Kokku</c:v>
                </c:pt>
              </c:strCache>
            </c:strRef>
          </c:tx>
          <c:dPt>
            <c:idx val="0"/>
            <c:bubble3D val="0"/>
            <c:spPr>
              <a:solidFill>
                <a:srgbClr val="F25C6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F65-4430-AC5C-78A08441EE8C}"/>
              </c:ext>
            </c:extLst>
          </c:dPt>
          <c:dPt>
            <c:idx val="1"/>
            <c:bubble3D val="0"/>
            <c:spPr>
              <a:solidFill>
                <a:sysClr val="window" lastClr="FFFFFF">
                  <a:lumMod val="65000"/>
                </a:sys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F65-4430-AC5C-78A08441EE8C}"/>
              </c:ext>
            </c:extLst>
          </c:dPt>
          <c:dPt>
            <c:idx val="2"/>
            <c:bubble3D val="0"/>
            <c:spPr>
              <a:solidFill>
                <a:srgbClr val="FFCCCC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F65-4430-AC5C-78A08441EE8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F65-4430-AC5C-78A08441EE8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F65-4430-AC5C-78A08441EE8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F65-4430-AC5C-78A08441EE8C}"/>
              </c:ext>
            </c:extLst>
          </c:dPt>
          <c:dLbls>
            <c:dLbl>
              <c:idx val="0"/>
              <c:layout>
                <c:manualLayout>
                  <c:x val="-0.17999114173228348"/>
                  <c:y val="-9.1202610090405367E-2"/>
                </c:manualLayout>
              </c:layout>
              <c:tx>
                <c:rich>
                  <a:bodyPr/>
                  <a:lstStyle/>
                  <a:p>
                    <a:fld id="{F23D7E8C-CB26-4282-83F2-2C84B8B5B4F6}" type="PERCENTAGE">
                      <a:rPr lang="en-US"/>
                      <a:pPr/>
                      <a:t>[PERCENTAGE]</a:t>
                    </a:fld>
                    <a:r>
                      <a:rPr lang="en-US"/>
                      <a:t>; 274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F65-4430-AC5C-78A08441EE8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C8CBBBBF-A4F4-47F3-AAA8-00C18674D7E0}" type="PERCENTAGE">
                      <a:rPr lang="en-US"/>
                      <a:pPr/>
                      <a:t>[PERCENTAGE]</a:t>
                    </a:fld>
                    <a:r>
                      <a:rPr lang="en-US"/>
                      <a:t>; 111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F65-4430-AC5C-78A08441EE8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615990EE-1389-4E74-B397-BC84B2A0B906}" type="PERCENTAGE">
                      <a:rPr lang="en-US"/>
                      <a:pPr/>
                      <a:t>[PERCENTAGE]</a:t>
                    </a:fld>
                    <a:r>
                      <a:rPr lang="en-US"/>
                      <a:t>; 95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AF65-4430-AC5C-78A08441EE8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3D650C5A-62ED-4905-BC11-ADCFD4E1865E}" type="PERCENTAGE">
                      <a:rPr lang="en-US"/>
                      <a:pPr/>
                      <a:t>[PERCENTAGE]</a:t>
                    </a:fld>
                    <a:r>
                      <a:rPr lang="en-US"/>
                      <a:t>; 9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AF65-4430-AC5C-78A08441EE8C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93A0B8E4-860B-47DD-B970-48A2DA8642E5}" type="PERCENTAGE">
                      <a:rPr lang="en-US"/>
                      <a:pPr/>
                      <a:t>[PERCENTAGE]</a:t>
                    </a:fld>
                    <a:r>
                      <a:rPr lang="en-US"/>
                      <a:t>; 8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AF65-4430-AC5C-78A08441EE8C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8DEFE742-B968-430F-8CE1-8DE73A1F9A1C}" type="PERCENTAGE">
                      <a:rPr lang="en-US"/>
                      <a:pPr/>
                      <a:t>[PERCENTAGE]</a:t>
                    </a:fld>
                    <a:r>
                      <a:rPr lang="en-US"/>
                      <a:t>; 6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AF65-4430-AC5C-78A08441EE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effectLst/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Leht4!$A$5:$A$11</c:f>
              <c:strCache>
                <c:ptCount val="6"/>
                <c:pt idx="0">
                  <c:v>Tallinn</c:v>
                </c:pt>
                <c:pt idx="1">
                  <c:v>Viimsi</c:v>
                </c:pt>
                <c:pt idx="2">
                  <c:v>Mujal Eestis</c:v>
                </c:pt>
                <c:pt idx="3">
                  <c:v>Soome</c:v>
                </c:pt>
                <c:pt idx="4">
                  <c:v>Venemaa</c:v>
                </c:pt>
                <c:pt idx="5">
                  <c:v>Mujal välismaal</c:v>
                </c:pt>
              </c:strCache>
            </c:strRef>
          </c:cat>
          <c:val>
            <c:numRef>
              <c:f>Leht4!$B$5:$B$11</c:f>
              <c:numCache>
                <c:formatCode>General</c:formatCode>
                <c:ptCount val="6"/>
                <c:pt idx="0">
                  <c:v>274</c:v>
                </c:pt>
                <c:pt idx="1">
                  <c:v>111</c:v>
                </c:pt>
                <c:pt idx="2">
                  <c:v>95</c:v>
                </c:pt>
                <c:pt idx="3">
                  <c:v>9</c:v>
                </c:pt>
                <c:pt idx="4">
                  <c:v>8</c:v>
                </c:pt>
                <c:pt idx="5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AF65-4430-AC5C-78A08441EE8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7212190109745964"/>
          <c:y val="0.28210281767114198"/>
          <c:w val="0.28522309711286087"/>
          <c:h val="0.5655176436278798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effectLst/>
              <a:latin typeface="Bahnschrift" panose="020B0502040204020203" pitchFamily="34" charset="0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effectLst/>
          <a:latin typeface="Bahnschrift" panose="020B0502040204020203" pitchFamily="34" charset="0"/>
        </a:defRPr>
      </a:pPr>
      <a:endParaRPr lang="et-EE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[fertilitas_andmed.xls]Leht5!PivotTable-liigendtabel5</c:name>
    <c:fmtId val="6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r>
              <a:rPr lang="et-EE"/>
              <a:t>Amet</a:t>
            </a:r>
          </a:p>
        </c:rich>
      </c:tx>
      <c:layout>
        <c:manualLayout>
          <c:xMode val="edge"/>
          <c:yMode val="edge"/>
          <c:x val="0.23490966754155732"/>
          <c:y val="6.842373869932924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et-EE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>
        <c:manualLayout>
          <c:layoutTarget val="inner"/>
          <c:xMode val="edge"/>
          <c:yMode val="edge"/>
          <c:x val="6.4290901137357831E-2"/>
          <c:y val="0.23005650335374744"/>
          <c:w val="0.44283508311461067"/>
          <c:h val="0.73805847185768447"/>
        </c:manualLayout>
      </c:layout>
      <c:pieChart>
        <c:varyColors val="1"/>
        <c:ser>
          <c:idx val="0"/>
          <c:order val="0"/>
          <c:tx>
            <c:strRef>
              <c:f>Leht5!$B$3:$B$4</c:f>
              <c:strCache>
                <c:ptCount val="1"/>
                <c:pt idx="0">
                  <c:v>Kokku</c:v>
                </c:pt>
              </c:strCache>
            </c:strRef>
          </c:tx>
          <c:dPt>
            <c:idx val="0"/>
            <c:bubble3D val="0"/>
            <c:spPr>
              <a:solidFill>
                <a:srgbClr val="F25C6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2E9-4DD9-8A1C-CF771655659A}"/>
              </c:ext>
            </c:extLst>
          </c:dPt>
          <c:dPt>
            <c:idx val="1"/>
            <c:bubble3D val="0"/>
            <c:spPr>
              <a:solidFill>
                <a:sysClr val="window" lastClr="FFFFFF">
                  <a:lumMod val="65000"/>
                </a:sys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2E9-4DD9-8A1C-CF771655659A}"/>
              </c:ext>
            </c:extLst>
          </c:dPt>
          <c:dPt>
            <c:idx val="2"/>
            <c:bubble3D val="0"/>
            <c:spPr>
              <a:solidFill>
                <a:srgbClr val="FFCCCC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2E9-4DD9-8A1C-CF771655659A}"/>
              </c:ext>
            </c:extLst>
          </c:dPt>
          <c:dPt>
            <c:idx val="3"/>
            <c:bubble3D val="0"/>
            <c:spPr>
              <a:solidFill>
                <a:srgbClr val="FFCC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2E9-4DD9-8A1C-CF771655659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22E9-4DD9-8A1C-CF771655659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22E9-4DD9-8A1C-CF771655659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22E9-4DD9-8A1C-CF771655659A}"/>
              </c:ext>
            </c:extLst>
          </c:dPt>
          <c:dPt>
            <c:idx val="7"/>
            <c:bubble3D val="0"/>
            <c:spPr>
              <a:solidFill>
                <a:srgbClr val="FF66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22E9-4DD9-8A1C-CF771655659A}"/>
              </c:ext>
            </c:extLst>
          </c:dPt>
          <c:dLbls>
            <c:dLbl>
              <c:idx val="0"/>
              <c:layout>
                <c:manualLayout>
                  <c:x val="-0.16748097112860894"/>
                  <c:y val="9.0030621172353456E-2"/>
                </c:manualLayout>
              </c:layout>
              <c:tx>
                <c:rich>
                  <a:bodyPr/>
                  <a:lstStyle/>
                  <a:p>
                    <a:fld id="{6CB8C739-1D5F-496E-A969-D68F95E5B1A6}" type="PERCENTAGE">
                      <a:rPr lang="en-US" smtClean="0"/>
                      <a:pPr/>
                      <a:t>[PERCENTAGE]</a:t>
                    </a:fld>
                    <a:r>
                      <a:rPr lang="en-US" dirty="0"/>
                      <a:t>; 168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2E9-4DD9-8A1C-CF771655659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772F3EDC-68C2-433E-B928-1DD46C80AA19}" type="PERCENTAGE">
                      <a:rPr lang="en-US" smtClean="0"/>
                      <a:pPr/>
                      <a:t>[PERCENTAGE]</a:t>
                    </a:fld>
                    <a:r>
                      <a:rPr lang="en-US"/>
                      <a:t>; 76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2E9-4DD9-8A1C-CF771655659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D7A697D6-699C-40BF-8BB8-852D062EFDF5}" type="PERCENTAGE">
                      <a:rPr lang="en-US" smtClean="0"/>
                      <a:pPr/>
                      <a:t>[PERCENTAGE]</a:t>
                    </a:fld>
                    <a:r>
                      <a:rPr lang="en-US"/>
                      <a:t>; 75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22E9-4DD9-8A1C-CF771655659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8A90F329-E3F7-499B-8BF0-673BA25C115E}" type="PERCENTAGE">
                      <a:rPr lang="en-US" smtClean="0"/>
                      <a:pPr/>
                      <a:t>[PERCENTAGE]</a:t>
                    </a:fld>
                    <a:r>
                      <a:rPr lang="en-US"/>
                      <a:t>; 60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22E9-4DD9-8A1C-CF771655659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94E9134A-A81B-4310-A3C2-EA75C7525114}" type="PERCENTAGE">
                      <a:rPr lang="en-US" smtClean="0"/>
                      <a:pPr/>
                      <a:t>[PERCENTAGE]</a:t>
                    </a:fld>
                    <a:r>
                      <a:rPr lang="en-US"/>
                      <a:t>; 42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22E9-4DD9-8A1C-CF771655659A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8213739A-4EE1-488D-A74E-688A0BB420CE}" type="PERCENTAGE">
                      <a:rPr lang="en-US" smtClean="0"/>
                      <a:pPr/>
                      <a:t>[PERCENTAGE]</a:t>
                    </a:fld>
                    <a:r>
                      <a:rPr lang="en-US"/>
                      <a:t>; 32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22E9-4DD9-8A1C-CF771655659A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045FBAD6-741B-4763-835D-181E8CF2AF84}" type="PERCENTAGE">
                      <a:rPr lang="en-US" smtClean="0"/>
                      <a:pPr/>
                      <a:t>[PERCENTAGE]</a:t>
                    </a:fld>
                    <a:r>
                      <a:rPr lang="en-US"/>
                      <a:t>; 27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22E9-4DD9-8A1C-CF771655659A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EAAA86ED-732D-46E9-88AD-E5A17B2BF3B9}" type="PERCENTAGE">
                      <a:rPr lang="en-US" smtClean="0"/>
                      <a:pPr/>
                      <a:t>[PERCENTAGE]</a:t>
                    </a:fld>
                    <a:r>
                      <a:rPr lang="en-US" dirty="0"/>
                      <a:t>; 25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22E9-4DD9-8A1C-CF771655659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Leht5!$A$5:$A$13</c:f>
              <c:strCache>
                <c:ptCount val="8"/>
                <c:pt idx="0">
                  <c:v>palgatöötaja - spetsialist</c:v>
                </c:pt>
                <c:pt idx="1">
                  <c:v>palgatöötaja - juht/keskastme juht</c:v>
                </c:pt>
                <c:pt idx="2">
                  <c:v>ettevõtja</c:v>
                </c:pt>
                <c:pt idx="3">
                  <c:v>pensionär</c:v>
                </c:pt>
                <c:pt idx="4">
                  <c:v>palgatöötaja - lihttööline</c:v>
                </c:pt>
                <c:pt idx="5">
                  <c:v>õpilane/üliõpilane </c:v>
                </c:pt>
                <c:pt idx="6">
                  <c:v>kodune</c:v>
                </c:pt>
                <c:pt idx="7">
                  <c:v>muu</c:v>
                </c:pt>
              </c:strCache>
            </c:strRef>
          </c:cat>
          <c:val>
            <c:numRef>
              <c:f>Leht5!$B$5:$B$13</c:f>
              <c:numCache>
                <c:formatCode>General</c:formatCode>
                <c:ptCount val="8"/>
                <c:pt idx="0">
                  <c:v>168</c:v>
                </c:pt>
                <c:pt idx="1">
                  <c:v>76</c:v>
                </c:pt>
                <c:pt idx="2">
                  <c:v>75</c:v>
                </c:pt>
                <c:pt idx="3">
                  <c:v>60</c:v>
                </c:pt>
                <c:pt idx="4">
                  <c:v>42</c:v>
                </c:pt>
                <c:pt idx="5">
                  <c:v>32</c:v>
                </c:pt>
                <c:pt idx="6">
                  <c:v>27</c:v>
                </c:pt>
                <c:pt idx="7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22E9-4DD9-8A1C-CF771655659A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5728543307086609"/>
          <c:y val="0.14719561096529601"/>
          <c:w val="0.39271456692913387"/>
          <c:h val="0.8528043890347040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Bahnschrift" panose="020B0502040204020203" pitchFamily="34" charset="0"/>
        </a:defRPr>
      </a:pPr>
      <a:endParaRPr lang="et-EE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[fertilitas_andmed.xls]Leht6!PivotTable-liigendtabel6</c:name>
    <c:fmtId val="4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r>
              <a:rPr lang="en-US" dirty="0" err="1"/>
              <a:t>Millal</a:t>
            </a:r>
            <a:r>
              <a:rPr lang="en-US" dirty="0"/>
              <a:t> </a:t>
            </a:r>
            <a:r>
              <a:rPr lang="en-US" dirty="0" err="1"/>
              <a:t>külastasite</a:t>
            </a:r>
            <a:r>
              <a:rPr lang="en-US" dirty="0"/>
              <a:t> </a:t>
            </a:r>
            <a:r>
              <a:rPr lang="en-US" dirty="0" err="1"/>
              <a:t>viimati</a:t>
            </a:r>
            <a:r>
              <a:rPr lang="en-US" dirty="0"/>
              <a:t> </a:t>
            </a:r>
            <a:endParaRPr lang="et-EE" dirty="0"/>
          </a:p>
          <a:p>
            <a:pPr>
              <a:defRPr/>
            </a:pPr>
            <a:r>
              <a:rPr lang="en-US" dirty="0" err="1"/>
              <a:t>Fertilitase</a:t>
            </a:r>
            <a:r>
              <a:rPr lang="en-US" dirty="0"/>
              <a:t> </a:t>
            </a:r>
            <a:r>
              <a:rPr lang="en-US" dirty="0" err="1"/>
              <a:t>erahaiglat</a:t>
            </a:r>
            <a:r>
              <a:rPr lang="en-US" dirty="0"/>
              <a:t>?</a:t>
            </a:r>
          </a:p>
        </c:rich>
      </c:tx>
      <c:layout>
        <c:manualLayout>
          <c:xMode val="edge"/>
          <c:yMode val="edge"/>
          <c:x val="8.136111111111112E-2"/>
          <c:y val="2.77777777777777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et-EE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5B17BABF-AA69-442D-B2AD-8BAF5C4E8C49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233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2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AFA48D1E-F295-447F-8A37-48C12647992E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80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3"/>
        <c:spPr>
          <a:solidFill>
            <a:schemeClr val="accent3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90257E83-2742-4504-99F8-5FB20DE0D1DE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76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4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9624FE1F-C1DE-42FD-A326-403402A671F5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72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5"/>
        <c:spPr>
          <a:solidFill>
            <a:schemeClr val="accent5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88F11884-E026-4347-8FAF-0EDBB3F60319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35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5B17BABF-AA69-442D-B2AD-8BAF5C4E8C49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233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AFA48D1E-F295-447F-8A37-48C12647992E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80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90257E83-2742-4504-99F8-5FB20DE0D1DE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76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9624FE1F-C1DE-42FD-A326-403402A671F5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72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88F11884-E026-4347-8FAF-0EDBB3F60319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35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5B17BABF-AA69-442D-B2AD-8BAF5C4E8C49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233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AFA48D1E-F295-447F-8A37-48C12647992E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80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90257E83-2742-4504-99F8-5FB20DE0D1DE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76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9624FE1F-C1DE-42FD-A326-403402A671F5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72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88F11884-E026-4347-8FAF-0EDBB3F60319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35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</c:pivotFmts>
    <c:plotArea>
      <c:layout/>
      <c:pieChart>
        <c:varyColors val="1"/>
        <c:ser>
          <c:idx val="0"/>
          <c:order val="0"/>
          <c:tx>
            <c:strRef>
              <c:f>Leht6!$B$3:$B$4</c:f>
              <c:strCache>
                <c:ptCount val="1"/>
                <c:pt idx="0">
                  <c:v>Kokku</c:v>
                </c:pt>
              </c:strCache>
            </c:strRef>
          </c:tx>
          <c:dPt>
            <c:idx val="0"/>
            <c:bubble3D val="0"/>
            <c:spPr>
              <a:solidFill>
                <a:srgbClr val="F25C6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27B-4EE3-89B9-1907217BE92A}"/>
              </c:ext>
            </c:extLst>
          </c:dPt>
          <c:dPt>
            <c:idx val="1"/>
            <c:bubble3D val="0"/>
            <c:spPr>
              <a:solidFill>
                <a:sysClr val="window" lastClr="FFFFFF">
                  <a:lumMod val="65000"/>
                </a:sys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27B-4EE3-89B9-1907217BE92A}"/>
              </c:ext>
            </c:extLst>
          </c:dPt>
          <c:dPt>
            <c:idx val="2"/>
            <c:bubble3D val="0"/>
            <c:spPr>
              <a:solidFill>
                <a:srgbClr val="FFCCCC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27B-4EE3-89B9-1907217BE92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27B-4EE3-89B9-1907217BE92A}"/>
              </c:ext>
            </c:extLst>
          </c:dPt>
          <c:dPt>
            <c:idx val="4"/>
            <c:bubble3D val="0"/>
            <c:spPr>
              <a:solidFill>
                <a:srgbClr val="FF99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27B-4EE3-89B9-1907217BE92A}"/>
              </c:ext>
            </c:extLst>
          </c:dPt>
          <c:dLbls>
            <c:dLbl>
              <c:idx val="0"/>
              <c:layout>
                <c:manualLayout>
                  <c:x val="-0.16786996075955665"/>
                  <c:y val="-4.1833230624822052E-3"/>
                </c:manualLayout>
              </c:layout>
              <c:tx>
                <c:rich>
                  <a:bodyPr/>
                  <a:lstStyle/>
                  <a:p>
                    <a:fld id="{5B17BABF-AA69-442D-B2AD-8BAF5C4E8C49}" type="PERCENTAGE">
                      <a:rPr lang="en-US"/>
                      <a:pPr/>
                      <a:t>[PERCENTAGE]</a:t>
                    </a:fld>
                    <a:r>
                      <a:rPr lang="en-US"/>
                      <a:t>; 233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27B-4EE3-89B9-1907217BE92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AFA48D1E-F295-447F-8A37-48C12647992E}" type="PERCENTAGE">
                      <a:rPr lang="en-US"/>
                      <a:pPr/>
                      <a:t>[PERCENTAGE]</a:t>
                    </a:fld>
                    <a:r>
                      <a:rPr lang="en-US"/>
                      <a:t>; 80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27B-4EE3-89B9-1907217BE92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90257E83-2742-4504-99F8-5FB20DE0D1DE}" type="PERCENTAGE">
                      <a:rPr lang="en-US"/>
                      <a:pPr/>
                      <a:t>[PERCENTAGE]</a:t>
                    </a:fld>
                    <a:r>
                      <a:rPr lang="en-US"/>
                      <a:t>; 76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027B-4EE3-89B9-1907217BE92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9624FE1F-C1DE-42FD-A326-403402A671F5}" type="PERCENTAGE">
                      <a:rPr lang="en-US"/>
                      <a:pPr/>
                      <a:t>[PERCENTAGE]</a:t>
                    </a:fld>
                    <a:r>
                      <a:rPr lang="en-US"/>
                      <a:t>; 72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027B-4EE3-89B9-1907217BE92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88F11884-E026-4347-8FAF-0EDBB3F60319}" type="PERCENTAGE">
                      <a:rPr lang="en-US"/>
                      <a:pPr/>
                      <a:t>[PERCENTAGE]</a:t>
                    </a:fld>
                    <a:r>
                      <a:rPr lang="en-US"/>
                      <a:t>; 35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027B-4EE3-89B9-1907217BE92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Leht6!$A$5:$A$10</c:f>
              <c:strCache>
                <c:ptCount val="5"/>
                <c:pt idx="0">
                  <c:v>Täna/ viibin praegu ravil</c:v>
                </c:pt>
                <c:pt idx="1">
                  <c:v>Viimase nädala jooksul</c:v>
                </c:pt>
                <c:pt idx="2">
                  <c:v>Varem kui kuu aja eest</c:v>
                </c:pt>
                <c:pt idx="3">
                  <c:v>Viimase kuu jooksul</c:v>
                </c:pt>
                <c:pt idx="4">
                  <c:v>Ei oska öelda</c:v>
                </c:pt>
              </c:strCache>
            </c:strRef>
          </c:cat>
          <c:val>
            <c:numRef>
              <c:f>Leht6!$B$5:$B$10</c:f>
              <c:numCache>
                <c:formatCode>General</c:formatCode>
                <c:ptCount val="5"/>
                <c:pt idx="0">
                  <c:v>233</c:v>
                </c:pt>
                <c:pt idx="1">
                  <c:v>80</c:v>
                </c:pt>
                <c:pt idx="2">
                  <c:v>76</c:v>
                </c:pt>
                <c:pt idx="3">
                  <c:v>72</c:v>
                </c:pt>
                <c:pt idx="4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27B-4EE3-89B9-1907217BE92A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76498687664042"/>
          <c:y val="0.23379265091863516"/>
          <c:w val="0.32350131233595802"/>
          <c:h val="0.6833869203849518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Bahnschrift" panose="020B0502040204020203" pitchFamily="34" charset="0"/>
        </a:defRPr>
      </a:pPr>
      <a:endParaRPr lang="et-EE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[fertilitas_andmed.xls]Leht7!PivotTable-liigendtabel7</c:name>
    <c:fmtId val="6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r>
              <a:rPr lang="en-US"/>
              <a:t>Mitu korda olete külastanud </a:t>
            </a:r>
            <a:endParaRPr lang="et-EE"/>
          </a:p>
          <a:p>
            <a:pPr>
              <a:defRPr/>
            </a:pPr>
            <a:r>
              <a:rPr lang="en-US"/>
              <a:t>Fertilitase erahaiglat?</a:t>
            </a:r>
          </a:p>
        </c:rich>
      </c:tx>
      <c:layout>
        <c:manualLayout>
          <c:xMode val="edge"/>
          <c:yMode val="edge"/>
          <c:x val="6.5294453558397525E-2"/>
          <c:y val="2.991452865626351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et-EE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C2CDA166-2563-4411-A6D4-DB3096C3638B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226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2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D527719D-A380-43F3-BB51-A9623CEE0330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124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3"/>
        <c:spPr>
          <a:solidFill>
            <a:schemeClr val="accent3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AE569E02-932B-472C-B117-FEB45FA92EFE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73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4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5DA9182F-ED83-431C-9975-AA234F9D00BF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41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5"/>
        <c:spPr>
          <a:solidFill>
            <a:schemeClr val="accent5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E4A2D3A9-BE79-40BE-B87E-C13D0BD5FAB7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35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C2CDA166-2563-4411-A6D4-DB3096C3638B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226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D527719D-A380-43F3-BB51-A9623CEE0330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124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AE569E02-932B-472C-B117-FEB45FA92EFE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73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5DA9182F-ED83-431C-9975-AA234F9D00BF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41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E4A2D3A9-BE79-40BE-B87E-C13D0BD5FAB7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35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C2CDA166-2563-4411-A6D4-DB3096C3638B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226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D527719D-A380-43F3-BB51-A9623CEE0330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124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AE569E02-932B-472C-B117-FEB45FA92EFE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73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5DA9182F-ED83-431C-9975-AA234F9D00BF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41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E4A2D3A9-BE79-40BE-B87E-C13D0BD5FAB7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35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</c:pivotFmts>
    <c:plotArea>
      <c:layout/>
      <c:pieChart>
        <c:varyColors val="1"/>
        <c:ser>
          <c:idx val="0"/>
          <c:order val="0"/>
          <c:tx>
            <c:strRef>
              <c:f>Leht7!$B$3:$B$4</c:f>
              <c:strCache>
                <c:ptCount val="1"/>
                <c:pt idx="0">
                  <c:v>Kokku</c:v>
                </c:pt>
              </c:strCache>
            </c:strRef>
          </c:tx>
          <c:dPt>
            <c:idx val="0"/>
            <c:bubble3D val="0"/>
            <c:spPr>
              <a:solidFill>
                <a:srgbClr val="F25C6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CA7-4FCB-9540-1C911E2F65F1}"/>
              </c:ext>
            </c:extLst>
          </c:dPt>
          <c:dPt>
            <c:idx val="1"/>
            <c:bubble3D val="0"/>
            <c:spPr>
              <a:solidFill>
                <a:sysClr val="window" lastClr="FFFFFF">
                  <a:lumMod val="65000"/>
                </a:sys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CA7-4FCB-9540-1C911E2F65F1}"/>
              </c:ext>
            </c:extLst>
          </c:dPt>
          <c:dPt>
            <c:idx val="2"/>
            <c:bubble3D val="0"/>
            <c:spPr>
              <a:solidFill>
                <a:srgbClr val="FFCCCC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CA7-4FCB-9540-1C911E2F65F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CA7-4FCB-9540-1C911E2F65F1}"/>
              </c:ext>
            </c:extLst>
          </c:dPt>
          <c:dPt>
            <c:idx val="4"/>
            <c:bubble3D val="0"/>
            <c:spPr>
              <a:solidFill>
                <a:srgbClr val="FF99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8CA7-4FCB-9540-1C911E2F65F1}"/>
              </c:ext>
            </c:extLst>
          </c:dPt>
          <c:dLbls>
            <c:dLbl>
              <c:idx val="0"/>
              <c:layout>
                <c:manualLayout>
                  <c:x val="-0.19154077981873838"/>
                  <c:y val="1.1411686039955328E-2"/>
                </c:manualLayout>
              </c:layout>
              <c:tx>
                <c:rich>
                  <a:bodyPr/>
                  <a:lstStyle/>
                  <a:p>
                    <a:fld id="{C2CDA166-2563-4411-A6D4-DB3096C3638B}" type="PERCENTAGE">
                      <a:rPr lang="en-US"/>
                      <a:pPr/>
                      <a:t>[PERCENTAGE]</a:t>
                    </a:fld>
                    <a:r>
                      <a:rPr lang="en-US"/>
                      <a:t>; 226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8CA7-4FCB-9540-1C911E2F65F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D527719D-A380-43F3-BB51-A9623CEE0330}" type="PERCENTAGE">
                      <a:rPr lang="en-US"/>
                      <a:pPr/>
                      <a:t>[PERCENTAGE]</a:t>
                    </a:fld>
                    <a:r>
                      <a:rPr lang="en-US"/>
                      <a:t>; 124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8CA7-4FCB-9540-1C911E2F65F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AE569E02-932B-472C-B117-FEB45FA92EFE}" type="PERCENTAGE">
                      <a:rPr lang="en-US"/>
                      <a:pPr/>
                      <a:t>[PERCENTAGE]</a:t>
                    </a:fld>
                    <a:r>
                      <a:rPr lang="en-US"/>
                      <a:t>; 73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8CA7-4FCB-9540-1C911E2F65F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5DA9182F-ED83-431C-9975-AA234F9D00BF}" type="PERCENTAGE">
                      <a:rPr lang="en-US"/>
                      <a:pPr/>
                      <a:t>[PERCENTAGE]</a:t>
                    </a:fld>
                    <a:r>
                      <a:rPr lang="en-US"/>
                      <a:t>; 41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8CA7-4FCB-9540-1C911E2F65F1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E4A2D3A9-BE79-40BE-B87E-C13D0BD5FAB7}" type="PERCENTAGE">
                      <a:rPr lang="en-US"/>
                      <a:pPr/>
                      <a:t>[PERCENTAGE]</a:t>
                    </a:fld>
                    <a:r>
                      <a:rPr lang="en-US"/>
                      <a:t>; 35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8CA7-4FCB-9540-1C911E2F65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Leht7!$A$5:$A$10</c:f>
              <c:strCache>
                <c:ptCount val="5"/>
                <c:pt idx="0">
                  <c:v>Ühe korra viimase viie aasta jooksul/ külastasin esimest korda</c:v>
                </c:pt>
                <c:pt idx="1">
                  <c:v>2-3 korda viimase viie aasta jooksul</c:v>
                </c:pt>
                <c:pt idx="2">
                  <c:v>4-10 korda viimase viie aasta jooksul</c:v>
                </c:pt>
                <c:pt idx="3">
                  <c:v>Üle 10 korra viimase viie aasta joksul</c:v>
                </c:pt>
                <c:pt idx="4">
                  <c:v>Ei oska öelda</c:v>
                </c:pt>
              </c:strCache>
            </c:strRef>
          </c:cat>
          <c:val>
            <c:numRef>
              <c:f>Leht7!$B$5:$B$10</c:f>
              <c:numCache>
                <c:formatCode>General</c:formatCode>
                <c:ptCount val="5"/>
                <c:pt idx="0">
                  <c:v>226</c:v>
                </c:pt>
                <c:pt idx="1">
                  <c:v>124</c:v>
                </c:pt>
                <c:pt idx="2">
                  <c:v>73</c:v>
                </c:pt>
                <c:pt idx="3">
                  <c:v>41</c:v>
                </c:pt>
                <c:pt idx="4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8CA7-4FCB-9540-1C911E2F65F1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8302336516582332"/>
          <c:y val="8.5366819546789E-2"/>
          <c:w val="0.36542624566398846"/>
          <c:h val="0.9146331804532109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Bahnschrift" panose="020B0502040204020203" pitchFamily="34" charset="0"/>
        </a:defRPr>
      </a:pPr>
      <a:endParaRPr lang="et-EE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r>
              <a:rPr lang="et-EE" sz="1200"/>
              <a:t>Kust saite infot Fertilitase kohta?</a:t>
            </a:r>
          </a:p>
        </c:rich>
      </c:tx>
      <c:layout>
        <c:manualLayout>
          <c:xMode val="edge"/>
          <c:yMode val="edge"/>
          <c:x val="0.21591666666666667"/>
          <c:y val="3.1345463287181458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/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et-EE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Leht20!$B$46</c:f>
              <c:strCache>
                <c:ptCount val="1"/>
                <c:pt idx="0">
                  <c:v>Kokku</c:v>
                </c:pt>
              </c:strCache>
            </c:strRef>
          </c:tx>
          <c:dPt>
            <c:idx val="0"/>
            <c:bubble3D val="0"/>
            <c:spPr>
              <a:solidFill>
                <a:srgbClr val="F25C6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ECE-418A-B78F-79B51F4F28C8}"/>
              </c:ext>
            </c:extLst>
          </c:dPt>
          <c:dPt>
            <c:idx val="1"/>
            <c:bubble3D val="0"/>
            <c:spPr>
              <a:solidFill>
                <a:sysClr val="window" lastClr="FFFFFF">
                  <a:lumMod val="65000"/>
                </a:sys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ECE-418A-B78F-79B51F4F28C8}"/>
              </c:ext>
            </c:extLst>
          </c:dPt>
          <c:dPt>
            <c:idx val="2"/>
            <c:bubble3D val="0"/>
            <c:spPr>
              <a:solidFill>
                <a:srgbClr val="FFCCCC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ECE-418A-B78F-79B51F4F28C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ECE-418A-B78F-79B51F4F28C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EECE-418A-B78F-79B51F4F28C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EECE-418A-B78F-79B51F4F28C8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EECE-418A-B78F-79B51F4F28C8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EECE-418A-B78F-79B51F4F28C8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E2FD2348-AC46-45FA-9524-E1CDA72BEB4B}" type="PERCENTAGE">
                      <a:rPr lang="en-US"/>
                      <a:pPr/>
                      <a:t>[PERCENTAGE]</a:t>
                    </a:fld>
                    <a:r>
                      <a:rPr lang="en-US"/>
                      <a:t>; 150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ECE-418A-B78F-79B51F4F28C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9A5153E1-FE9E-4E0C-803A-7F75FBC41514}" type="PERCENTAGE">
                      <a:rPr lang="en-US"/>
                      <a:pPr/>
                      <a:t>[PERCENTAGE]</a:t>
                    </a:fld>
                    <a:r>
                      <a:rPr lang="en-US"/>
                      <a:t>; 140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ECE-418A-B78F-79B51F4F28C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AA364309-912D-4EE7-B6F7-573FD98CE5F0}" type="PERCENTAGE">
                      <a:rPr lang="en-US"/>
                      <a:pPr/>
                      <a:t>[PERCENTAGE]</a:t>
                    </a:fld>
                    <a:r>
                      <a:rPr lang="en-US"/>
                      <a:t>; 118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EECE-418A-B78F-79B51F4F28C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B7FA16E9-522A-4270-8041-9322D74F2A07}" type="PERCENTAGE">
                      <a:rPr lang="en-US"/>
                      <a:pPr/>
                      <a:t>[PERCENTAGE]</a:t>
                    </a:fld>
                    <a:r>
                      <a:rPr lang="en-US"/>
                      <a:t>; 63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EECE-418A-B78F-79B51F4F28C8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7E0AB148-4DB2-45B7-8834-6A32C1AC2D87}" type="PERCENTAGE">
                      <a:rPr lang="en-US"/>
                      <a:pPr/>
                      <a:t>[PERCENTAGE]</a:t>
                    </a:fld>
                    <a:r>
                      <a:rPr lang="en-US"/>
                      <a:t>; 51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EECE-418A-B78F-79B51F4F28C8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AC35D8D5-D3C3-4230-818A-CAF13A3D9283}" type="PERCENTAGE">
                      <a:rPr lang="en-US"/>
                      <a:pPr/>
                      <a:t>[PERCENTAGE]</a:t>
                    </a:fld>
                    <a:r>
                      <a:rPr lang="en-US"/>
                      <a:t>; 37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EECE-418A-B78F-79B51F4F28C8}"/>
                </c:ext>
              </c:extLst>
            </c:dLbl>
            <c:dLbl>
              <c:idx val="6"/>
              <c:layout>
                <c:manualLayout>
                  <c:x val="-2.773217410323707E-2"/>
                  <c:y val="-2.0688611840186645E-2"/>
                </c:manualLayout>
              </c:layout>
              <c:tx>
                <c:rich>
                  <a:bodyPr/>
                  <a:lstStyle/>
                  <a:p>
                    <a:fld id="{9A3580C5-6EA6-4264-8818-FAB84E2D5672}" type="PERCENTAGE">
                      <a:rPr lang="en-US"/>
                      <a:pPr/>
                      <a:t>[PERCENTAGE]</a:t>
                    </a:fld>
                    <a:r>
                      <a:rPr lang="en-US"/>
                      <a:t>; 24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EECE-418A-B78F-79B51F4F28C8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C6B08386-38D9-40C5-93CC-07AD6294BC2A}" type="PERCENTAGE">
                      <a:rPr lang="en-US"/>
                      <a:pPr/>
                      <a:t>[PERCENTAGE]</a:t>
                    </a:fld>
                    <a:r>
                      <a:rPr lang="en-US"/>
                      <a:t>; 6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EECE-418A-B78F-79B51F4F28C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Leht20!$A$47:$A$54</c:f>
              <c:strCache>
                <c:ptCount val="8"/>
                <c:pt idx="0">
                  <c:v>Fertilitase kodulehelt</c:v>
                </c:pt>
                <c:pt idx="1">
                  <c:v>Tuttav soovitas</c:v>
                </c:pt>
                <c:pt idx="2">
                  <c:v>Arstilt või mõnest kliinikust</c:v>
                </c:pt>
                <c:pt idx="3">
                  <c:v>Mujalt internetist</c:v>
                </c:pt>
                <c:pt idx="4">
                  <c:v>Mujalt</c:v>
                </c:pt>
                <c:pt idx="5">
                  <c:v>Sotsiaalmeediast</c:v>
                </c:pt>
                <c:pt idx="6">
                  <c:v>Internetifoorumist</c:v>
                </c:pt>
                <c:pt idx="7">
                  <c:v>Ajalehest või ajakirjast</c:v>
                </c:pt>
              </c:strCache>
            </c:strRef>
          </c:cat>
          <c:val>
            <c:numRef>
              <c:f>Leht20!$B$47:$B$54</c:f>
              <c:numCache>
                <c:formatCode>General</c:formatCode>
                <c:ptCount val="8"/>
                <c:pt idx="0">
                  <c:v>150</c:v>
                </c:pt>
                <c:pt idx="1">
                  <c:v>140</c:v>
                </c:pt>
                <c:pt idx="2">
                  <c:v>118</c:v>
                </c:pt>
                <c:pt idx="3">
                  <c:v>63</c:v>
                </c:pt>
                <c:pt idx="4">
                  <c:v>51</c:v>
                </c:pt>
                <c:pt idx="5">
                  <c:v>37</c:v>
                </c:pt>
                <c:pt idx="6">
                  <c:v>24</c:v>
                </c:pt>
                <c:pt idx="7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EECE-418A-B78F-79B51F4F28C8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Bahnschrift" panose="020B0502040204020203" pitchFamily="34" charset="0"/>
        </a:defRPr>
      </a:pPr>
      <a:endParaRPr lang="et-EE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[fertilitas_andmed.xls]Leht9!PivotTable-liigendtabel9</c:name>
    <c:fmtId val="4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0" i="0" u="none" strike="noStrike" kern="1200" spc="0" baseline="0">
                <a:solidFill>
                  <a:schemeClr val="tx1"/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r>
              <a:rPr lang="en-US" sz="1100" dirty="0"/>
              <a:t>Kas </a:t>
            </a:r>
            <a:r>
              <a:rPr lang="en-US" sz="1100" dirty="0" err="1"/>
              <a:t>jäite</a:t>
            </a:r>
            <a:r>
              <a:rPr lang="en-US" sz="1100" dirty="0"/>
              <a:t> </a:t>
            </a:r>
            <a:r>
              <a:rPr lang="en-US" sz="1100" dirty="0" err="1"/>
              <a:t>registreerimise</a:t>
            </a:r>
            <a:endParaRPr lang="et-EE" sz="1100" dirty="0"/>
          </a:p>
          <a:p>
            <a:pPr>
              <a:defRPr sz="1100"/>
            </a:pPr>
            <a:r>
              <a:rPr lang="en-US" sz="1100" dirty="0"/>
              <a:t> </a:t>
            </a:r>
            <a:r>
              <a:rPr lang="en-US" sz="1100" dirty="0" err="1"/>
              <a:t>korraldusega</a:t>
            </a:r>
            <a:r>
              <a:rPr lang="en-US" sz="1100" dirty="0"/>
              <a:t> </a:t>
            </a:r>
            <a:r>
              <a:rPr lang="en-US" sz="1100" dirty="0" err="1"/>
              <a:t>rahule</a:t>
            </a:r>
            <a:r>
              <a:rPr lang="en-US" sz="1100" dirty="0"/>
              <a:t>?</a:t>
            </a:r>
          </a:p>
        </c:rich>
      </c:tx>
      <c:layout>
        <c:manualLayout>
          <c:xMode val="edge"/>
          <c:yMode val="edge"/>
          <c:x val="0.22546060945509289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spc="0" baseline="0">
              <a:solidFill>
                <a:schemeClr val="tx1"/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et-EE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9.0259186351706044E-3"/>
              <c:y val="-0.41003426655001457"/>
            </c:manualLayout>
          </c:layout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31C0321F-F2A2-4F2B-9143-CA6589E88848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448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2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D7E524AD-4E95-4CA6-B7D6-15DB070CFA07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34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3"/>
        <c:spPr>
          <a:solidFill>
            <a:schemeClr val="accent3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1.9828740157480314E-2"/>
              <c:y val="-2.0672572178477691E-2"/>
            </c:manualLayout>
          </c:layout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9C318C5B-F14B-4645-8BCF-A4CCE76B4170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1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4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5.3330708661417321E-2"/>
              <c:y val="-1.7774132400116653E-2"/>
            </c:manualLayout>
          </c:layout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490337A4-DA0D-407C-85AF-8BF40E4FA1D6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9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9.0259186351706044E-3"/>
              <c:y val="-0.41003426655001457"/>
            </c:manualLayout>
          </c:layout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31C0321F-F2A2-4F2B-9143-CA6589E88848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448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D7E524AD-4E95-4CA6-B7D6-15DB070CFA07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34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1.9828740157480314E-2"/>
              <c:y val="-2.0672572178477691E-2"/>
            </c:manualLayout>
          </c:layout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9C318C5B-F14B-4645-8BCF-A4CCE76B4170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1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5.3330708661417321E-2"/>
              <c:y val="-1.7774132400116653E-2"/>
            </c:manualLayout>
          </c:layout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490337A4-DA0D-407C-85AF-8BF40E4FA1D6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9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9.0259186351706044E-3"/>
              <c:y val="-0.41003426655001457"/>
            </c:manualLayout>
          </c:layout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31C0321F-F2A2-4F2B-9143-CA6589E88848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448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D7E524AD-4E95-4CA6-B7D6-15DB070CFA07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34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1.9828740157480314E-2"/>
              <c:y val="-2.0672572178477691E-2"/>
            </c:manualLayout>
          </c:layout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9C318C5B-F14B-4645-8BCF-A4CCE76B4170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1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5.3330708661417321E-2"/>
              <c:y val="-1.7774132400116653E-2"/>
            </c:manualLayout>
          </c:layout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fld id="{490337A4-DA0D-407C-85AF-8BF40E4FA1D6}" type="PERCENTAGE">
                  <a:rPr lang="en-US"/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t>[PERCENTAGE]</a:t>
                </a:fld>
                <a:r>
                  <a:rPr lang="en-US"/>
                  <a:t>; 9</a:t>
                </a:r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</c:pivotFmts>
    <c:plotArea>
      <c:layout>
        <c:manualLayout>
          <c:layoutTarget val="inner"/>
          <c:xMode val="edge"/>
          <c:yMode val="edge"/>
          <c:x val="0.20278219772000275"/>
          <c:y val="0.24088056671797034"/>
          <c:w val="0.38664763666233681"/>
          <c:h val="0.62077626833533905"/>
        </c:manualLayout>
      </c:layout>
      <c:pieChart>
        <c:varyColors val="1"/>
        <c:ser>
          <c:idx val="0"/>
          <c:order val="0"/>
          <c:tx>
            <c:strRef>
              <c:f>Leht9!$B$3:$B$4</c:f>
              <c:strCache>
                <c:ptCount val="1"/>
                <c:pt idx="0">
                  <c:v>Kokku</c:v>
                </c:pt>
              </c:strCache>
            </c:strRef>
          </c:tx>
          <c:dPt>
            <c:idx val="0"/>
            <c:bubble3D val="0"/>
            <c:spPr>
              <a:solidFill>
                <a:srgbClr val="F25C6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A1E-4CCC-8A2C-23B7E899442D}"/>
              </c:ext>
            </c:extLst>
          </c:dPt>
          <c:dPt>
            <c:idx val="1"/>
            <c:bubble3D val="0"/>
            <c:spPr>
              <a:solidFill>
                <a:sysClr val="window" lastClr="FFFFFF">
                  <a:lumMod val="65000"/>
                </a:sys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A1E-4CCC-8A2C-23B7E899442D}"/>
              </c:ext>
            </c:extLst>
          </c:dPt>
          <c:dPt>
            <c:idx val="2"/>
            <c:bubble3D val="0"/>
            <c:spPr>
              <a:solidFill>
                <a:srgbClr val="FFCCCC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A1E-4CCC-8A2C-23B7E899442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A1E-4CCC-8A2C-23B7E899442D}"/>
              </c:ext>
            </c:extLst>
          </c:dPt>
          <c:dLbls>
            <c:dLbl>
              <c:idx val="0"/>
              <c:layout>
                <c:manualLayout>
                  <c:x val="-9.0259186351706044E-3"/>
                  <c:y val="-0.41003426655001457"/>
                </c:manualLayout>
              </c:layout>
              <c:tx>
                <c:rich>
                  <a:bodyPr/>
                  <a:lstStyle/>
                  <a:p>
                    <a:fld id="{31C0321F-F2A2-4F2B-9143-CA6589E88848}" type="PERCENTAGE">
                      <a:rPr lang="en-US"/>
                      <a:pPr/>
                      <a:t>[PERCENTAGE]</a:t>
                    </a:fld>
                    <a:r>
                      <a:rPr lang="en-US"/>
                      <a:t>; 448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A1E-4CCC-8A2C-23B7E899442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D7E524AD-4E95-4CA6-B7D6-15DB070CFA07}" type="PERCENTAGE">
                      <a:rPr lang="en-US"/>
                      <a:pPr/>
                      <a:t>[PERCENTAGE]</a:t>
                    </a:fld>
                    <a:r>
                      <a:rPr lang="en-US"/>
                      <a:t>; 34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A1E-4CCC-8A2C-23B7E899442D}"/>
                </c:ext>
              </c:extLst>
            </c:dLbl>
            <c:dLbl>
              <c:idx val="2"/>
              <c:layout>
                <c:manualLayout>
                  <c:x val="-1.9828740157480314E-2"/>
                  <c:y val="-2.0672572178477691E-2"/>
                </c:manualLayout>
              </c:layout>
              <c:tx>
                <c:rich>
                  <a:bodyPr/>
                  <a:lstStyle/>
                  <a:p>
                    <a:fld id="{9C318C5B-F14B-4645-8BCF-A4CCE76B4170}" type="PERCENTAGE">
                      <a:rPr lang="en-US"/>
                      <a:pPr/>
                      <a:t>[PERCENTAGE]</a:t>
                    </a:fld>
                    <a:r>
                      <a:rPr lang="en-US"/>
                      <a:t>; 1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2A1E-4CCC-8A2C-23B7E899442D}"/>
                </c:ext>
              </c:extLst>
            </c:dLbl>
            <c:dLbl>
              <c:idx val="3"/>
              <c:layout>
                <c:manualLayout>
                  <c:x val="5.3330708661417321E-2"/>
                  <c:y val="-1.7774132400116653E-2"/>
                </c:manualLayout>
              </c:layout>
              <c:tx>
                <c:rich>
                  <a:bodyPr/>
                  <a:lstStyle/>
                  <a:p>
                    <a:fld id="{490337A4-DA0D-407C-85AF-8BF40E4FA1D6}" type="PERCENTAGE">
                      <a:rPr lang="en-US"/>
                      <a:pPr/>
                      <a:t>[PERCENTAGE]</a:t>
                    </a:fld>
                    <a:r>
                      <a:rPr lang="en-US"/>
                      <a:t>; 9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2A1E-4CCC-8A2C-23B7E899442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Leht9!$A$5:$A$9</c:f>
              <c:strCache>
                <c:ptCount val="4"/>
                <c:pt idx="0">
                  <c:v>Jah</c:v>
                </c:pt>
                <c:pt idx="1">
                  <c:v>Pigem jah</c:v>
                </c:pt>
                <c:pt idx="2">
                  <c:v>Pigem ei</c:v>
                </c:pt>
                <c:pt idx="3">
                  <c:v>Ei</c:v>
                </c:pt>
              </c:strCache>
            </c:strRef>
          </c:cat>
          <c:val>
            <c:numRef>
              <c:f>Leht9!$B$5:$B$9</c:f>
              <c:numCache>
                <c:formatCode>General</c:formatCode>
                <c:ptCount val="4"/>
                <c:pt idx="0">
                  <c:v>448</c:v>
                </c:pt>
                <c:pt idx="1">
                  <c:v>34</c:v>
                </c:pt>
                <c:pt idx="2">
                  <c:v>1</c:v>
                </c:pt>
                <c:pt idx="3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A1E-4CCC-8A2C-23B7E899442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9060426203199345"/>
          <c:y val="0.33034061947110821"/>
          <c:w val="0.23781999125109363"/>
          <c:h val="0.3924438611840187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Bahnschrift" panose="020B0502040204020203" pitchFamily="34" charset="0"/>
        </a:defRPr>
      </a:pPr>
      <a:endParaRPr lang="et-EE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FAB748-FA6E-CF4B-8D48-EAD188C0135F}" type="datetimeFigureOut">
              <a:rPr lang="en-US" smtClean="0"/>
              <a:pPr/>
              <a:t>6/4/2020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t-EE"/>
              <a:t>Click to edit Master text styles</a:t>
            </a:r>
          </a:p>
          <a:p>
            <a:pPr lvl="1"/>
            <a:r>
              <a:rPr lang="et-EE"/>
              <a:t>Second level</a:t>
            </a:r>
          </a:p>
          <a:p>
            <a:pPr lvl="2"/>
            <a:r>
              <a:rPr lang="et-EE"/>
              <a:t>Third level</a:t>
            </a:r>
          </a:p>
          <a:p>
            <a:pPr lvl="3"/>
            <a:r>
              <a:rPr lang="et-EE"/>
              <a:t>Fourth level</a:t>
            </a:r>
          </a:p>
          <a:p>
            <a:pPr lvl="4"/>
            <a:r>
              <a:rPr lang="et-E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CE8B60-BED0-1A42-886A-7F54028644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819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CE8B60-BED0-1A42-886A-7F540286443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394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CE8B60-BED0-1A42-886A-7F540286443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7003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CE8B60-BED0-1A42-886A-7F540286443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7329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58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 algn="r">
              <a:defRPr sz="4000">
                <a:solidFill>
                  <a:srgbClr val="00AEEF"/>
                </a:solidFill>
              </a:defRPr>
            </a:lvl1pPr>
          </a:lstStyle>
          <a:p>
            <a:r>
              <a:rPr lang="et-EE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3886200"/>
            <a:ext cx="6400800" cy="175260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2B323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t-EE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275263"/>
            <a:ext cx="9144000" cy="158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3400"/>
          </a:xfrm>
        </p:spPr>
        <p:txBody>
          <a:bodyPr/>
          <a:lstStyle>
            <a:lvl1pPr algn="l">
              <a:defRPr>
                <a:solidFill>
                  <a:srgbClr val="2B3232"/>
                </a:solidFill>
              </a:defRPr>
            </a:lvl1pPr>
            <a:lvl2pPr algn="l">
              <a:defRPr>
                <a:solidFill>
                  <a:srgbClr val="2B3232"/>
                </a:solidFill>
              </a:defRPr>
            </a:lvl2pPr>
            <a:lvl3pPr algn="l">
              <a:defRPr>
                <a:solidFill>
                  <a:srgbClr val="2B3232"/>
                </a:solidFill>
              </a:defRPr>
            </a:lvl3pPr>
            <a:lvl4pPr algn="l">
              <a:defRPr>
                <a:solidFill>
                  <a:srgbClr val="2B3232"/>
                </a:solidFill>
              </a:defRPr>
            </a:lvl4pPr>
            <a:lvl5pPr algn="l">
              <a:defRPr>
                <a:solidFill>
                  <a:srgbClr val="2B3232"/>
                </a:solidFill>
              </a:defRPr>
            </a:lvl5pPr>
          </a:lstStyle>
          <a:p>
            <a:pPr lvl="0"/>
            <a:r>
              <a:rPr lang="et-EE"/>
              <a:t>Click to edit Master text styles</a:t>
            </a:r>
          </a:p>
          <a:p>
            <a:pPr lvl="1"/>
            <a:r>
              <a:rPr lang="et-EE"/>
              <a:t>Second level</a:t>
            </a:r>
          </a:p>
          <a:p>
            <a:pPr lvl="2"/>
            <a:r>
              <a:rPr lang="et-EE"/>
              <a:t>Third level</a:t>
            </a:r>
          </a:p>
          <a:p>
            <a:pPr lvl="3"/>
            <a:r>
              <a:rPr lang="et-EE"/>
              <a:t>Fourth level</a:t>
            </a:r>
          </a:p>
          <a:p>
            <a:pPr lvl="4"/>
            <a:r>
              <a:rPr lang="et-EE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457200" y="76200"/>
            <a:ext cx="8229600" cy="1470025"/>
          </a:xfrm>
        </p:spPr>
        <p:txBody>
          <a:bodyPr>
            <a:normAutofit/>
          </a:bodyPr>
          <a:lstStyle>
            <a:lvl1pPr algn="l">
              <a:defRPr sz="3200">
                <a:solidFill>
                  <a:srgbClr val="00AEEF"/>
                </a:solidFill>
              </a:defRPr>
            </a:lvl1pPr>
          </a:lstStyle>
          <a:p>
            <a:r>
              <a:rPr lang="et-EE"/>
              <a:t>Click to edit Master 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6248400" y="6477000"/>
            <a:ext cx="2895600" cy="365125"/>
          </a:xfrm>
        </p:spPr>
        <p:txBody>
          <a:bodyPr/>
          <a:lstStyle>
            <a:lvl1pPr algn="r">
              <a:defRPr dirty="0" smtClean="0">
                <a:solidFill>
                  <a:srgbClr val="00AEEF"/>
                </a:solidFill>
              </a:defRPr>
            </a:lvl1pPr>
          </a:lstStyle>
          <a:p>
            <a:pPr>
              <a:defRPr/>
            </a:pPr>
            <a:r>
              <a:rPr lang="en-US"/>
              <a:t>www.likemed.eu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t-EE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5791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7FEFFC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www.likemed.eu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rgbClr val="00AEEF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AEEF"/>
          </a:solidFill>
          <a:latin typeface="Franklin Gothic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AEEF"/>
          </a:solidFill>
          <a:latin typeface="Franklin Gothic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AEEF"/>
          </a:solidFill>
          <a:latin typeface="Franklin Gothic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AEEF"/>
          </a:solidFill>
          <a:latin typeface="Franklin Gothic Medium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AEEF"/>
          </a:solidFill>
          <a:latin typeface="Franklin Gothic Medium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AEEF"/>
          </a:solidFill>
          <a:latin typeface="Franklin Gothic Medium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AEEF"/>
          </a:solidFill>
          <a:latin typeface="Franklin Gothic Medium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AEEF"/>
          </a:solidFill>
          <a:latin typeface="Franklin Gothic Medium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fontAlgn="base" hangingPunct="1">
        <a:spcBef>
          <a:spcPct val="20000"/>
        </a:spcBef>
        <a:spcAft>
          <a:spcPct val="0"/>
        </a:spcAft>
        <a:buFont typeface="Arial" charset="0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fontAlgn="base" hangingPunct="1">
        <a:spcBef>
          <a:spcPct val="20000"/>
        </a:spcBef>
        <a:spcAft>
          <a:spcPct val="0"/>
        </a:spcAft>
        <a:buFont typeface="Arial" charset="0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Külastajate</a:t>
            </a:r>
            <a:r>
              <a:rPr lang="en-US" dirty="0"/>
              <a:t> </a:t>
            </a:r>
            <a:r>
              <a:rPr lang="en-US" dirty="0" err="1"/>
              <a:t>rahuloluküsitluse</a:t>
            </a:r>
            <a:r>
              <a:rPr lang="en-US" dirty="0"/>
              <a:t> </a:t>
            </a:r>
            <a:r>
              <a:rPr lang="en-US" dirty="0" err="1"/>
              <a:t>kokkuvõte</a:t>
            </a:r>
            <a:r>
              <a:rPr lang="en-US" dirty="0"/>
              <a:t> 201</a:t>
            </a:r>
            <a:r>
              <a:rPr lang="et-EE" dirty="0"/>
              <a:t>9</a:t>
            </a:r>
            <a:endParaRPr lang="en-US" dirty="0"/>
          </a:p>
        </p:txBody>
      </p:sp>
      <p:pic>
        <p:nvPicPr>
          <p:cNvPr id="20482" name="Picture 2" descr="Külastajate rahulolu küsitlus - Fertilita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56832" y="3886200"/>
            <a:ext cx="3735335" cy="1752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807552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ealkiri 2">
            <a:extLst>
              <a:ext uri="{FF2B5EF4-FFF2-40B4-BE49-F238E27FC236}">
                <a16:creationId xmlns:a16="http://schemas.microsoft.com/office/drawing/2014/main" id="{548975F0-9298-4FCD-B02B-6DEC3E1CDBF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/>
              <a:t>Muutused aastate lõikes (1)</a:t>
            </a:r>
          </a:p>
        </p:txBody>
      </p:sp>
      <p:sp>
        <p:nvSpPr>
          <p:cNvPr id="4" name="Jaluse kohatäide 3">
            <a:extLst>
              <a:ext uri="{FF2B5EF4-FFF2-40B4-BE49-F238E27FC236}">
                <a16:creationId xmlns:a16="http://schemas.microsoft.com/office/drawing/2014/main" id="{BB49020E-5A0B-47F6-83FA-99DC8222E8A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www.likemed.eu</a:t>
            </a:r>
          </a:p>
        </p:txBody>
      </p:sp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84BEC202-6392-48FA-9191-0DB7D857E1C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1163252"/>
              </p:ext>
            </p:extLst>
          </p:nvPr>
        </p:nvGraphicFramePr>
        <p:xfrm>
          <a:off x="457200" y="1254125"/>
          <a:ext cx="5791200" cy="22713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Diagramm 7">
            <a:extLst>
              <a:ext uri="{FF2B5EF4-FFF2-40B4-BE49-F238E27FC236}">
                <a16:creationId xmlns:a16="http://schemas.microsoft.com/office/drawing/2014/main" id="{EA073C9A-1C21-46A4-B240-DB910E1ACA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8170970"/>
              </p:ext>
            </p:extLst>
          </p:nvPr>
        </p:nvGraphicFramePr>
        <p:xfrm>
          <a:off x="538480" y="3525520"/>
          <a:ext cx="5567680" cy="24403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355298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ealkiri 2">
            <a:extLst>
              <a:ext uri="{FF2B5EF4-FFF2-40B4-BE49-F238E27FC236}">
                <a16:creationId xmlns:a16="http://schemas.microsoft.com/office/drawing/2014/main" id="{548975F0-9298-4FCD-B02B-6DEC3E1CDB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285115"/>
            <a:ext cx="8229600" cy="365125"/>
          </a:xfrm>
        </p:spPr>
        <p:txBody>
          <a:bodyPr>
            <a:normAutofit fontScale="90000"/>
          </a:bodyPr>
          <a:lstStyle/>
          <a:p>
            <a:r>
              <a:rPr lang="et-EE" dirty="0"/>
              <a:t>Muutused aastate lõikes (2)</a:t>
            </a:r>
          </a:p>
        </p:txBody>
      </p:sp>
      <p:sp>
        <p:nvSpPr>
          <p:cNvPr id="4" name="Jaluse kohatäide 3">
            <a:extLst>
              <a:ext uri="{FF2B5EF4-FFF2-40B4-BE49-F238E27FC236}">
                <a16:creationId xmlns:a16="http://schemas.microsoft.com/office/drawing/2014/main" id="{BB49020E-5A0B-47F6-83FA-99DC8222E8A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www.likemed.eu</a:t>
            </a:r>
          </a:p>
        </p:txBody>
      </p:sp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34A9F1B1-336F-49AE-B7AA-F12FC6FA26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3512250"/>
              </p:ext>
            </p:extLst>
          </p:nvPr>
        </p:nvGraphicFramePr>
        <p:xfrm>
          <a:off x="457200" y="1168400"/>
          <a:ext cx="5252720" cy="2143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Diagramm 7">
            <a:extLst>
              <a:ext uri="{FF2B5EF4-FFF2-40B4-BE49-F238E27FC236}">
                <a16:creationId xmlns:a16="http://schemas.microsoft.com/office/drawing/2014/main" id="{2A4A4706-7280-4886-80C5-D1897CEC1E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2631031"/>
              </p:ext>
            </p:extLst>
          </p:nvPr>
        </p:nvGraphicFramePr>
        <p:xfrm>
          <a:off x="553720" y="3378200"/>
          <a:ext cx="5059680" cy="25244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8787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u kohatäide 1">
            <a:extLst>
              <a:ext uri="{FF2B5EF4-FFF2-40B4-BE49-F238E27FC236}">
                <a16:creationId xmlns:a16="http://schemas.microsoft.com/office/drawing/2014/main" id="{2115A85A-728D-4036-BB72-D6FCB2D355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114" y="544286"/>
            <a:ext cx="8229600" cy="4441370"/>
          </a:xfrm>
        </p:spPr>
        <p:txBody>
          <a:bodyPr/>
          <a:lstStyle/>
          <a:p>
            <a:r>
              <a:rPr lang="et-EE" sz="1200" i="1" dirty="0"/>
              <a:t>Sooviksin tänada käekirurg-ortopeed Kristo Kaski, õde Angelina-</a:t>
            </a:r>
            <a:r>
              <a:rPr lang="et-EE" sz="1200" i="1" dirty="0" err="1"/>
              <a:t>Langinen</a:t>
            </a:r>
            <a:r>
              <a:rPr lang="et-EE" sz="1200" i="1" dirty="0"/>
              <a:t> Lukast ning anestesioloog Rened väga </a:t>
            </a:r>
            <a:r>
              <a:rPr lang="et-EE" sz="1200" i="1" dirty="0" err="1"/>
              <a:t>proffessionaalse</a:t>
            </a:r>
            <a:r>
              <a:rPr lang="et-EE" sz="1200" i="1" dirty="0"/>
              <a:t> tegevuse ning suhtumise eest. </a:t>
            </a:r>
          </a:p>
          <a:p>
            <a:r>
              <a:rPr lang="et-EE" sz="1200" i="1" dirty="0"/>
              <a:t>Super </a:t>
            </a:r>
            <a:r>
              <a:rPr lang="et-EE" sz="1200" i="1" dirty="0" err="1"/>
              <a:t>järelravi</a:t>
            </a:r>
            <a:r>
              <a:rPr lang="et-EE" sz="1200" i="1" dirty="0"/>
              <a:t>. </a:t>
            </a:r>
          </a:p>
          <a:p>
            <a:r>
              <a:rPr lang="et-EE" sz="1200" i="1" dirty="0"/>
              <a:t>Super tore kollektiiv. Nii lahked ja abivalmid.</a:t>
            </a:r>
          </a:p>
          <a:p>
            <a:r>
              <a:rPr lang="et-EE" sz="1200" i="1" dirty="0"/>
              <a:t>Suur tänu Dmitri </a:t>
            </a:r>
            <a:r>
              <a:rPr lang="et-EE" sz="1200" i="1" dirty="0" err="1"/>
              <a:t>Dubrovini</a:t>
            </a:r>
            <a:r>
              <a:rPr lang="et-EE" sz="1200" i="1" dirty="0"/>
              <a:t> tehtud operatsiooni eest. Ninavaheseina korrigeerimine.</a:t>
            </a:r>
          </a:p>
          <a:p>
            <a:r>
              <a:rPr lang="et-EE" sz="1200" i="1" dirty="0"/>
              <a:t>Suurepärane kogemus dr. Heli </a:t>
            </a:r>
            <a:r>
              <a:rPr lang="et-EE" sz="1200" i="1" dirty="0" err="1"/>
              <a:t>Tobre</a:t>
            </a:r>
            <a:r>
              <a:rPr lang="et-EE" sz="1200" i="1" dirty="0"/>
              <a:t>-Madise ja dr. Marge </a:t>
            </a:r>
            <a:r>
              <a:rPr lang="et-EE" sz="1200" i="1" dirty="0" err="1"/>
              <a:t>Sooväliga</a:t>
            </a:r>
            <a:r>
              <a:rPr lang="et-EE" sz="1200" i="1" dirty="0"/>
              <a:t>. Kõik arstid võiksid olla nii professionaalsed, sõbralikud, osavõtvad ja positiivse suhtumisega. </a:t>
            </a:r>
          </a:p>
          <a:p>
            <a:r>
              <a:rPr lang="et-EE" sz="1200" i="1" dirty="0"/>
              <a:t>Tahan tänada personali ja õdesid, kes jaksasid öösel meid valvata. Eriti dr. Rein Adamsoni.</a:t>
            </a:r>
          </a:p>
          <a:p>
            <a:r>
              <a:rPr lang="et-EE" sz="1200" i="1" dirty="0"/>
              <a:t>Dr. </a:t>
            </a:r>
            <a:r>
              <a:rPr lang="et-EE" sz="1200" i="1" dirty="0" err="1"/>
              <a:t>Solovjov</a:t>
            </a:r>
            <a:r>
              <a:rPr lang="et-EE" sz="1200" i="1" dirty="0"/>
              <a:t> on imeline arst. Laps, kes väga kardab arste, leidis üsna kiiresti tänu Dr. </a:t>
            </a:r>
            <a:r>
              <a:rPr lang="et-EE" sz="1200" i="1" dirty="0" err="1"/>
              <a:t>Solovjovi</a:t>
            </a:r>
            <a:r>
              <a:rPr lang="et-EE" sz="1200" i="1" dirty="0"/>
              <a:t> lapsesõbralikkusele temaga ühise keele. Lapse mandlite operatsioon läks hästi ning kogu personal haiglas oli lahke ja sõbralik.</a:t>
            </a:r>
          </a:p>
          <a:p>
            <a:r>
              <a:rPr lang="et-EE" sz="1200" i="1" dirty="0"/>
              <a:t>Tammsaare teel asuv </a:t>
            </a:r>
            <a:r>
              <a:rPr lang="et-EE" sz="1200" i="1" dirty="0" err="1"/>
              <a:t>Fertilitase</a:t>
            </a:r>
            <a:r>
              <a:rPr lang="et-EE" sz="1200" i="1" dirty="0"/>
              <a:t> kliinik on minu lemmikuim.  </a:t>
            </a:r>
          </a:p>
          <a:p>
            <a:r>
              <a:rPr lang="et-EE" sz="1200" i="1" dirty="0"/>
              <a:t>Esimest korda kogesin sõbralikku ja proffi </a:t>
            </a:r>
            <a:r>
              <a:rPr lang="et-EE" sz="1200" i="1" dirty="0" err="1"/>
              <a:t>haiglateenust.Iga</a:t>
            </a:r>
            <a:r>
              <a:rPr lang="et-EE" sz="1200" i="1" dirty="0"/>
              <a:t> töötaja on lisaks oma erialastele teadmistele ka hea psühholoog ja suudab maha rahustada. Ma tundsin, et olen siin heades kätes ja hoitud. Toit oli maitsev . Ka öine hoolitsus </a:t>
            </a:r>
            <a:r>
              <a:rPr lang="et-EE" sz="1200" i="1" dirty="0" err="1"/>
              <a:t>medvenna</a:t>
            </a:r>
            <a:r>
              <a:rPr lang="et-EE" sz="1200" i="1" dirty="0"/>
              <a:t> poolt oli </a:t>
            </a:r>
            <a:r>
              <a:rPr lang="et-EE" sz="1200" i="1" dirty="0" err="1"/>
              <a:t>tip-top</a:t>
            </a:r>
            <a:r>
              <a:rPr lang="et-EE" sz="1200" i="1" dirty="0"/>
              <a:t>. </a:t>
            </a:r>
            <a:r>
              <a:rPr lang="et-EE" sz="1200" i="1" dirty="0" err="1"/>
              <a:t>Samusti</a:t>
            </a:r>
            <a:r>
              <a:rPr lang="et-EE" sz="1200" i="1" dirty="0"/>
              <a:t> </a:t>
            </a:r>
            <a:r>
              <a:rPr lang="et-EE" sz="1200" i="1" dirty="0" err="1"/>
              <a:t>vüttis</a:t>
            </a:r>
            <a:r>
              <a:rPr lang="et-EE" sz="1200" i="1" dirty="0"/>
              <a:t> Anni Laos minult operatsioonieelse hirmu. </a:t>
            </a:r>
          </a:p>
          <a:p>
            <a:r>
              <a:rPr lang="et-EE" sz="1200" i="1" dirty="0" err="1"/>
              <a:t>Aitäh.Tänusõnad</a:t>
            </a:r>
            <a:r>
              <a:rPr lang="et-EE" sz="1200" i="1" dirty="0"/>
              <a:t> dr. Kaurile , Kai </a:t>
            </a:r>
            <a:r>
              <a:rPr lang="et-EE" sz="1200" i="1" dirty="0" err="1"/>
              <a:t>Kikasele</a:t>
            </a:r>
            <a:r>
              <a:rPr lang="et-EE" sz="1200" i="1" dirty="0"/>
              <a:t> . Õdedele Leenale ja Irinale. </a:t>
            </a:r>
          </a:p>
          <a:p>
            <a:r>
              <a:rPr lang="et-EE" sz="1200" i="1" dirty="0"/>
              <a:t>viibisin taastusravil Haigekassa toetusel ning selle hinnaga olin väga rahul. Toit oli väga hea, liigagi suured </a:t>
            </a:r>
            <a:r>
              <a:rPr lang="et-EE" sz="1200" i="1" dirty="0" err="1"/>
              <a:t>portjonid</a:t>
            </a:r>
            <a:r>
              <a:rPr lang="et-EE" sz="1200" i="1" dirty="0"/>
              <a:t>, aga õnneks võis ka järgi jätta. Hooldajate poolt osutatav teenindus oli väga hea. Aitäh teile!</a:t>
            </a:r>
          </a:p>
          <a:p>
            <a:r>
              <a:rPr lang="et-EE" sz="1200" i="1" dirty="0"/>
              <a:t>Väga positiivne kogemus, minu jaoks oli aega, aeg läks isegi üle. Sain kõike küsida, sain selgitusi. Tavaliselt on arstil kiire </a:t>
            </a:r>
            <a:r>
              <a:rPr lang="et-EE" sz="1200" i="1" dirty="0" err="1"/>
              <a:t>kiire</a:t>
            </a:r>
            <a:r>
              <a:rPr lang="et-EE" sz="1200" i="1" dirty="0"/>
              <a:t> ja ei saa väga palju suhelda. Mul läks enesetunne kohe hoobilt paremaks.</a:t>
            </a:r>
          </a:p>
          <a:p>
            <a:r>
              <a:rPr lang="et-EE" sz="1200" i="1" dirty="0"/>
              <a:t>Väga rahul teie kliinikuga ja nende tingimustega. Kui ma leian teist parema kliiniku , siis teatan teile, aga ma väga kahtlen selles. Teie delikaatsus, kogemus ja ravi kvaliteet on suurepärased. Aitäh.</a:t>
            </a:r>
          </a:p>
          <a:p>
            <a:r>
              <a:rPr lang="et-EE" sz="1200" i="1" dirty="0"/>
              <a:t>Dr Merike Ploom on täiesti võrratu arst, olen teda paljudele oma väikelaste vanematest sõpradele-tuttavatele soovitanud.</a:t>
            </a:r>
          </a:p>
          <a:p>
            <a:r>
              <a:rPr lang="et-EE" sz="1200" i="1" dirty="0"/>
              <a:t>Dr </a:t>
            </a:r>
            <a:r>
              <a:rPr lang="et-EE" sz="1200" i="1" dirty="0" err="1"/>
              <a:t>Tobre</a:t>
            </a:r>
            <a:r>
              <a:rPr lang="et-EE" sz="1200" i="1" dirty="0"/>
              <a:t> Madis oli väga meeldiv arst, rahulik ja </a:t>
            </a:r>
            <a:r>
              <a:rPr lang="et-EE" sz="1200" i="1" dirty="0" err="1"/>
              <a:t>sôbralik</a:t>
            </a:r>
            <a:r>
              <a:rPr lang="et-EE" sz="1200" i="1" dirty="0"/>
              <a:t>. Kristel </a:t>
            </a:r>
            <a:r>
              <a:rPr lang="et-EE" sz="1200" i="1" dirty="0" err="1"/>
              <a:t>Annuk</a:t>
            </a:r>
            <a:r>
              <a:rPr lang="et-EE" sz="1200" i="1" dirty="0"/>
              <a:t> abistas viimati </a:t>
            </a:r>
            <a:r>
              <a:rPr lang="et-EE" sz="1200" i="1" dirty="0" err="1"/>
              <a:t>sôbralikult</a:t>
            </a:r>
            <a:r>
              <a:rPr lang="et-EE" sz="1200" i="1" dirty="0"/>
              <a:t> ja pühendunult.</a:t>
            </a:r>
          </a:p>
          <a:p>
            <a:r>
              <a:rPr lang="et-EE" sz="1200" i="1" dirty="0"/>
              <a:t>Dr. kaur on suurepärane kirurg ja kogu ülejäänud personal samuti väga tore.</a:t>
            </a:r>
          </a:p>
          <a:p>
            <a:r>
              <a:rPr lang="et-EE" sz="1200" i="1" dirty="0"/>
              <a:t>Tammsaare teel asuv </a:t>
            </a:r>
            <a:r>
              <a:rPr lang="et-EE" sz="1200" i="1" dirty="0" err="1"/>
              <a:t>Fertilitase</a:t>
            </a:r>
            <a:r>
              <a:rPr lang="et-EE" sz="1200" i="1" dirty="0"/>
              <a:t> kliinik on minu lemmikuim.  </a:t>
            </a:r>
          </a:p>
          <a:p>
            <a:r>
              <a:rPr lang="et-EE" sz="1200" i="1" dirty="0"/>
              <a:t>Dr. Väin on parim!</a:t>
            </a:r>
          </a:p>
          <a:p>
            <a:r>
              <a:rPr lang="et-EE" sz="1200" i="1" dirty="0"/>
              <a:t>Tänan kõiki õdesid ja eriti dr. Rein Adamsoni</a:t>
            </a:r>
          </a:p>
          <a:p>
            <a:endParaRPr lang="et-EE" sz="1200" i="1" dirty="0"/>
          </a:p>
          <a:p>
            <a:endParaRPr lang="et-EE" sz="1200" i="1" dirty="0"/>
          </a:p>
        </p:txBody>
      </p:sp>
      <p:sp>
        <p:nvSpPr>
          <p:cNvPr id="3" name="Pealkiri 2">
            <a:extLst>
              <a:ext uri="{FF2B5EF4-FFF2-40B4-BE49-F238E27FC236}">
                <a16:creationId xmlns:a16="http://schemas.microsoft.com/office/drawing/2014/main" id="{D7EC8CF5-75B0-471F-90FC-A25EC158C9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76201"/>
            <a:ext cx="8229600" cy="468085"/>
          </a:xfrm>
        </p:spPr>
        <p:txBody>
          <a:bodyPr>
            <a:normAutofit fontScale="90000"/>
          </a:bodyPr>
          <a:lstStyle/>
          <a:p>
            <a:r>
              <a:rPr lang="et-EE" sz="2800" dirty="0"/>
              <a:t>Arsti ja personali kiitus</a:t>
            </a:r>
          </a:p>
        </p:txBody>
      </p:sp>
      <p:sp>
        <p:nvSpPr>
          <p:cNvPr id="4" name="Jaluse kohatäide 3">
            <a:extLst>
              <a:ext uri="{FF2B5EF4-FFF2-40B4-BE49-F238E27FC236}">
                <a16:creationId xmlns:a16="http://schemas.microsoft.com/office/drawing/2014/main" id="{FF061042-84ED-49F1-B948-0526B3B7114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www.likemed.eu</a:t>
            </a:r>
          </a:p>
        </p:txBody>
      </p:sp>
    </p:spTree>
    <p:extLst>
      <p:ext uri="{BB962C8B-B14F-4D97-AF65-F5344CB8AC3E}">
        <p14:creationId xmlns:p14="http://schemas.microsoft.com/office/powerpoint/2010/main" val="3241334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B677494-0D6D-48E6-AD06-B185F05AE3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272144"/>
            <a:ext cx="8229600" cy="1121228"/>
          </a:xfrm>
        </p:spPr>
        <p:txBody>
          <a:bodyPr>
            <a:normAutofit fontScale="90000"/>
          </a:bodyPr>
          <a:lstStyle/>
          <a:p>
            <a:r>
              <a:rPr lang="et-EE" dirty="0"/>
              <a:t>Üldandmed</a:t>
            </a:r>
            <a:br>
              <a:rPr lang="et-EE" dirty="0"/>
            </a:br>
            <a:br>
              <a:rPr lang="et-EE" dirty="0"/>
            </a:br>
            <a:r>
              <a:rPr lang="et-EE" sz="2200" dirty="0">
                <a:solidFill>
                  <a:schemeClr val="tx1"/>
                </a:solidFill>
              </a:rPr>
              <a:t>Küsitlusperioodil 01.01.2019-31.12.2019 kokku 509 vastajat</a:t>
            </a:r>
            <a:r>
              <a:rPr lang="et-EE" sz="2700" dirty="0">
                <a:solidFill>
                  <a:schemeClr val="tx1"/>
                </a:solidFill>
              </a:rPr>
              <a:t>.</a:t>
            </a:r>
            <a:endParaRPr lang="et-EE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F52F3E-541E-4D04-B792-6E88FAE5B4F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www.likemed.eu</a:t>
            </a:r>
          </a:p>
        </p:txBody>
      </p:sp>
      <p:graphicFrame>
        <p:nvGraphicFramePr>
          <p:cNvPr id="8" name="Diagramm 7">
            <a:extLst>
              <a:ext uri="{FF2B5EF4-FFF2-40B4-BE49-F238E27FC236}">
                <a16:creationId xmlns:a16="http://schemas.microsoft.com/office/drawing/2014/main" id="{AC357087-40AF-4FED-A048-5D2590159A4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8532098"/>
              </p:ext>
            </p:extLst>
          </p:nvPr>
        </p:nvGraphicFramePr>
        <p:xfrm>
          <a:off x="-762000" y="1730827"/>
          <a:ext cx="5987143" cy="36358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Diagramm 10">
            <a:extLst>
              <a:ext uri="{FF2B5EF4-FFF2-40B4-BE49-F238E27FC236}">
                <a16:creationId xmlns:a16="http://schemas.microsoft.com/office/drawing/2014/main" id="{AD7BF6F2-D882-498E-92FA-D2E257DBD0A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9203300"/>
              </p:ext>
            </p:extLst>
          </p:nvPr>
        </p:nvGraphicFramePr>
        <p:xfrm>
          <a:off x="3668485" y="1817914"/>
          <a:ext cx="5693229" cy="36358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6360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ealkiri 2">
            <a:extLst>
              <a:ext uri="{FF2B5EF4-FFF2-40B4-BE49-F238E27FC236}">
                <a16:creationId xmlns:a16="http://schemas.microsoft.com/office/drawing/2014/main" id="{548975F0-9298-4FCD-B02B-6DEC3E1CDB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76201"/>
            <a:ext cx="8229600" cy="903514"/>
          </a:xfrm>
        </p:spPr>
        <p:txBody>
          <a:bodyPr>
            <a:normAutofit/>
          </a:bodyPr>
          <a:lstStyle/>
          <a:p>
            <a:r>
              <a:rPr lang="et-EE" sz="2800" dirty="0"/>
              <a:t>Üldandmed (2)</a:t>
            </a:r>
          </a:p>
        </p:txBody>
      </p:sp>
      <p:sp>
        <p:nvSpPr>
          <p:cNvPr id="4" name="Jaluse kohatäide 3">
            <a:extLst>
              <a:ext uri="{FF2B5EF4-FFF2-40B4-BE49-F238E27FC236}">
                <a16:creationId xmlns:a16="http://schemas.microsoft.com/office/drawing/2014/main" id="{BB49020E-5A0B-47F6-83FA-99DC8222E8A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www.likemed.eu</a:t>
            </a:r>
          </a:p>
        </p:txBody>
      </p:sp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F7FCE93A-8B9B-4BE3-8C5A-2F3A90A052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9347345"/>
              </p:ext>
            </p:extLst>
          </p:nvPr>
        </p:nvGraphicFramePr>
        <p:xfrm>
          <a:off x="4626429" y="1546225"/>
          <a:ext cx="4408714" cy="36789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Diagramm 7">
            <a:extLst>
              <a:ext uri="{FF2B5EF4-FFF2-40B4-BE49-F238E27FC236}">
                <a16:creationId xmlns:a16="http://schemas.microsoft.com/office/drawing/2014/main" id="{47E30B72-7DE5-496F-BED6-009D4DB8A6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9507637"/>
              </p:ext>
            </p:extLst>
          </p:nvPr>
        </p:nvGraphicFramePr>
        <p:xfrm>
          <a:off x="131990" y="1235641"/>
          <a:ext cx="4528458" cy="27703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Diagramm 9">
            <a:extLst>
              <a:ext uri="{FF2B5EF4-FFF2-40B4-BE49-F238E27FC236}">
                <a16:creationId xmlns:a16="http://schemas.microsoft.com/office/drawing/2014/main" id="{92B56FDD-E973-4BE9-B94C-17004523B3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3661097"/>
              </p:ext>
            </p:extLst>
          </p:nvPr>
        </p:nvGraphicFramePr>
        <p:xfrm>
          <a:off x="166008" y="357890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033592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ealkiri 2">
            <a:extLst>
              <a:ext uri="{FF2B5EF4-FFF2-40B4-BE49-F238E27FC236}">
                <a16:creationId xmlns:a16="http://schemas.microsoft.com/office/drawing/2014/main" id="{548975F0-9298-4FCD-B02B-6DEC3E1CDB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239485"/>
            <a:ext cx="8229600" cy="1132115"/>
          </a:xfrm>
        </p:spPr>
        <p:txBody>
          <a:bodyPr>
            <a:normAutofit/>
          </a:bodyPr>
          <a:lstStyle/>
          <a:p>
            <a:r>
              <a:rPr lang="et-EE" sz="2000" dirty="0"/>
              <a:t>Ligikaudu pooled vastajatest vastasid küsitlusele ravil viibides ning kokku 48% oli </a:t>
            </a:r>
            <a:r>
              <a:rPr lang="et-EE" sz="2000" dirty="0" err="1"/>
              <a:t>Fertilitases</a:t>
            </a:r>
            <a:r>
              <a:rPr lang="et-EE" sz="2000" dirty="0"/>
              <a:t> viimase viie aasta jooksul käinud 2 või enam korda.</a:t>
            </a:r>
          </a:p>
        </p:txBody>
      </p:sp>
      <p:sp>
        <p:nvSpPr>
          <p:cNvPr id="4" name="Jaluse kohatäide 3">
            <a:extLst>
              <a:ext uri="{FF2B5EF4-FFF2-40B4-BE49-F238E27FC236}">
                <a16:creationId xmlns:a16="http://schemas.microsoft.com/office/drawing/2014/main" id="{BB49020E-5A0B-47F6-83FA-99DC8222E8A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www.likemed.eu</a:t>
            </a:r>
          </a:p>
        </p:txBody>
      </p:sp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8CEF7AE6-A48C-4809-97D7-ED28AE649C4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6234095"/>
              </p:ext>
            </p:extLst>
          </p:nvPr>
        </p:nvGraphicFramePr>
        <p:xfrm>
          <a:off x="-1" y="1948542"/>
          <a:ext cx="5366657" cy="33963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Diagramm 7">
            <a:extLst>
              <a:ext uri="{FF2B5EF4-FFF2-40B4-BE49-F238E27FC236}">
                <a16:creationId xmlns:a16="http://schemas.microsoft.com/office/drawing/2014/main" id="{1CEAEDAD-8880-47F3-A71D-1A221A3DE6C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8182454"/>
              </p:ext>
            </p:extLst>
          </p:nvPr>
        </p:nvGraphicFramePr>
        <p:xfrm>
          <a:off x="4691742" y="1954437"/>
          <a:ext cx="4680857" cy="33963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55666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ealkiri 2">
            <a:extLst>
              <a:ext uri="{FF2B5EF4-FFF2-40B4-BE49-F238E27FC236}">
                <a16:creationId xmlns:a16="http://schemas.microsoft.com/office/drawing/2014/main" id="{56029A5A-DE46-47A8-A71C-29A3E6CADF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380999"/>
            <a:ext cx="8229600" cy="413658"/>
          </a:xfrm>
        </p:spPr>
        <p:txBody>
          <a:bodyPr>
            <a:noAutofit/>
          </a:bodyPr>
          <a:lstStyle/>
          <a:p>
            <a:r>
              <a:rPr lang="et-EE" sz="1800" dirty="0"/>
              <a:t>Enamus vastajatest kasutas eriarsti konsultatsiooni teenust. Infot </a:t>
            </a:r>
            <a:r>
              <a:rPr lang="et-EE" sz="1800" dirty="0" err="1"/>
              <a:t>Fertilitase</a:t>
            </a:r>
            <a:r>
              <a:rPr lang="et-EE" sz="1800" dirty="0"/>
              <a:t> kohta leitakse enim kodulehelt, aga palju saadakse infot ka tuttavalt kui ka </a:t>
            </a:r>
            <a:r>
              <a:rPr lang="et-EE" sz="1800" dirty="0" err="1"/>
              <a:t>Fertilitase</a:t>
            </a:r>
            <a:r>
              <a:rPr lang="et-EE" sz="1800" dirty="0"/>
              <a:t> välistelt arstidelt.</a:t>
            </a:r>
          </a:p>
        </p:txBody>
      </p:sp>
      <p:sp>
        <p:nvSpPr>
          <p:cNvPr id="4" name="Jaluse kohatäide 3">
            <a:extLst>
              <a:ext uri="{FF2B5EF4-FFF2-40B4-BE49-F238E27FC236}">
                <a16:creationId xmlns:a16="http://schemas.microsoft.com/office/drawing/2014/main" id="{19B5FA8C-A67B-4107-BAAE-52A09623DB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www.likemed.eu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9046FDEF-4977-42FE-AA4D-E141D8C59C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1345264"/>
              </p:ext>
            </p:extLst>
          </p:nvPr>
        </p:nvGraphicFramePr>
        <p:xfrm>
          <a:off x="457848" y="1403190"/>
          <a:ext cx="4876152" cy="4678073"/>
        </p:xfrm>
        <a:graphic>
          <a:graphicData uri="http://schemas.openxmlformats.org/drawingml/2006/table">
            <a:tbl>
              <a:tblPr/>
              <a:tblGrid>
                <a:gridCol w="4406738">
                  <a:extLst>
                    <a:ext uri="{9D8B030D-6E8A-4147-A177-3AD203B41FA5}">
                      <a16:colId xmlns:a16="http://schemas.microsoft.com/office/drawing/2014/main" val="2133251851"/>
                    </a:ext>
                  </a:extLst>
                </a:gridCol>
                <a:gridCol w="469414">
                  <a:extLst>
                    <a:ext uri="{9D8B030D-6E8A-4147-A177-3AD203B41FA5}">
                      <a16:colId xmlns:a16="http://schemas.microsoft.com/office/drawing/2014/main" val="3794299269"/>
                    </a:ext>
                  </a:extLst>
                </a:gridCol>
              </a:tblGrid>
              <a:tr h="151846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Millist </a:t>
                      </a:r>
                      <a:r>
                        <a:rPr lang="et-EE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Fertilitase</a:t>
                      </a:r>
                      <a:r>
                        <a:rPr lang="et-EE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 teenust kasutasite?</a:t>
                      </a:r>
                    </a:p>
                  </a:txBody>
                  <a:tcPr marL="6158" marR="6158" marT="61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Kokku</a:t>
                      </a:r>
                    </a:p>
                  </a:txBody>
                  <a:tcPr marL="6158" marR="6158" marT="61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880866"/>
                  </a:ext>
                </a:extLst>
              </a:tr>
              <a:tr h="151846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Eriarsti konsultatsioon</a:t>
                      </a:r>
                    </a:p>
                  </a:txBody>
                  <a:tcPr marL="6158" marR="6158" marT="61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195</a:t>
                      </a:r>
                    </a:p>
                  </a:txBody>
                  <a:tcPr marL="6158" marR="6158" marT="61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1414785"/>
                  </a:ext>
                </a:extLst>
              </a:tr>
              <a:tr h="151846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Haiglaravi: päevakirurgia</a:t>
                      </a:r>
                    </a:p>
                  </a:txBody>
                  <a:tcPr marL="6158" marR="6158" marT="61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98</a:t>
                      </a:r>
                    </a:p>
                  </a:txBody>
                  <a:tcPr marL="6158" marR="6158" marT="61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9127705"/>
                  </a:ext>
                </a:extLst>
              </a:tr>
              <a:tr h="151846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Haiglaravi: operatsioon ja taastumine</a:t>
                      </a:r>
                    </a:p>
                  </a:txBody>
                  <a:tcPr marL="6158" marR="6158" marT="61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74</a:t>
                      </a:r>
                    </a:p>
                  </a:txBody>
                  <a:tcPr marL="6158" marR="6158" marT="61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3798969"/>
                  </a:ext>
                </a:extLst>
              </a:tr>
              <a:tr h="151846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Eriarsti konsultatsioon ja Haiglaravi: päevakirurgia</a:t>
                      </a:r>
                    </a:p>
                  </a:txBody>
                  <a:tcPr marL="6158" marR="6158" marT="61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34</a:t>
                      </a:r>
                    </a:p>
                  </a:txBody>
                  <a:tcPr marL="6158" marR="6158" marT="61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7426821"/>
                  </a:ext>
                </a:extLst>
              </a:tr>
              <a:tr h="250357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Eriarsti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 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konsultatsioon</a:t>
                      </a:r>
                      <a:r>
                        <a:rPr lang="et-E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 ja 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Haiglaravi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: 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operatsioon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 ja 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taastumine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6158" marR="6158" marT="61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30</a:t>
                      </a:r>
                    </a:p>
                  </a:txBody>
                  <a:tcPr marL="6158" marR="6158" marT="61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0700422"/>
                  </a:ext>
                </a:extLst>
              </a:tr>
              <a:tr h="151846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Eriarsti konsultatsioon ja Raseduse jälgimine</a:t>
                      </a:r>
                    </a:p>
                  </a:txBody>
                  <a:tcPr marL="6158" marR="6158" marT="61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12</a:t>
                      </a:r>
                    </a:p>
                  </a:txBody>
                  <a:tcPr marL="6158" marR="6158" marT="61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7794462"/>
                  </a:ext>
                </a:extLst>
              </a:tr>
              <a:tr h="151846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Muu</a:t>
                      </a:r>
                    </a:p>
                  </a:txBody>
                  <a:tcPr marL="6158" marR="6158" marT="61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10</a:t>
                      </a:r>
                    </a:p>
                  </a:txBody>
                  <a:tcPr marL="6158" marR="6158" marT="61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6136335"/>
                  </a:ext>
                </a:extLst>
              </a:tr>
              <a:tr h="151846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Mind suunati järelravile teisest haiglast</a:t>
                      </a:r>
                    </a:p>
                  </a:txBody>
                  <a:tcPr marL="6158" marR="6158" marT="61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8</a:t>
                      </a:r>
                    </a:p>
                  </a:txBody>
                  <a:tcPr marL="6158" marR="6158" marT="61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2949790"/>
                  </a:ext>
                </a:extLst>
              </a:tr>
              <a:tr h="151846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Eriarsti konsultatsioon ja Ambulatoorne taastusravi</a:t>
                      </a:r>
                    </a:p>
                  </a:txBody>
                  <a:tcPr marL="6158" marR="6158" marT="61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8</a:t>
                      </a:r>
                    </a:p>
                  </a:txBody>
                  <a:tcPr marL="6158" marR="6158" marT="61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1807557"/>
                  </a:ext>
                </a:extLst>
              </a:tr>
              <a:tr h="151846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Raseduse jälgimine</a:t>
                      </a:r>
                    </a:p>
                  </a:txBody>
                  <a:tcPr marL="6158" marR="6158" marT="61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7</a:t>
                      </a:r>
                    </a:p>
                  </a:txBody>
                  <a:tcPr marL="6158" marR="6158" marT="61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90523"/>
                  </a:ext>
                </a:extLst>
              </a:tr>
              <a:tr h="297795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Eriarsti konsultatsioon ja Haiglaravi: päevakirurgia ja Ambulatoorne taastusravi </a:t>
                      </a:r>
                    </a:p>
                  </a:txBody>
                  <a:tcPr marL="6158" marR="6158" marT="61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4</a:t>
                      </a:r>
                    </a:p>
                  </a:txBody>
                  <a:tcPr marL="6158" marR="6158" marT="61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5266368"/>
                  </a:ext>
                </a:extLst>
              </a:tr>
              <a:tr h="151846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Ambulatoorne taastusravi</a:t>
                      </a:r>
                    </a:p>
                  </a:txBody>
                  <a:tcPr marL="6158" marR="6158" marT="61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4</a:t>
                      </a:r>
                    </a:p>
                  </a:txBody>
                  <a:tcPr marL="6158" marR="6158" marT="61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3374635"/>
                  </a:ext>
                </a:extLst>
              </a:tr>
              <a:tr h="250357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Eriarsti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 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konsultatsioon</a:t>
                      </a:r>
                      <a:r>
                        <a:rPr lang="et-E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 ja 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Mind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 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suunati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 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järelravile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 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teisest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 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haiglast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6158" marR="6158" marT="61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4</a:t>
                      </a:r>
                    </a:p>
                  </a:txBody>
                  <a:tcPr marL="6158" marR="6158" marT="61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3593066"/>
                  </a:ext>
                </a:extLst>
              </a:tr>
              <a:tr h="297795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Eriarsti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 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konsultatsioon</a:t>
                      </a:r>
                      <a:r>
                        <a:rPr lang="et-E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 ja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 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Haiglaravi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: 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operatsioon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 ja 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taastumine</a:t>
                      </a:r>
                      <a:r>
                        <a:rPr lang="et-E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 ja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 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Raseduse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 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jälgimine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6158" marR="6158" marT="61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2</a:t>
                      </a:r>
                    </a:p>
                  </a:txBody>
                  <a:tcPr marL="6158" marR="6158" marT="61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6082925"/>
                  </a:ext>
                </a:extLst>
              </a:tr>
              <a:tr h="151846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Eriarsti konsultatsioon ja Muu</a:t>
                      </a:r>
                    </a:p>
                  </a:txBody>
                  <a:tcPr marL="6158" marR="6158" marT="61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2</a:t>
                      </a:r>
                    </a:p>
                  </a:txBody>
                  <a:tcPr marL="6158" marR="6158" marT="61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9357806"/>
                  </a:ext>
                </a:extLst>
              </a:tr>
              <a:tr h="297795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Eriarsti konsultatsioon ja Ambulatoorne taastusravi ja Mind suunati </a:t>
                      </a:r>
                      <a:r>
                        <a:rPr lang="et-EE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järelravile</a:t>
                      </a:r>
                      <a:r>
                        <a:rPr lang="et-E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 teisest haiglast</a:t>
                      </a:r>
                    </a:p>
                  </a:txBody>
                  <a:tcPr marL="6158" marR="6158" marT="61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1</a:t>
                      </a:r>
                    </a:p>
                  </a:txBody>
                  <a:tcPr marL="6158" marR="6158" marT="61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9239417"/>
                  </a:ext>
                </a:extLst>
              </a:tr>
              <a:tr h="250357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Eriarsti konsultatsioon ja Haiglaravi: päevakirurgia ja Raseduse jälgimine</a:t>
                      </a:r>
                    </a:p>
                  </a:txBody>
                  <a:tcPr marL="6158" marR="6158" marT="61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1</a:t>
                      </a:r>
                    </a:p>
                  </a:txBody>
                  <a:tcPr marL="6158" marR="6158" marT="61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3244254"/>
                  </a:ext>
                </a:extLst>
              </a:tr>
              <a:tr h="151846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Ambulatoorne taastusravi ja Haiglaravi: päevakirurgia</a:t>
                      </a:r>
                    </a:p>
                  </a:txBody>
                  <a:tcPr marL="6158" marR="6158" marT="61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1</a:t>
                      </a:r>
                    </a:p>
                  </a:txBody>
                  <a:tcPr marL="6158" marR="6158" marT="61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372952"/>
                  </a:ext>
                </a:extLst>
              </a:tr>
              <a:tr h="297795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Eriarsti konsultatsioon ja Haiglaravi: päevakirurgia ja Mind suunati </a:t>
                      </a:r>
                      <a:r>
                        <a:rPr lang="et-EE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järelravile</a:t>
                      </a:r>
                      <a:r>
                        <a:rPr lang="et-E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 teisest haiglast ja Muu</a:t>
                      </a:r>
                    </a:p>
                  </a:txBody>
                  <a:tcPr marL="6158" marR="6158" marT="61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1</a:t>
                      </a:r>
                    </a:p>
                  </a:txBody>
                  <a:tcPr marL="6158" marR="6158" marT="61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8339945"/>
                  </a:ext>
                </a:extLst>
              </a:tr>
              <a:tr h="297795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Eriarsti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 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konsultatsioon</a:t>
                      </a:r>
                      <a:r>
                        <a:rPr lang="et-E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 ja 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Haiglaravi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: 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päevakirurgia</a:t>
                      </a:r>
                      <a:r>
                        <a:rPr lang="et-E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 ja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 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Haiglaravi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: 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operatsioon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 ja 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taastumine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6158" marR="6158" marT="61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10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1</a:t>
                      </a:r>
                    </a:p>
                  </a:txBody>
                  <a:tcPr marL="6158" marR="6158" marT="61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729881"/>
                  </a:ext>
                </a:extLst>
              </a:tr>
              <a:tr h="297795">
                <a:tc>
                  <a:txBody>
                    <a:bodyPr/>
                    <a:lstStyle/>
                    <a:p>
                      <a:pPr algn="l" fontAlgn="b"/>
                      <a:r>
                        <a:rPr lang="et-E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Eriarsti konsultatsioon ja Haiglaravi: päevakirurgia ja Mind suunati </a:t>
                      </a:r>
                      <a:r>
                        <a:rPr lang="et-EE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järelravile</a:t>
                      </a:r>
                      <a:r>
                        <a:rPr lang="et-E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 teisest haiglast</a:t>
                      </a:r>
                    </a:p>
                  </a:txBody>
                  <a:tcPr marL="6158" marR="6158" marT="61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1</a:t>
                      </a:r>
                    </a:p>
                  </a:txBody>
                  <a:tcPr marL="6158" marR="6158" marT="615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5893671"/>
                  </a:ext>
                </a:extLst>
              </a:tr>
            </a:tbl>
          </a:graphicData>
        </a:graphic>
      </p:graphicFrame>
      <p:graphicFrame>
        <p:nvGraphicFramePr>
          <p:cNvPr id="18" name="Diagramm 17">
            <a:extLst>
              <a:ext uri="{FF2B5EF4-FFF2-40B4-BE49-F238E27FC236}">
                <a16:creationId xmlns:a16="http://schemas.microsoft.com/office/drawing/2014/main" id="{39C57056-4B41-434C-93F9-C76AF33B769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5897652"/>
              </p:ext>
            </p:extLst>
          </p:nvPr>
        </p:nvGraphicFramePr>
        <p:xfrm>
          <a:off x="4998720" y="1403188"/>
          <a:ext cx="4572000" cy="40516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18627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ealkiri 2">
            <a:extLst>
              <a:ext uri="{FF2B5EF4-FFF2-40B4-BE49-F238E27FC236}">
                <a16:creationId xmlns:a16="http://schemas.microsoft.com/office/drawing/2014/main" id="{548975F0-9298-4FCD-B02B-6DEC3E1CDB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76201"/>
            <a:ext cx="8229600" cy="1028692"/>
          </a:xfrm>
        </p:spPr>
        <p:txBody>
          <a:bodyPr>
            <a:normAutofit/>
          </a:bodyPr>
          <a:lstStyle/>
          <a:p>
            <a:r>
              <a:rPr lang="et-EE" sz="2000" dirty="0"/>
              <a:t>Märkimisväärselt on kasvanud vastuvõtuks aja broneerimine kodulehe kaudu. Registreerimise korraldusega rahulolu on kõrge.</a:t>
            </a:r>
          </a:p>
        </p:txBody>
      </p:sp>
      <p:sp>
        <p:nvSpPr>
          <p:cNvPr id="4" name="Jaluse kohatäide 3">
            <a:extLst>
              <a:ext uri="{FF2B5EF4-FFF2-40B4-BE49-F238E27FC236}">
                <a16:creationId xmlns:a16="http://schemas.microsoft.com/office/drawing/2014/main" id="{BB49020E-5A0B-47F6-83FA-99DC8222E8A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www.likemed.eu</a:t>
            </a:r>
          </a:p>
        </p:txBody>
      </p:sp>
      <p:graphicFrame>
        <p:nvGraphicFramePr>
          <p:cNvPr id="8" name="Diagramm 7">
            <a:extLst>
              <a:ext uri="{FF2B5EF4-FFF2-40B4-BE49-F238E27FC236}">
                <a16:creationId xmlns:a16="http://schemas.microsoft.com/office/drawing/2014/main" id="{3147546F-B1A2-4CA3-A1E9-9736C128980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0344781"/>
              </p:ext>
            </p:extLst>
          </p:nvPr>
        </p:nvGraphicFramePr>
        <p:xfrm>
          <a:off x="4931229" y="1197427"/>
          <a:ext cx="5050971" cy="31459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2">
            <a:extLst>
              <a:ext uri="{FF2B5EF4-FFF2-40B4-BE49-F238E27FC236}">
                <a16:creationId xmlns:a16="http://schemas.microsoft.com/office/drawing/2014/main" id="{AEDE178B-7537-47CB-9EC1-48B782F8DA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0595282"/>
              </p:ext>
            </p:extLst>
          </p:nvPr>
        </p:nvGraphicFramePr>
        <p:xfrm>
          <a:off x="337456" y="1317168"/>
          <a:ext cx="4909457" cy="26343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Diagramm 10">
            <a:extLst>
              <a:ext uri="{FF2B5EF4-FFF2-40B4-BE49-F238E27FC236}">
                <a16:creationId xmlns:a16="http://schemas.microsoft.com/office/drawing/2014/main" id="{22E7DABA-DC03-47C3-ABF1-69CFF57243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0515089"/>
              </p:ext>
            </p:extLst>
          </p:nvPr>
        </p:nvGraphicFramePr>
        <p:xfrm>
          <a:off x="0" y="4120238"/>
          <a:ext cx="9144000" cy="21444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24325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ealkiri 2">
            <a:extLst>
              <a:ext uri="{FF2B5EF4-FFF2-40B4-BE49-F238E27FC236}">
                <a16:creationId xmlns:a16="http://schemas.microsoft.com/office/drawing/2014/main" id="{548975F0-9298-4FCD-B02B-6DEC3E1CDB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76200"/>
            <a:ext cx="8229600" cy="1295401"/>
          </a:xfrm>
        </p:spPr>
        <p:txBody>
          <a:bodyPr>
            <a:normAutofit/>
          </a:bodyPr>
          <a:lstStyle/>
          <a:p>
            <a:r>
              <a:rPr lang="et-EE" sz="2000" dirty="0"/>
              <a:t>Enamus vastajatest on saanud leevendust oma probleemile ning nad jäid tervikuna visiidiga rahule.</a:t>
            </a:r>
          </a:p>
        </p:txBody>
      </p:sp>
      <p:sp>
        <p:nvSpPr>
          <p:cNvPr id="4" name="Jaluse kohatäide 3">
            <a:extLst>
              <a:ext uri="{FF2B5EF4-FFF2-40B4-BE49-F238E27FC236}">
                <a16:creationId xmlns:a16="http://schemas.microsoft.com/office/drawing/2014/main" id="{BB49020E-5A0B-47F6-83FA-99DC8222E8A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www.likemed.eu</a:t>
            </a:r>
          </a:p>
        </p:txBody>
      </p:sp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A5F44A03-3D18-4A93-9ED8-2A0AAA5F6A5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758806"/>
              </p:ext>
            </p:extLst>
          </p:nvPr>
        </p:nvGraphicFramePr>
        <p:xfrm>
          <a:off x="-163287" y="1687286"/>
          <a:ext cx="5377543" cy="33963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Diagramm 7">
            <a:extLst>
              <a:ext uri="{FF2B5EF4-FFF2-40B4-BE49-F238E27FC236}">
                <a16:creationId xmlns:a16="http://schemas.microsoft.com/office/drawing/2014/main" id="{92793E0E-725B-47C9-A70E-0BA3498A8B0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8981191"/>
              </p:ext>
            </p:extLst>
          </p:nvPr>
        </p:nvGraphicFramePr>
        <p:xfrm>
          <a:off x="3929743" y="1458686"/>
          <a:ext cx="5627914" cy="37120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558040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ealkiri 2">
            <a:extLst>
              <a:ext uri="{FF2B5EF4-FFF2-40B4-BE49-F238E27FC236}">
                <a16:creationId xmlns:a16="http://schemas.microsoft.com/office/drawing/2014/main" id="{548975F0-9298-4FCD-B02B-6DEC3E1CDBF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t-EE" sz="2400" dirty="0"/>
              <a:t>Enamus leiab, et arsti töö jättis neile professionaalse mulje ning nad tundsid sõbralikku suhtumist endasse.</a:t>
            </a:r>
          </a:p>
        </p:txBody>
      </p:sp>
      <p:sp>
        <p:nvSpPr>
          <p:cNvPr id="4" name="Jaluse kohatäide 3">
            <a:extLst>
              <a:ext uri="{FF2B5EF4-FFF2-40B4-BE49-F238E27FC236}">
                <a16:creationId xmlns:a16="http://schemas.microsoft.com/office/drawing/2014/main" id="{BB49020E-5A0B-47F6-83FA-99DC8222E8A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www.likemed.eu</a:t>
            </a:r>
          </a:p>
        </p:txBody>
      </p:sp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4DA9BA90-6FC9-4C18-9AFF-7727621B676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5106528"/>
              </p:ext>
            </p:extLst>
          </p:nvPr>
        </p:nvGraphicFramePr>
        <p:xfrm>
          <a:off x="-1104900" y="1750219"/>
          <a:ext cx="5519056" cy="34313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Diagramm 7">
            <a:extLst>
              <a:ext uri="{FF2B5EF4-FFF2-40B4-BE49-F238E27FC236}">
                <a16:creationId xmlns:a16="http://schemas.microsoft.com/office/drawing/2014/main" id="{5B0A2F80-9339-4AEC-81B5-A877FC45817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2785277"/>
              </p:ext>
            </p:extLst>
          </p:nvPr>
        </p:nvGraphicFramePr>
        <p:xfrm>
          <a:off x="2351315" y="1812698"/>
          <a:ext cx="5138057" cy="33064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Diagramm 9">
            <a:extLst>
              <a:ext uri="{FF2B5EF4-FFF2-40B4-BE49-F238E27FC236}">
                <a16:creationId xmlns:a16="http://schemas.microsoft.com/office/drawing/2014/main" id="{138D3D72-801F-4240-B688-86B8966EEB8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341597"/>
              </p:ext>
            </p:extLst>
          </p:nvPr>
        </p:nvGraphicFramePr>
        <p:xfrm>
          <a:off x="5236029" y="1750219"/>
          <a:ext cx="4920342" cy="34313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8230470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ealkiri 2">
            <a:extLst>
              <a:ext uri="{FF2B5EF4-FFF2-40B4-BE49-F238E27FC236}">
                <a16:creationId xmlns:a16="http://schemas.microsoft.com/office/drawing/2014/main" id="{548975F0-9298-4FCD-B02B-6DEC3E1CDBF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t-EE" sz="1800" dirty="0" err="1"/>
              <a:t>Fertilitase</a:t>
            </a:r>
            <a:r>
              <a:rPr lang="et-EE" sz="1800" dirty="0"/>
              <a:t> hinna ja kvaliteedi suhet peetakse heaks - vabavastustes toodi esile mõningatel juhtudel teenuse kõrget hinda. Kokku 97% vastajatest pöörduks vajadusel taas </a:t>
            </a:r>
            <a:r>
              <a:rPr lang="et-EE" sz="1800" dirty="0" err="1"/>
              <a:t>Fertilitasse</a:t>
            </a:r>
            <a:r>
              <a:rPr lang="et-EE" sz="1800" dirty="0"/>
              <a:t>.</a:t>
            </a:r>
          </a:p>
        </p:txBody>
      </p:sp>
      <p:sp>
        <p:nvSpPr>
          <p:cNvPr id="4" name="Jaluse kohatäide 3">
            <a:extLst>
              <a:ext uri="{FF2B5EF4-FFF2-40B4-BE49-F238E27FC236}">
                <a16:creationId xmlns:a16="http://schemas.microsoft.com/office/drawing/2014/main" id="{BB49020E-5A0B-47F6-83FA-99DC8222E8A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www.likemed.eu</a:t>
            </a:r>
          </a:p>
        </p:txBody>
      </p:sp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52F2E46C-7E11-4AA3-B58E-3B97233057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4922028"/>
              </p:ext>
            </p:extLst>
          </p:nvPr>
        </p:nvGraphicFramePr>
        <p:xfrm>
          <a:off x="108857" y="1458686"/>
          <a:ext cx="4811486" cy="27758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Diagramm 7">
            <a:extLst>
              <a:ext uri="{FF2B5EF4-FFF2-40B4-BE49-F238E27FC236}">
                <a16:creationId xmlns:a16="http://schemas.microsoft.com/office/drawing/2014/main" id="{EC7044AC-FAC8-49CD-B2E9-4E2A38017C9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1290379"/>
              </p:ext>
            </p:extLst>
          </p:nvPr>
        </p:nvGraphicFramePr>
        <p:xfrm>
          <a:off x="4572000" y="1273629"/>
          <a:ext cx="4572000" cy="31459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Diagramm 10">
            <a:extLst>
              <a:ext uri="{FF2B5EF4-FFF2-40B4-BE49-F238E27FC236}">
                <a16:creationId xmlns:a16="http://schemas.microsoft.com/office/drawing/2014/main" id="{C497B31D-B7C8-4DDC-B1CB-394D46BEEEE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5255839"/>
              </p:ext>
            </p:extLst>
          </p:nvPr>
        </p:nvGraphicFramePr>
        <p:xfrm>
          <a:off x="457200" y="4082143"/>
          <a:ext cx="6291943" cy="220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206233133"/>
      </p:ext>
    </p:extLst>
  </p:cSld>
  <p:clrMapOvr>
    <a:masterClrMapping/>
  </p:clrMapOvr>
</p:sld>
</file>

<file path=ppt/theme/theme1.xml><?xml version="1.0" encoding="utf-8"?>
<a:theme xmlns:a="http://schemas.openxmlformats.org/drawingml/2006/main" name="Likemed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Likemed.thmx</Template>
  <TotalTime>3142</TotalTime>
  <Words>1168</Words>
  <Application>Microsoft Office PowerPoint</Application>
  <PresentationFormat>On-screen Show (4:3)</PresentationFormat>
  <Paragraphs>192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Bahnschrift</vt:lpstr>
      <vt:lpstr>Calibri</vt:lpstr>
      <vt:lpstr>Franklin Gothic Book</vt:lpstr>
      <vt:lpstr>Franklin Gothic Medium</vt:lpstr>
      <vt:lpstr>Likemed</vt:lpstr>
      <vt:lpstr>Külastajate rahuloluküsitluse kokkuvõte 2019</vt:lpstr>
      <vt:lpstr>Üldandmed  Küsitlusperioodil 01.01.2019-31.12.2019 kokku 509 vastajat.</vt:lpstr>
      <vt:lpstr>Üldandmed (2)</vt:lpstr>
      <vt:lpstr>Ligikaudu pooled vastajatest vastasid küsitlusele ravil viibides ning kokku 48% oli Fertilitases viimase viie aasta jooksul käinud 2 või enam korda.</vt:lpstr>
      <vt:lpstr>Enamus vastajatest kasutas eriarsti konsultatsiooni teenust. Infot Fertilitase kohta leitakse enim kodulehelt, aga palju saadakse infot ka tuttavalt kui ka Fertilitase välistelt arstidelt.</vt:lpstr>
      <vt:lpstr>Märkimisväärselt on kasvanud vastuvõtuks aja broneerimine kodulehe kaudu. Registreerimise korraldusega rahulolu on kõrge.</vt:lpstr>
      <vt:lpstr>Enamus vastajatest on saanud leevendust oma probleemile ning nad jäid tervikuna visiidiga rahule.</vt:lpstr>
      <vt:lpstr>Enamus leiab, et arsti töö jättis neile professionaalse mulje ning nad tundsid sõbralikku suhtumist endasse.</vt:lpstr>
      <vt:lpstr>Fertilitase hinna ja kvaliteedi suhet peetakse heaks - vabavastustes toodi esile mõningatel juhtudel teenuse kõrget hinda. Kokku 97% vastajatest pöörduks vajadusel taas Fertilitasse.</vt:lpstr>
      <vt:lpstr>Muutused aastate lõikes (1)</vt:lpstr>
      <vt:lpstr>Muutused aastate lõikes (2)</vt:lpstr>
      <vt:lpstr>Arsti ja personali kiitus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Külastajate rahulolu küsitluse vahekokkuvõte</dc:title>
  <dc:creator>Indrek Ait</dc:creator>
  <cp:lastModifiedBy>Liina Raieste</cp:lastModifiedBy>
  <cp:revision>279</cp:revision>
  <dcterms:created xsi:type="dcterms:W3CDTF">2016-11-27T18:42:52Z</dcterms:created>
  <dcterms:modified xsi:type="dcterms:W3CDTF">2020-06-04T10:16:34Z</dcterms:modified>
</cp:coreProperties>
</file>