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4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6.xml" ContentType="application/vnd.openxmlformats-officedocument.presentationml.notesSlide+xml"/>
  <Override PartName="/ppt/charts/chart23.xml" ContentType="application/vnd.openxmlformats-officedocument.drawingml.chart+xml"/>
  <Override PartName="/ppt/notesSlides/notesSlide17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7" r:id="rId4"/>
    <p:sldId id="278" r:id="rId5"/>
    <p:sldId id="279" r:id="rId6"/>
    <p:sldId id="280" r:id="rId7"/>
    <p:sldId id="282" r:id="rId8"/>
    <p:sldId id="296" r:id="rId9"/>
    <p:sldId id="283" r:id="rId10"/>
    <p:sldId id="284" r:id="rId11"/>
    <p:sldId id="287" r:id="rId12"/>
    <p:sldId id="288" r:id="rId13"/>
    <p:sldId id="295" r:id="rId14"/>
    <p:sldId id="289" r:id="rId15"/>
    <p:sldId id="286" r:id="rId16"/>
    <p:sldId id="290" r:id="rId17"/>
    <p:sldId id="291" r:id="rId18"/>
    <p:sldId id="294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89599" autoAdjust="0"/>
  </p:normalViewPr>
  <p:slideViewPr>
    <p:cSldViewPr snapToGrid="0" snapToObjects="1">
      <p:cViewPr varScale="1">
        <p:scale>
          <a:sx n="102" d="100"/>
          <a:sy n="102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ndrek:Google%20Drive:Yunkai%20Management%20O&#220;:Likemed:Fertilitas:p&#228;rast%2030.12.2015%20vastus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Keeleline</a:t>
            </a:r>
            <a:r>
              <a:rPr lang="en-US" sz="2000" dirty="0"/>
              <a:t> </a:t>
            </a:r>
            <a:r>
              <a:rPr lang="en-US" sz="2000" dirty="0" err="1"/>
              <a:t>jaotus</a:t>
            </a: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DBFC-4BCA-894D-782EB3A44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DBFC-4BCA-894D-782EB3A44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DBFC-4BCA-894D-782EB3A449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DBFC-4BCA-894D-782EB3A449F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9-DBFC-4BCA-894D-782EB3A449FF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Keeled!$A$12:$A$16</c:f>
              <c:strCache>
                <c:ptCount val="5"/>
                <c:pt idx="0">
                  <c:v>Eesti</c:v>
                </c:pt>
                <c:pt idx="1">
                  <c:v>Soome</c:v>
                </c:pt>
                <c:pt idx="2">
                  <c:v>Vene</c:v>
                </c:pt>
                <c:pt idx="3">
                  <c:v>Inglise</c:v>
                </c:pt>
                <c:pt idx="4">
                  <c:v>Vastamata</c:v>
                </c:pt>
              </c:strCache>
            </c:strRef>
          </c:cat>
          <c:val>
            <c:numRef>
              <c:f>Keeled!$B$12:$B$16</c:f>
              <c:numCache>
                <c:formatCode>General</c:formatCode>
                <c:ptCount val="5"/>
                <c:pt idx="0">
                  <c:v>329</c:v>
                </c:pt>
                <c:pt idx="1">
                  <c:v>193</c:v>
                </c:pt>
                <c:pt idx="2">
                  <c:v>94</c:v>
                </c:pt>
                <c:pt idx="3">
                  <c:v>38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FC-4BCA-894D-782EB3A449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Haigla leitavus keelegruppide jaotuses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'Kust saite'!$G$71</c:f>
              <c:strCache>
                <c:ptCount val="1"/>
                <c:pt idx="0">
                  <c:v>Arstilt või mõnest kliinikust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saite'!$H$71:$K$71</c:f>
              <c:numCache>
                <c:formatCode>0%</c:formatCode>
                <c:ptCount val="4"/>
                <c:pt idx="0">
                  <c:v>0</c:v>
                </c:pt>
                <c:pt idx="1">
                  <c:v>8.0645161290322596E-3</c:v>
                </c:pt>
                <c:pt idx="2">
                  <c:v>0</c:v>
                </c:pt>
                <c:pt idx="3">
                  <c:v>4.67289719626168E-2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FD-47B8-B675-B04FC29820E0}"/>
            </c:ext>
          </c:extLst>
        </c:ser>
        <c:ser>
          <c:idx val="1"/>
          <c:order val="1"/>
          <c:tx>
            <c:strRef>
              <c:f>'Kust saite'!$G$72</c:f>
              <c:strCache>
                <c:ptCount val="1"/>
                <c:pt idx="0">
                  <c:v>Tuttav soovitas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saite'!$H$72:$K$72</c:f>
              <c:numCache>
                <c:formatCode>0%</c:formatCode>
                <c:ptCount val="4"/>
                <c:pt idx="0">
                  <c:v>0.14000000000000001</c:v>
                </c:pt>
                <c:pt idx="1">
                  <c:v>0.34408602150537598</c:v>
                </c:pt>
                <c:pt idx="2">
                  <c:v>6.25E-2</c:v>
                </c:pt>
                <c:pt idx="3">
                  <c:v>0.36448598130841098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FD-47B8-B675-B04FC29820E0}"/>
            </c:ext>
          </c:extLst>
        </c:ser>
        <c:ser>
          <c:idx val="2"/>
          <c:order val="2"/>
          <c:tx>
            <c:strRef>
              <c:f>'Kust saite'!$G$73</c:f>
              <c:strCache>
                <c:ptCount val="1"/>
                <c:pt idx="0">
                  <c:v>Fertilitase kodulehelt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saite'!$H$73:$K$73</c:f>
              <c:numCache>
                <c:formatCode>0%</c:formatCode>
                <c:ptCount val="4"/>
                <c:pt idx="0">
                  <c:v>0.16</c:v>
                </c:pt>
                <c:pt idx="1">
                  <c:v>0.15053763440860199</c:v>
                </c:pt>
                <c:pt idx="2">
                  <c:v>8.4821428571428603E-2</c:v>
                </c:pt>
                <c:pt idx="3">
                  <c:v>6.5420560747663503E-2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FD-47B8-B675-B04FC29820E0}"/>
            </c:ext>
          </c:extLst>
        </c:ser>
        <c:ser>
          <c:idx val="3"/>
          <c:order val="3"/>
          <c:tx>
            <c:strRef>
              <c:f>'Kust saite'!$G$74</c:f>
              <c:strCache>
                <c:ptCount val="1"/>
                <c:pt idx="0">
                  <c:v>Mujalt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saite'!$H$74:$K$74</c:f>
              <c:numCache>
                <c:formatCode>0%</c:formatCode>
                <c:ptCount val="4"/>
                <c:pt idx="0">
                  <c:v>0.16</c:v>
                </c:pt>
                <c:pt idx="1">
                  <c:v>3.7634408602150497E-2</c:v>
                </c:pt>
                <c:pt idx="2">
                  <c:v>0.120535714285714</c:v>
                </c:pt>
                <c:pt idx="3">
                  <c:v>1.86915887850467E-2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FD-47B8-B675-B04FC29820E0}"/>
            </c:ext>
          </c:extLst>
        </c:ser>
        <c:ser>
          <c:idx val="4"/>
          <c:order val="4"/>
          <c:tx>
            <c:strRef>
              <c:f>'Kust saite'!$G$75</c:f>
              <c:strCache>
                <c:ptCount val="1"/>
                <c:pt idx="0">
                  <c:v>Mujalt internetist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saite'!$H$75:$K$75</c:f>
              <c:numCache>
                <c:formatCode>0%</c:formatCode>
                <c:ptCount val="4"/>
                <c:pt idx="0">
                  <c:v>0.1</c:v>
                </c:pt>
                <c:pt idx="1">
                  <c:v>0.110215053763441</c:v>
                </c:pt>
                <c:pt idx="2">
                  <c:v>0.13392857142857101</c:v>
                </c:pt>
                <c:pt idx="3">
                  <c:v>6.5420560747663503E-2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FD-47B8-B675-B04FC29820E0}"/>
            </c:ext>
          </c:extLst>
        </c:ser>
        <c:ser>
          <c:idx val="5"/>
          <c:order val="5"/>
          <c:tx>
            <c:strRef>
              <c:f>'Kust saite'!$G$76</c:f>
              <c:strCache>
                <c:ptCount val="1"/>
                <c:pt idx="0">
                  <c:v>Sotsiaalmeediast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saite'!$H$76:$K$76</c:f>
              <c:numCache>
                <c:formatCode>0%</c:formatCode>
                <c:ptCount val="4"/>
                <c:pt idx="0">
                  <c:v>0.04</c:v>
                </c:pt>
                <c:pt idx="1">
                  <c:v>0.236559139784946</c:v>
                </c:pt>
                <c:pt idx="2">
                  <c:v>0.25892857142857101</c:v>
                </c:pt>
                <c:pt idx="3">
                  <c:v>0.31775700934579398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FD-47B8-B675-B04FC29820E0}"/>
            </c:ext>
          </c:extLst>
        </c:ser>
        <c:ser>
          <c:idx val="6"/>
          <c:order val="6"/>
          <c:tx>
            <c:strRef>
              <c:f>'Kust saite'!$G$77</c:f>
              <c:strCache>
                <c:ptCount val="1"/>
                <c:pt idx="0">
                  <c:v>Internetifoorumist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saite'!$H$77:$K$77</c:f>
              <c:numCache>
                <c:formatCode>0%</c:formatCode>
                <c:ptCount val="4"/>
                <c:pt idx="0">
                  <c:v>0.1</c:v>
                </c:pt>
                <c:pt idx="1">
                  <c:v>4.8387096774193498E-2</c:v>
                </c:pt>
                <c:pt idx="2">
                  <c:v>0.11607142857142901</c:v>
                </c:pt>
                <c:pt idx="3">
                  <c:v>8.4112149532710304E-2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FD-47B8-B675-B04FC29820E0}"/>
            </c:ext>
          </c:extLst>
        </c:ser>
        <c:ser>
          <c:idx val="7"/>
          <c:order val="7"/>
          <c:tx>
            <c:strRef>
              <c:f>'Kust saite'!$G$78</c:f>
              <c:strCache>
                <c:ptCount val="1"/>
                <c:pt idx="0">
                  <c:v>Ajalehest või ajakirjast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saite'!$H$78:$K$78</c:f>
              <c:numCache>
                <c:formatCode>0%</c:formatCode>
                <c:ptCount val="4"/>
                <c:pt idx="0">
                  <c:v>0.26</c:v>
                </c:pt>
                <c:pt idx="1">
                  <c:v>5.3763440860214999E-2</c:v>
                </c:pt>
                <c:pt idx="2">
                  <c:v>0.20982142857142899</c:v>
                </c:pt>
                <c:pt idx="3">
                  <c:v>1.86915887850467E-2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FD-47B8-B675-B04FC29820E0}"/>
            </c:ext>
          </c:extLst>
        </c:ser>
        <c:ser>
          <c:idx val="8"/>
          <c:order val="8"/>
          <c:tx>
            <c:strRef>
              <c:f>'Kust saite'!$G$79</c:f>
              <c:strCache>
                <c:ptCount val="1"/>
                <c:pt idx="0">
                  <c:v>Vastamata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saite'!$H$70:$K$70</c:f>
              <c:strCache>
                <c:ptCount val="4"/>
                <c:pt idx="0">
                  <c:v>inglise</c:v>
                </c:pt>
                <c:pt idx="1">
                  <c:v>eesti</c:v>
                </c:pt>
                <c:pt idx="2">
                  <c:v>soome</c:v>
                </c:pt>
                <c:pt idx="3">
                  <c:v>vene</c:v>
                </c:pt>
              </c:strCache>
            </c:strRef>
          </c:cat>
          <c:val>
            <c:numRef>
              <c:f>'Kust saite'!$H$79:$K$79</c:f>
              <c:numCache>
                <c:formatCode>0%</c:formatCode>
                <c:ptCount val="4"/>
                <c:pt idx="0">
                  <c:v>0.04</c:v>
                </c:pt>
                <c:pt idx="1">
                  <c:v>1.0752688172042999E-2</c:v>
                </c:pt>
                <c:pt idx="2">
                  <c:v>1.33928571428571E-2</c:v>
                </c:pt>
                <c:pt idx="3">
                  <c:v>1.86915887850467E-2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FD-47B8-B675-B04FC29820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9998464"/>
        <c:axId val="-128564640"/>
      </c:barChart>
      <c:catAx>
        <c:axId val="-499984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28564640"/>
        <c:crosses val="autoZero"/>
        <c:auto val="1"/>
        <c:lblAlgn val="ctr"/>
        <c:lblOffset val="100"/>
        <c:noMultiLvlLbl val="0"/>
      </c:catAx>
      <c:valAx>
        <c:axId val="-12856464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-49998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9166666666666698E-2"/>
          <c:y val="0.80696832984316602"/>
          <c:w val="0.53173468941382296"/>
          <c:h val="0.1930317651939590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Kuidas registreerisite end vastuvõtule? 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'Kuidas registreerisite..'!$A$15:$A$19</c:f>
              <c:strCache>
                <c:ptCount val="5"/>
                <c:pt idx="0">
                  <c:v>Telefoni teel</c:v>
                </c:pt>
                <c:pt idx="1">
                  <c:v>Registratuuris (või arst pani järgmise aja)</c:v>
                </c:pt>
                <c:pt idx="2">
                  <c:v>Broneerisin aja kodulehel</c:v>
                </c:pt>
                <c:pt idx="3">
                  <c:v>E-postiga</c:v>
                </c:pt>
                <c:pt idx="4">
                  <c:v>Vastamata</c:v>
                </c:pt>
              </c:strCache>
            </c:strRef>
          </c:cat>
          <c:val>
            <c:numRef>
              <c:f>'Kuidas registreerisite..'!$J$15:$J$19</c:f>
              <c:numCache>
                <c:formatCode>General</c:formatCode>
                <c:ptCount val="5"/>
                <c:pt idx="0">
                  <c:v>261</c:v>
                </c:pt>
                <c:pt idx="1">
                  <c:v>184</c:v>
                </c:pt>
                <c:pt idx="2">
                  <c:v>78</c:v>
                </c:pt>
                <c:pt idx="3">
                  <c:v>70</c:v>
                </c:pt>
                <c:pt idx="4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96-4007-9615-683BBF0BE6C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l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Registreerimise vanuseline jaotus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'Kuidas registreerisite..'!$A$15</c:f>
              <c:strCache>
                <c:ptCount val="1"/>
                <c:pt idx="0">
                  <c:v>Telefoni teel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'Kuidas registreerisite..'!$B$14:$I$14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'Kuidas registreerisite..'!$B$15:$I$15</c:f>
              <c:numCache>
                <c:formatCode>General</c:formatCode>
                <c:ptCount val="8"/>
                <c:pt idx="0">
                  <c:v>17</c:v>
                </c:pt>
                <c:pt idx="1">
                  <c:v>25</c:v>
                </c:pt>
                <c:pt idx="2">
                  <c:v>63</c:v>
                </c:pt>
                <c:pt idx="3">
                  <c:v>46</c:v>
                </c:pt>
                <c:pt idx="4">
                  <c:v>28</c:v>
                </c:pt>
                <c:pt idx="5">
                  <c:v>30</c:v>
                </c:pt>
                <c:pt idx="6">
                  <c:v>22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28-4951-9C1E-C4CC90D1E390}"/>
            </c:ext>
          </c:extLst>
        </c:ser>
        <c:ser>
          <c:idx val="1"/>
          <c:order val="1"/>
          <c:tx>
            <c:strRef>
              <c:f>'Kuidas registreerisite..'!$A$16</c:f>
              <c:strCache>
                <c:ptCount val="1"/>
                <c:pt idx="0">
                  <c:v>Registratuuris (või arst pani järgmise aja)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'Kuidas registreerisite..'!$B$14:$I$14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'Kuidas registreerisite..'!$B$16:$I$16</c:f>
              <c:numCache>
                <c:formatCode>General</c:formatCode>
                <c:ptCount val="8"/>
                <c:pt idx="0">
                  <c:v>13</c:v>
                </c:pt>
                <c:pt idx="1">
                  <c:v>12</c:v>
                </c:pt>
                <c:pt idx="2">
                  <c:v>24</c:v>
                </c:pt>
                <c:pt idx="3">
                  <c:v>17</c:v>
                </c:pt>
                <c:pt idx="4">
                  <c:v>26</c:v>
                </c:pt>
                <c:pt idx="5">
                  <c:v>26</c:v>
                </c:pt>
                <c:pt idx="6">
                  <c:v>28</c:v>
                </c:pt>
                <c:pt idx="7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28-4951-9C1E-C4CC90D1E390}"/>
            </c:ext>
          </c:extLst>
        </c:ser>
        <c:ser>
          <c:idx val="2"/>
          <c:order val="2"/>
          <c:tx>
            <c:strRef>
              <c:f>'Kuidas registreerisite..'!$A$17</c:f>
              <c:strCache>
                <c:ptCount val="1"/>
                <c:pt idx="0">
                  <c:v>Broneerisin aja kodulehel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'Kuidas registreerisite..'!$B$14:$I$14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'Kuidas registreerisite..'!$B$17:$I$17</c:f>
              <c:numCache>
                <c:formatCode>General</c:formatCode>
                <c:ptCount val="8"/>
                <c:pt idx="0">
                  <c:v>3</c:v>
                </c:pt>
                <c:pt idx="1">
                  <c:v>10</c:v>
                </c:pt>
                <c:pt idx="2">
                  <c:v>32</c:v>
                </c:pt>
                <c:pt idx="3">
                  <c:v>16</c:v>
                </c:pt>
                <c:pt idx="4">
                  <c:v>15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28-4951-9C1E-C4CC90D1E390}"/>
            </c:ext>
          </c:extLst>
        </c:ser>
        <c:ser>
          <c:idx val="3"/>
          <c:order val="3"/>
          <c:tx>
            <c:strRef>
              <c:f>'Kuidas registreerisite..'!$A$18</c:f>
              <c:strCache>
                <c:ptCount val="1"/>
                <c:pt idx="0">
                  <c:v>E-postiga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'Kuidas registreerisite..'!$B$14:$I$14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'Kuidas registreerisite..'!$B$18:$I$18</c:f>
              <c:numCache>
                <c:formatCode>General</c:formatCode>
                <c:ptCount val="8"/>
                <c:pt idx="0">
                  <c:v>1</c:v>
                </c:pt>
                <c:pt idx="1">
                  <c:v>12</c:v>
                </c:pt>
                <c:pt idx="2">
                  <c:v>30</c:v>
                </c:pt>
                <c:pt idx="3">
                  <c:v>17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28-4951-9C1E-C4CC90D1E390}"/>
            </c:ext>
          </c:extLst>
        </c:ser>
        <c:ser>
          <c:idx val="4"/>
          <c:order val="4"/>
          <c:tx>
            <c:strRef>
              <c:f>'Kuidas registreerisite..'!$A$19</c:f>
              <c:strCache>
                <c:ptCount val="1"/>
                <c:pt idx="0">
                  <c:v>Vastamata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'Kuidas registreerisite..'!$B$14:$I$14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'Kuidas registreerisite..'!$B$19:$I$19</c:f>
              <c:numCache>
                <c:formatCode>General</c:formatCode>
                <c:ptCount val="8"/>
                <c:pt idx="0">
                  <c:v>4</c:v>
                </c:pt>
                <c:pt idx="1">
                  <c:v>6</c:v>
                </c:pt>
                <c:pt idx="2">
                  <c:v>24</c:v>
                </c:pt>
                <c:pt idx="3">
                  <c:v>14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28-4951-9C1E-C4CC90D1E3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95222352"/>
        <c:axId val="-95228496"/>
      </c:barChart>
      <c:catAx>
        <c:axId val="-95222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5228496"/>
        <c:crosses val="autoZero"/>
        <c:auto val="1"/>
        <c:lblAlgn val="ctr"/>
        <c:lblOffset val="100"/>
        <c:noMultiLvlLbl val="0"/>
      </c:catAx>
      <c:valAx>
        <c:axId val="-952284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95222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'Kuidas jäite..'!$B$15</c:f>
              <c:strCache>
                <c:ptCount val="1"/>
                <c:pt idx="0">
                  <c:v>Kas jäite registreerimise korraldusega rahule?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F019-4B3C-835A-D7AF7D44080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F019-4B3C-835A-D7AF7D440808}"/>
              </c:ext>
            </c:extLst>
          </c:dPt>
          <c:dLbls>
            <c:dLbl>
              <c:idx val="1"/>
              <c:layout>
                <c:manualLayout>
                  <c:x val="-3.4175597841936398E-2"/>
                  <c:y val="9.410534166180560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19-4B3C-835A-D7AF7D440808}"/>
                </c:ext>
              </c:extLst>
            </c:dLbl>
            <c:dLbl>
              <c:idx val="2"/>
              <c:layout>
                <c:manualLayout>
                  <c:x val="-2.8058168076212701E-2"/>
                  <c:y val="6.7191576451251199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19-4B3C-835A-D7AF7D440808}"/>
                </c:ext>
              </c:extLst>
            </c:dLbl>
            <c:dLbl>
              <c:idx val="3"/>
              <c:layout>
                <c:manualLayout>
                  <c:x val="4.0201224846894102E-3"/>
                  <c:y val="-4.12450799378172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19-4B3C-835A-D7AF7D4408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'Kuidas jäite..'!$A$16:$A$20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Vastamata</c:v>
                </c:pt>
              </c:strCache>
            </c:strRef>
          </c:cat>
          <c:val>
            <c:numRef>
              <c:f>'Kuidas jäite..'!$B$16:$B$20</c:f>
              <c:numCache>
                <c:formatCode>General</c:formatCode>
                <c:ptCount val="5"/>
                <c:pt idx="0">
                  <c:v>561</c:v>
                </c:pt>
                <c:pt idx="1">
                  <c:v>40</c:v>
                </c:pt>
                <c:pt idx="2">
                  <c:v>8</c:v>
                </c:pt>
                <c:pt idx="3">
                  <c:v>4</c:v>
                </c:pt>
                <c:pt idx="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19-4B3C-835A-D7AF7D440808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Millist Fertilitase teenust kasutasite? 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'Millist Fertilitase'!$A$37:$A$42</c:f>
              <c:strCache>
                <c:ptCount val="6"/>
                <c:pt idx="0">
                  <c:v>Haiglaravi: operatsioon</c:v>
                </c:pt>
                <c:pt idx="1">
                  <c:v>Haiglaravi: taastusravi või järelravi</c:v>
                </c:pt>
                <c:pt idx="2">
                  <c:v>Eriarsti konsultatsioon</c:v>
                </c:pt>
                <c:pt idx="3">
                  <c:v>Muu</c:v>
                </c:pt>
                <c:pt idx="4">
                  <c:v>Raseduse jälgimine</c:v>
                </c:pt>
                <c:pt idx="5">
                  <c:v>Vastamata</c:v>
                </c:pt>
              </c:strCache>
            </c:strRef>
          </c:cat>
          <c:val>
            <c:numRef>
              <c:f>'Millist Fertilitase'!$J$37:$J$42</c:f>
              <c:numCache>
                <c:formatCode>General</c:formatCode>
                <c:ptCount val="6"/>
                <c:pt idx="0">
                  <c:v>363</c:v>
                </c:pt>
                <c:pt idx="1">
                  <c:v>192</c:v>
                </c:pt>
                <c:pt idx="2">
                  <c:v>159</c:v>
                </c:pt>
                <c:pt idx="3">
                  <c:v>17</c:v>
                </c:pt>
                <c:pt idx="4">
                  <c:v>14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2-420D-9ED1-ED8A2B7759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Teenuste kasutamise vanuseline jaotus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'Millist Fertilitase'!$A$37</c:f>
              <c:strCache>
                <c:ptCount val="1"/>
                <c:pt idx="0">
                  <c:v>Haiglaravi: operatsioon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Fertilitase'!$B$36:$I$36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'Millist Fertilitase'!$B$37:$I$37</c:f>
              <c:numCache>
                <c:formatCode>General</c:formatCode>
                <c:ptCount val="8"/>
                <c:pt idx="0">
                  <c:v>16</c:v>
                </c:pt>
                <c:pt idx="1">
                  <c:v>52</c:v>
                </c:pt>
                <c:pt idx="2">
                  <c:v>139</c:v>
                </c:pt>
                <c:pt idx="3">
                  <c:v>84</c:v>
                </c:pt>
                <c:pt idx="4">
                  <c:v>49</c:v>
                </c:pt>
                <c:pt idx="5">
                  <c:v>17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3-4DD4-9B20-02528E623528}"/>
            </c:ext>
          </c:extLst>
        </c:ser>
        <c:ser>
          <c:idx val="1"/>
          <c:order val="1"/>
          <c:tx>
            <c:strRef>
              <c:f>'Millist Fertilitase'!$A$38</c:f>
              <c:strCache>
                <c:ptCount val="1"/>
                <c:pt idx="0">
                  <c:v>Haiglaravi: taastusravi või järelravi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Fertilitase'!$B$36:$I$36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'Millist Fertilitase'!$B$38:$I$38</c:f>
              <c:numCache>
                <c:formatCode>General</c:formatCode>
                <c:ptCount val="8"/>
                <c:pt idx="0">
                  <c:v>16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16</c:v>
                </c:pt>
                <c:pt idx="5">
                  <c:v>41</c:v>
                </c:pt>
                <c:pt idx="6">
                  <c:v>45</c:v>
                </c:pt>
                <c:pt idx="7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03-4DD4-9B20-02528E623528}"/>
            </c:ext>
          </c:extLst>
        </c:ser>
        <c:ser>
          <c:idx val="2"/>
          <c:order val="2"/>
          <c:tx>
            <c:strRef>
              <c:f>'Millist Fertilitase'!$A$39</c:f>
              <c:strCache>
                <c:ptCount val="1"/>
                <c:pt idx="0">
                  <c:v>Eriarsti konsultatsioon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Fertilitase'!$B$36:$I$36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'Millist Fertilitase'!$B$39:$I$39</c:f>
              <c:numCache>
                <c:formatCode>General</c:formatCode>
                <c:ptCount val="8"/>
                <c:pt idx="0">
                  <c:v>8</c:v>
                </c:pt>
                <c:pt idx="1">
                  <c:v>10</c:v>
                </c:pt>
                <c:pt idx="2">
                  <c:v>49</c:v>
                </c:pt>
                <c:pt idx="3">
                  <c:v>26</c:v>
                </c:pt>
                <c:pt idx="4">
                  <c:v>24</c:v>
                </c:pt>
                <c:pt idx="5">
                  <c:v>11</c:v>
                </c:pt>
                <c:pt idx="6">
                  <c:v>10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03-4DD4-9B20-02528E623528}"/>
            </c:ext>
          </c:extLst>
        </c:ser>
        <c:ser>
          <c:idx val="3"/>
          <c:order val="3"/>
          <c:tx>
            <c:strRef>
              <c:f>'Millist Fertilitase'!$A$40</c:f>
              <c:strCache>
                <c:ptCount val="1"/>
                <c:pt idx="0">
                  <c:v>Muu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Fertilitase'!$B$36:$I$36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'Millist Fertilitase'!$B$40:$I$40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03-4DD4-9B20-02528E623528}"/>
            </c:ext>
          </c:extLst>
        </c:ser>
        <c:ser>
          <c:idx val="4"/>
          <c:order val="4"/>
          <c:tx>
            <c:strRef>
              <c:f>'Millist Fertilitase'!$A$41</c:f>
              <c:strCache>
                <c:ptCount val="1"/>
                <c:pt idx="0">
                  <c:v>Raseduse jälgimine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Fertilitase'!$B$36:$I$36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'Millist Fertilitase'!$B$41:$I$41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03-4DD4-9B20-02528E623528}"/>
            </c:ext>
          </c:extLst>
        </c:ser>
        <c:ser>
          <c:idx val="5"/>
          <c:order val="5"/>
          <c:tx>
            <c:strRef>
              <c:f>'Millist Fertilitase'!$A$42</c:f>
              <c:strCache>
                <c:ptCount val="1"/>
                <c:pt idx="0">
                  <c:v>Vastamata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Fertilitase'!$B$36:$I$36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'Millist Fertilitase'!$B$42:$I$42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03-4DD4-9B20-02528E6235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44581296"/>
        <c:axId val="-44599520"/>
      </c:barChart>
      <c:catAx>
        <c:axId val="-445812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-44599520"/>
        <c:crosses val="autoZero"/>
        <c:auto val="1"/>
        <c:lblAlgn val="ctr"/>
        <c:lblOffset val="100"/>
        <c:noMultiLvlLbl val="0"/>
      </c:catAx>
      <c:valAx>
        <c:axId val="-44599520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-445812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Teenustega rahulolu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'Millist Fertilitase'!$N$54</c:f>
              <c:strCache>
                <c:ptCount val="1"/>
                <c:pt idx="0">
                  <c:v>Haiglaravi: operatsioon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Fertilitase'!$O$53:$R$53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'Millist Fertilitase'!$O$54:$R$54</c:f>
              <c:numCache>
                <c:formatCode>#,#00%</c:formatCode>
                <c:ptCount val="4"/>
                <c:pt idx="0">
                  <c:v>0.86781609195402298</c:v>
                </c:pt>
                <c:pt idx="1">
                  <c:v>0.126436781609195</c:v>
                </c:pt>
                <c:pt idx="2">
                  <c:v>5.74712643678161E-3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4-49EC-9623-8DF7D1EEB684}"/>
            </c:ext>
          </c:extLst>
        </c:ser>
        <c:ser>
          <c:idx val="1"/>
          <c:order val="1"/>
          <c:tx>
            <c:strRef>
              <c:f>'Millist Fertilitase'!$N$55</c:f>
              <c:strCache>
                <c:ptCount val="1"/>
                <c:pt idx="0">
                  <c:v>Haiglaravi: taastusravi või järelravi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Fertilitase'!$O$53:$R$53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'Millist Fertilitase'!$O$55:$R$55</c:f>
              <c:numCache>
                <c:formatCode>#,#00%</c:formatCode>
                <c:ptCount val="4"/>
                <c:pt idx="0">
                  <c:v>0.909574468085106</c:v>
                </c:pt>
                <c:pt idx="1">
                  <c:v>9.0425531914893595E-2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4-49EC-9623-8DF7D1EEB684}"/>
            </c:ext>
          </c:extLst>
        </c:ser>
        <c:ser>
          <c:idx val="2"/>
          <c:order val="2"/>
          <c:tx>
            <c:strRef>
              <c:f>'Millist Fertilitase'!$N$56</c:f>
              <c:strCache>
                <c:ptCount val="1"/>
                <c:pt idx="0">
                  <c:v>Eriarsti konsultatsioon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Fertilitase'!$O$53:$R$53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'Millist Fertilitase'!$O$56:$R$56</c:f>
              <c:numCache>
                <c:formatCode>#,#00%</c:formatCode>
                <c:ptCount val="4"/>
                <c:pt idx="0">
                  <c:v>0.86451612903225805</c:v>
                </c:pt>
                <c:pt idx="1">
                  <c:v>0.12258064516129</c:v>
                </c:pt>
                <c:pt idx="2">
                  <c:v>0</c:v>
                </c:pt>
                <c:pt idx="3">
                  <c:v>1.2903225806451601E-2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4-49EC-9623-8DF7D1EEB684}"/>
            </c:ext>
          </c:extLst>
        </c:ser>
        <c:ser>
          <c:idx val="3"/>
          <c:order val="3"/>
          <c:tx>
            <c:strRef>
              <c:f>'Millist Fertilitase'!$N$57</c:f>
              <c:strCache>
                <c:ptCount val="1"/>
                <c:pt idx="0">
                  <c:v>Muu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Fertilitase'!$O$53:$R$53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'Millist Fertilitase'!$O$57:$R$57</c:f>
              <c:numCache>
                <c:formatCode>#,#00%</c:formatCode>
                <c:ptCount val="4"/>
                <c:pt idx="0">
                  <c:v>0.64705882352941202</c:v>
                </c:pt>
                <c:pt idx="1">
                  <c:v>0.23529411764705899</c:v>
                </c:pt>
                <c:pt idx="2">
                  <c:v>0</c:v>
                </c:pt>
                <c:pt idx="3">
                  <c:v>0.11764705882352899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4-49EC-9623-8DF7D1EEB684}"/>
            </c:ext>
          </c:extLst>
        </c:ser>
        <c:ser>
          <c:idx val="4"/>
          <c:order val="4"/>
          <c:tx>
            <c:strRef>
              <c:f>'Millist Fertilitase'!$N$58</c:f>
              <c:strCache>
                <c:ptCount val="1"/>
                <c:pt idx="0">
                  <c:v>Raseduse jälgimine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 rot="-2700000"/>
                <a:lstStyle/>
                <a:p>
                  <a:pPr>
                    <a:defRPr/>
                  </a:pPr>
                  <a:endParaRPr lang="et-E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2D4-49EC-9623-8DF7D1EEB6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'Millist Fertilitase'!$O$53:$R$53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'Millist Fertilitase'!$O$58:$R$58</c:f>
              <c:numCache>
                <c:formatCode>#,#00%</c:formatCode>
                <c:ptCount val="4"/>
                <c:pt idx="0">
                  <c:v>0.85714285714285698</c:v>
                </c:pt>
                <c:pt idx="1">
                  <c:v>7.1428571428571397E-2</c:v>
                </c:pt>
                <c:pt idx="2">
                  <c:v>7.1428571428571397E-2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4-49EC-9623-8DF7D1EEB6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50060496"/>
        <c:axId val="-50056592"/>
      </c:barChart>
      <c:catAx>
        <c:axId val="-50060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50056592"/>
        <c:crosses val="autoZero"/>
        <c:auto val="1"/>
        <c:lblAlgn val="ctr"/>
        <c:lblOffset val="100"/>
        <c:noMultiLvlLbl val="0"/>
      </c:catAx>
      <c:valAx>
        <c:axId val="-50056592"/>
        <c:scaling>
          <c:orientation val="minMax"/>
        </c:scaling>
        <c:delete val="0"/>
        <c:axPos val="l"/>
        <c:majorGridlines/>
        <c:numFmt formatCode="#,#00%" sourceLinked="1"/>
        <c:majorTickMark val="out"/>
        <c:minorTickMark val="none"/>
        <c:tickLblPos val="nextTo"/>
        <c:crossAx val="-500604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 rot="0" vert="wordArtVert"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'Kas olete..'!$B$13</c:f>
              <c:strCache>
                <c:ptCount val="1"/>
                <c:pt idx="0">
                  <c:v>Kas olete saanud leevendust oma probleemile?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B96B-4CB2-803E-53DA5B6A4E03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B96B-4CB2-803E-53DA5B6A4E0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olete..'!$A$14:$A$19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olete..'!$B$14:$B$19</c:f>
              <c:numCache>
                <c:formatCode>General</c:formatCode>
                <c:ptCount val="6"/>
                <c:pt idx="0">
                  <c:v>514</c:v>
                </c:pt>
                <c:pt idx="1">
                  <c:v>86</c:v>
                </c:pt>
                <c:pt idx="2">
                  <c:v>3</c:v>
                </c:pt>
                <c:pt idx="3">
                  <c:v>5</c:v>
                </c:pt>
                <c:pt idx="4">
                  <c:v>21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6B-4CB2-803E-53DA5B6A4E0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'Kas jäite..'!$B$12</c:f>
              <c:strCache>
                <c:ptCount val="1"/>
                <c:pt idx="0">
                  <c:v>Kas jäite Fertilitase erahaigla külastusega tervikuna rahule?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D76A-4C7F-A698-07761B153A2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D76A-4C7F-A698-07761B153A2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jäite..'!$A$13:$A$17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Vastamata</c:v>
                </c:pt>
              </c:strCache>
            </c:strRef>
          </c:cat>
          <c:val>
            <c:numRef>
              <c:f>'Kas jäite..'!$B$13:$B$17</c:f>
              <c:numCache>
                <c:formatCode>General</c:formatCode>
                <c:ptCount val="5"/>
                <c:pt idx="0">
                  <c:v>544</c:v>
                </c:pt>
                <c:pt idx="1">
                  <c:v>74</c:v>
                </c:pt>
                <c:pt idx="2">
                  <c:v>3</c:v>
                </c:pt>
                <c:pt idx="3">
                  <c:v>4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6A-4C7F-A698-07761B153A2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Kas arsti töö või tegevus jättis Teile professionaalse mulje?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'Kas arsti..'!$B$12</c:f>
              <c:strCache>
                <c:ptCount val="1"/>
                <c:pt idx="0">
                  <c:v>Kas arsti töö või tegevus jättis Teile professionaalse mulje?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B4BD-4073-9FCD-57D5D959D3E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B4BD-4073-9FCD-57D5D959D3E4}"/>
              </c:ext>
            </c:extLst>
          </c:dPt>
          <c:dLbls>
            <c:dLbl>
              <c:idx val="1"/>
              <c:layout>
                <c:manualLayout>
                  <c:x val="-0.14936329833770801"/>
                  <c:y val="3.941638718298350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BD-4073-9FCD-57D5D959D3E4}"/>
                </c:ext>
              </c:extLst>
            </c:dLbl>
            <c:dLbl>
              <c:idx val="2"/>
              <c:layout>
                <c:manualLayout>
                  <c:x val="-9.1716754155730496E-2"/>
                  <c:y val="-6.888302959998410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BD-4073-9FCD-57D5D959D3E4}"/>
                </c:ext>
              </c:extLst>
            </c:dLbl>
            <c:dLbl>
              <c:idx val="3"/>
              <c:layout>
                <c:manualLayout>
                  <c:x val="3.6791776027996499E-2"/>
                  <c:y val="-1.337658066516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BD-4073-9FCD-57D5D959D3E4}"/>
                </c:ext>
              </c:extLst>
            </c:dLbl>
            <c:dLbl>
              <c:idx val="4"/>
              <c:layout>
                <c:manualLayout>
                  <c:x val="0.10537674978127699"/>
                  <c:y val="5.1713512184043599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BD-4073-9FCD-57D5D959D3E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arsti..'!$A$13:$A$17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Vastamata</c:v>
                </c:pt>
              </c:strCache>
            </c:strRef>
          </c:cat>
          <c:val>
            <c:numRef>
              <c:f>'Kas arsti..'!$B$13:$B$17</c:f>
              <c:numCache>
                <c:formatCode>General</c:formatCode>
                <c:ptCount val="5"/>
                <c:pt idx="0">
                  <c:v>593</c:v>
                </c:pt>
                <c:pt idx="1">
                  <c:v>31</c:v>
                </c:pt>
                <c:pt idx="2">
                  <c:v>3</c:v>
                </c:pt>
                <c:pt idx="3">
                  <c:v>4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BD-4073-9FCD-57D5D959D3E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2000" dirty="0" err="1"/>
              <a:t>Sisestusvahend</a:t>
            </a: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702F-4170-8772-F2426B2DE0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702F-4170-8772-F2426B2DE07E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702F-4170-8772-F2426B2DE07E}"/>
              </c:ext>
            </c:extLst>
          </c:dPt>
          <c:dLbls>
            <c:dLbl>
              <c:idx val="1"/>
              <c:layout>
                <c:manualLayout>
                  <c:x val="-0.24588517060367501"/>
                  <c:y val="3.4508967629046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F-4170-8772-F2426B2DE0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Sisestusmeetod!$A$14:$A$16</c:f>
              <c:strCache>
                <c:ptCount val="3"/>
                <c:pt idx="0">
                  <c:v>Manuaalne</c:v>
                </c:pt>
                <c:pt idx="1">
                  <c:v>Arvuti</c:v>
                </c:pt>
                <c:pt idx="2">
                  <c:v>Telefon</c:v>
                </c:pt>
              </c:strCache>
            </c:strRef>
          </c:cat>
          <c:val>
            <c:numRef>
              <c:f>Sisestusmeetod!$B$14:$B$16</c:f>
              <c:numCache>
                <c:formatCode>General</c:formatCode>
                <c:ptCount val="3"/>
                <c:pt idx="0">
                  <c:v>627</c:v>
                </c:pt>
                <c:pt idx="1">
                  <c:v>18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02F-4170-8772-F2426B2DE0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'Kas raviteenus..'!$B$12</c:f>
              <c:strCache>
                <c:ptCount val="1"/>
                <c:pt idx="0">
                  <c:v>Kas raviteenus oli Teie jaoks piisavalt privaatne?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A84C-458E-B08B-B954479489C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A84C-458E-B08B-B954479489C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raviteenus..'!$A$13:$A$17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Vastamata</c:v>
                </c:pt>
              </c:strCache>
            </c:strRef>
          </c:cat>
          <c:val>
            <c:numRef>
              <c:f>'Kas raviteenus..'!$B$13:$B$17</c:f>
              <c:numCache>
                <c:formatCode>General</c:formatCode>
                <c:ptCount val="5"/>
                <c:pt idx="0">
                  <c:v>544</c:v>
                </c:pt>
                <c:pt idx="1">
                  <c:v>73</c:v>
                </c:pt>
                <c:pt idx="2">
                  <c:v>9</c:v>
                </c:pt>
                <c:pt idx="3">
                  <c:v>2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4C-458E-B08B-B954479489C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 err="1"/>
              <a:t>Kas</a:t>
            </a:r>
            <a:r>
              <a:rPr lang="en-US" sz="2000" dirty="0"/>
              <a:t> </a:t>
            </a:r>
            <a:r>
              <a:rPr lang="en-US" sz="2000" dirty="0" err="1"/>
              <a:t>tundsite</a:t>
            </a:r>
            <a:r>
              <a:rPr lang="en-US" sz="2000" dirty="0"/>
              <a:t>, et </a:t>
            </a:r>
            <a:r>
              <a:rPr lang="en-US" sz="2000" dirty="0" err="1"/>
              <a:t>Teisse</a:t>
            </a:r>
            <a:r>
              <a:rPr lang="en-US" sz="2000" dirty="0"/>
              <a:t> </a:t>
            </a:r>
            <a:r>
              <a:rPr lang="en-US" sz="2000" dirty="0" err="1"/>
              <a:t>suhtuti</a:t>
            </a:r>
            <a:r>
              <a:rPr lang="en-US" sz="2000" dirty="0"/>
              <a:t> </a:t>
            </a:r>
            <a:r>
              <a:rPr lang="en-US" sz="2000" dirty="0" err="1"/>
              <a:t>sõbralikult</a:t>
            </a:r>
            <a:r>
              <a:rPr lang="en-US" sz="2000" dirty="0"/>
              <a:t>?</a:t>
            </a:r>
          </a:p>
          <a:p>
            <a:pPr>
              <a:defRPr sz="2000"/>
            </a:pP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'Kas tundsite..'!$B$12</c:f>
              <c:strCache>
                <c:ptCount val="1"/>
                <c:pt idx="0">
                  <c:v>Kas tundsite, et Teisse suhtuti sõbralikult?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999C-4CDE-AF71-AF34204C454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999C-4CDE-AF71-AF34204C454A}"/>
              </c:ext>
            </c:extLst>
          </c:dPt>
          <c:dLbls>
            <c:dLbl>
              <c:idx val="1"/>
              <c:layout>
                <c:manualLayout>
                  <c:x val="-9.1659995625546803E-2"/>
                  <c:y val="2.838688118155130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9C-4CDE-AF71-AF34204C454A}"/>
                </c:ext>
              </c:extLst>
            </c:dLbl>
            <c:dLbl>
              <c:idx val="2"/>
              <c:layout>
                <c:manualLayout>
                  <c:x val="-5.9559711286089202E-2"/>
                  <c:y val="-4.07166984142768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9C-4CDE-AF71-AF34204C454A}"/>
                </c:ext>
              </c:extLst>
            </c:dLbl>
            <c:dLbl>
              <c:idx val="3"/>
              <c:layout>
                <c:manualLayout>
                  <c:x val="7.8372484689413796E-2"/>
                  <c:y val="-3.8475999978008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9C-4CDE-AF71-AF34204C454A}"/>
                </c:ext>
              </c:extLst>
            </c:dLbl>
            <c:dLbl>
              <c:idx val="4"/>
              <c:layout>
                <c:manualLayout>
                  <c:x val="0.17496609798775201"/>
                  <c:y val="-3.322563288257220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9C-4CDE-AF71-AF34204C454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tundsite..'!$A$13:$A$17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Vastamata</c:v>
                </c:pt>
              </c:strCache>
            </c:strRef>
          </c:cat>
          <c:val>
            <c:numRef>
              <c:f>'Kas tundsite..'!$B$13:$B$17</c:f>
              <c:numCache>
                <c:formatCode>General</c:formatCode>
                <c:ptCount val="5"/>
                <c:pt idx="0">
                  <c:v>580</c:v>
                </c:pt>
                <c:pt idx="1">
                  <c:v>46</c:v>
                </c:pt>
                <c:pt idx="2">
                  <c:v>4</c:v>
                </c:pt>
                <c:pt idx="3">
                  <c:v>3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9C-4CDE-AF71-AF34204C454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'Kui teil..'!$B$12</c:f>
              <c:strCache>
                <c:ptCount val="1"/>
                <c:pt idx="0">
                  <c:v>Kui Teil tekib vajadus raviteenuse järele, kas tuleksite taas Fertilitasse?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65C1-441B-B044-165D1E4BAFE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65C1-441B-B044-165D1E4BAFE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'Kui teil..'!$A$13:$A$17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Vastamata</c:v>
                </c:pt>
              </c:strCache>
            </c:strRef>
          </c:cat>
          <c:val>
            <c:numRef>
              <c:f>'Kui teil..'!$B$13:$B$17</c:f>
              <c:numCache>
                <c:formatCode>General</c:formatCode>
                <c:ptCount val="5"/>
                <c:pt idx="0">
                  <c:v>524</c:v>
                </c:pt>
                <c:pt idx="1">
                  <c:v>83</c:v>
                </c:pt>
                <c:pt idx="2">
                  <c:v>10</c:v>
                </c:pt>
                <c:pt idx="3">
                  <c:v>6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C1-441B-B044-165D1E4BAFE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'Kas teie..'!$B$21</c:f>
              <c:strCache>
                <c:ptCount val="1"/>
                <c:pt idx="0">
                  <c:v>Kas Teie arvates on Fertilitase erahaigla teenuse hinna ja kvaliteedi suhe hea?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8076-40BC-8DCA-BF3843247A9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8076-40BC-8DCA-BF3843247A9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teie..'!$A$22:$A$27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teie..'!$B$22:$B$27</c:f>
              <c:numCache>
                <c:formatCode>General</c:formatCode>
                <c:ptCount val="6"/>
                <c:pt idx="0">
                  <c:v>427</c:v>
                </c:pt>
                <c:pt idx="1">
                  <c:v>122</c:v>
                </c:pt>
                <c:pt idx="2">
                  <c:v>8</c:v>
                </c:pt>
                <c:pt idx="3">
                  <c:v>3</c:v>
                </c:pt>
                <c:pt idx="4">
                  <c:v>61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6-40BC-8DCA-BF3843247A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Inglise</a:t>
            </a: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1"/>
          <c:order val="1"/>
          <c:tx>
            <c:strRef>
              <c:f>'Kas teie..'!$B$26</c:f>
              <c:strCache>
                <c:ptCount val="1"/>
                <c:pt idx="0">
                  <c:v>Inglise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102F-41E4-9AE5-064CD71CE87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102F-41E4-9AE5-064CD71CE87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teie..'!$B$27:$B$32</c:f>
              <c:numCache>
                <c:formatCode>General</c:formatCode>
                <c:ptCount val="6"/>
                <c:pt idx="0">
                  <c:v>28</c:v>
                </c:pt>
                <c:pt idx="1">
                  <c:v>7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2F-41E4-9AE5-064CD71CE876}"/>
            </c:ext>
          </c:extLst>
        </c:ser>
        <c:ser>
          <c:idx val="0"/>
          <c:order val="0"/>
          <c:tx>
            <c:strRef>
              <c:f>'Kas teie..'!$B$26</c:f>
              <c:strCache>
                <c:ptCount val="1"/>
                <c:pt idx="0">
                  <c:v>Inglise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teie..'!$B$27:$B$32</c:f>
              <c:numCache>
                <c:formatCode>General</c:formatCode>
                <c:ptCount val="6"/>
                <c:pt idx="0">
                  <c:v>28</c:v>
                </c:pt>
                <c:pt idx="1">
                  <c:v>7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2F-41E4-9AE5-064CD71CE87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Eesti</a:t>
            </a: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'Kas teie..'!$C$26</c:f>
              <c:strCache>
                <c:ptCount val="1"/>
                <c:pt idx="0">
                  <c:v>Eesti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B87E-4431-A243-A9649C460DB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B87E-4431-A243-A9649C460DB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teie..'!$C$27:$C$32</c:f>
              <c:numCache>
                <c:formatCode>General</c:formatCode>
                <c:ptCount val="6"/>
                <c:pt idx="0">
                  <c:v>177</c:v>
                </c:pt>
                <c:pt idx="1">
                  <c:v>78</c:v>
                </c:pt>
                <c:pt idx="2">
                  <c:v>3</c:v>
                </c:pt>
                <c:pt idx="3">
                  <c:v>5</c:v>
                </c:pt>
                <c:pt idx="4">
                  <c:v>51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7E-4431-A243-A9649C460DB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Soome</a:t>
            </a: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1"/>
          <c:order val="1"/>
          <c:tx>
            <c:strRef>
              <c:f>'Kas teie..'!$D$26</c:f>
              <c:strCache>
                <c:ptCount val="1"/>
                <c:pt idx="0">
                  <c:v>Soome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EC56-4700-B6BC-7D258562F18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EC56-4700-B6BC-7D258562F18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teie..'!$D$27:$D$32</c:f>
              <c:numCache>
                <c:formatCode>General</c:formatCode>
                <c:ptCount val="6"/>
                <c:pt idx="0">
                  <c:v>155</c:v>
                </c:pt>
                <c:pt idx="1">
                  <c:v>23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56-4700-B6BC-7D258562F187}"/>
            </c:ext>
          </c:extLst>
        </c:ser>
        <c:ser>
          <c:idx val="0"/>
          <c:order val="0"/>
          <c:tx>
            <c:strRef>
              <c:f>'Kas teie..'!$D$26</c:f>
              <c:strCache>
                <c:ptCount val="1"/>
                <c:pt idx="0">
                  <c:v>Soome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teie..'!$D$27:$D$32</c:f>
              <c:numCache>
                <c:formatCode>General</c:formatCode>
                <c:ptCount val="6"/>
                <c:pt idx="0">
                  <c:v>155</c:v>
                </c:pt>
                <c:pt idx="1">
                  <c:v>23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56-4700-B6BC-7D258562F18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Vene</a:t>
            </a:r>
            <a:endParaRPr lang="en-US" sz="2000" dirty="0"/>
          </a:p>
        </c:rich>
      </c:tx>
      <c:overlay val="0"/>
    </c:title>
    <c:autoTitleDeleted val="0"/>
    <c:plotArea>
      <c:layout/>
      <c:pieChart>
        <c:varyColors val="1"/>
        <c:ser>
          <c:idx val="1"/>
          <c:order val="1"/>
          <c:tx>
            <c:strRef>
              <c:f>'Kas teie..'!$E$26</c:f>
              <c:strCache>
                <c:ptCount val="1"/>
                <c:pt idx="0">
                  <c:v>Vene</c:v>
                </c:pt>
              </c:strCache>
            </c:strRef>
          </c:tx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7EEC-4C57-BE3D-2B0D2972C2F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7EEC-4C57-BE3D-2B0D2972C2FF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teie..'!$E$27:$E$32</c:f>
              <c:numCache>
                <c:formatCode>General</c:formatCode>
                <c:ptCount val="6"/>
                <c:pt idx="0">
                  <c:v>67</c:v>
                </c:pt>
                <c:pt idx="1">
                  <c:v>14</c:v>
                </c:pt>
                <c:pt idx="3">
                  <c:v>1</c:v>
                </c:pt>
                <c:pt idx="4">
                  <c:v>4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EC-4C57-BE3D-2B0D2972C2FF}"/>
            </c:ext>
          </c:extLst>
        </c:ser>
        <c:ser>
          <c:idx val="0"/>
          <c:order val="0"/>
          <c:tx>
            <c:strRef>
              <c:f>'Kas teie..'!$D$26</c:f>
              <c:strCache>
                <c:ptCount val="1"/>
                <c:pt idx="0">
                  <c:v>Soome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'Kas teie..'!$A$27:$A$32</c:f>
              <c:strCache>
                <c:ptCount val="6"/>
                <c:pt idx="0">
                  <c:v>Jah</c:v>
                </c:pt>
                <c:pt idx="1">
                  <c:v>Pigem jah</c:v>
                </c:pt>
                <c:pt idx="2">
                  <c:v>Ei</c:v>
                </c:pt>
                <c:pt idx="3">
                  <c:v>Pigem ei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'Kas teie..'!$D$27:$D$32</c:f>
              <c:numCache>
                <c:formatCode>General</c:formatCode>
                <c:ptCount val="6"/>
                <c:pt idx="0">
                  <c:v>155</c:v>
                </c:pt>
                <c:pt idx="1">
                  <c:v>23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EC-4C57-BE3D-2B0D2972C2F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Sooline jaotus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Vanus!$B$17:$C$17</c:f>
              <c:strCache>
                <c:ptCount val="2"/>
                <c:pt idx="0">
                  <c:v>Naised</c:v>
                </c:pt>
                <c:pt idx="1">
                  <c:v>Mehed</c:v>
                </c:pt>
              </c:strCache>
            </c:strRef>
          </c:cat>
          <c:val>
            <c:numRef>
              <c:f>Vanus!$B$26:$C$26</c:f>
              <c:numCache>
                <c:formatCode>General</c:formatCode>
                <c:ptCount val="2"/>
                <c:pt idx="0">
                  <c:v>581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80-4F30-B8CF-E14A473A1DBC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Vanuseline</a:t>
            </a:r>
            <a:r>
              <a:rPr lang="en-US" sz="2000" dirty="0"/>
              <a:t> </a:t>
            </a:r>
            <a:r>
              <a:rPr lang="en-US" sz="2000" dirty="0" err="1"/>
              <a:t>jaotus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Vanus!$B$17</c:f>
              <c:strCache>
                <c:ptCount val="1"/>
                <c:pt idx="0">
                  <c:v>Naised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Vanus!$A$18:$A$25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Vanus!$B$18:$B$25</c:f>
              <c:numCache>
                <c:formatCode>General</c:formatCode>
                <c:ptCount val="8"/>
                <c:pt idx="0">
                  <c:v>32</c:v>
                </c:pt>
                <c:pt idx="1">
                  <c:v>61</c:v>
                </c:pt>
                <c:pt idx="2">
                  <c:v>165</c:v>
                </c:pt>
                <c:pt idx="3">
                  <c:v>99</c:v>
                </c:pt>
                <c:pt idx="4">
                  <c:v>64</c:v>
                </c:pt>
                <c:pt idx="5">
                  <c:v>49</c:v>
                </c:pt>
                <c:pt idx="6">
                  <c:v>47</c:v>
                </c:pt>
                <c:pt idx="7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1C-4493-80CF-AADDEAE50229}"/>
            </c:ext>
          </c:extLst>
        </c:ser>
        <c:ser>
          <c:idx val="1"/>
          <c:order val="1"/>
          <c:tx>
            <c:strRef>
              <c:f>Vanus!$C$17</c:f>
              <c:strCache>
                <c:ptCount val="1"/>
                <c:pt idx="0">
                  <c:v>Mehed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Vanus!$A$18:$A$25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Vanus!$C$18:$C$25</c:f>
              <c:numCache>
                <c:formatCode>General</c:formatCode>
                <c:ptCount val="8"/>
                <c:pt idx="0">
                  <c:v>6</c:v>
                </c:pt>
                <c:pt idx="1">
                  <c:v>4</c:v>
                </c:pt>
                <c:pt idx="2">
                  <c:v>8</c:v>
                </c:pt>
                <c:pt idx="3">
                  <c:v>11</c:v>
                </c:pt>
                <c:pt idx="4">
                  <c:v>14</c:v>
                </c:pt>
                <c:pt idx="5">
                  <c:v>12</c:v>
                </c:pt>
                <c:pt idx="6">
                  <c:v>7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1C-4493-80CF-AADDEAE502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27358928"/>
        <c:axId val="-136810560"/>
      </c:barChart>
      <c:catAx>
        <c:axId val="-127358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36810560"/>
        <c:crosses val="autoZero"/>
        <c:auto val="1"/>
        <c:lblAlgn val="ctr"/>
        <c:lblOffset val="100"/>
        <c:noMultiLvlLbl val="0"/>
      </c:catAx>
      <c:valAx>
        <c:axId val="-136810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273589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Amet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Amet!$A$17:$A$25</c:f>
              <c:strCache>
                <c:ptCount val="9"/>
                <c:pt idx="0">
                  <c:v>Pensionär</c:v>
                </c:pt>
                <c:pt idx="1">
                  <c:v>Palgatöötaja - spetsialist</c:v>
                </c:pt>
                <c:pt idx="2">
                  <c:v>Palgatöötaja - lihttööline</c:v>
                </c:pt>
                <c:pt idx="3">
                  <c:v>Ettevõtja</c:v>
                </c:pt>
                <c:pt idx="4">
                  <c:v>Palgatöötaja - juht/keskastme juht</c:v>
                </c:pt>
                <c:pt idx="5">
                  <c:v>Õpilane/üliõpilane</c:v>
                </c:pt>
                <c:pt idx="6">
                  <c:v>Kodune</c:v>
                </c:pt>
                <c:pt idx="7">
                  <c:v>Muu</c:v>
                </c:pt>
                <c:pt idx="8">
                  <c:v>Vastamata</c:v>
                </c:pt>
              </c:strCache>
            </c:strRef>
          </c:cat>
          <c:val>
            <c:numRef>
              <c:f>Amet!$B$17:$B$25</c:f>
              <c:numCache>
                <c:formatCode>General</c:formatCode>
                <c:ptCount val="9"/>
                <c:pt idx="0">
                  <c:v>146</c:v>
                </c:pt>
                <c:pt idx="1">
                  <c:v>142</c:v>
                </c:pt>
                <c:pt idx="2">
                  <c:v>123</c:v>
                </c:pt>
                <c:pt idx="3">
                  <c:v>62</c:v>
                </c:pt>
                <c:pt idx="4">
                  <c:v>57</c:v>
                </c:pt>
                <c:pt idx="5">
                  <c:v>46</c:v>
                </c:pt>
                <c:pt idx="6">
                  <c:v>39</c:v>
                </c:pt>
                <c:pt idx="7">
                  <c:v>23</c:v>
                </c:pt>
                <c:pt idx="8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A9-4253-93E0-181D2454867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Elukoht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0524661641869202E-2"/>
          <c:y val="0.180994067310494"/>
          <c:w val="0.51186674409995303"/>
          <c:h val="0.73166807712376802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Elukoht!$A$17:$A$22</c:f>
              <c:strCache>
                <c:ptCount val="6"/>
                <c:pt idx="0">
                  <c:v>Tallinn</c:v>
                </c:pt>
                <c:pt idx="1">
                  <c:v>Soome</c:v>
                </c:pt>
                <c:pt idx="2">
                  <c:v>Mujal Eestis</c:v>
                </c:pt>
                <c:pt idx="3">
                  <c:v>Mujal välismaal</c:v>
                </c:pt>
                <c:pt idx="4">
                  <c:v>Vastamata</c:v>
                </c:pt>
                <c:pt idx="5">
                  <c:v>Venemaa</c:v>
                </c:pt>
              </c:strCache>
            </c:strRef>
          </c:cat>
          <c:val>
            <c:numRef>
              <c:f>Elukoht!$B$17:$B$22</c:f>
              <c:numCache>
                <c:formatCode>General</c:formatCode>
                <c:ptCount val="6"/>
                <c:pt idx="0">
                  <c:v>263</c:v>
                </c:pt>
                <c:pt idx="1">
                  <c:v>221</c:v>
                </c:pt>
                <c:pt idx="2">
                  <c:v>137</c:v>
                </c:pt>
                <c:pt idx="3">
                  <c:v>29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96-4DE5-9967-B4684B7CE97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489523150856201"/>
          <c:y val="0.36170830205812499"/>
          <c:w val="0.20291727350240801"/>
          <c:h val="0.3601146117642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'Millal külastasite..'!$B$13</c:f>
              <c:strCache>
                <c:ptCount val="1"/>
                <c:pt idx="0">
                  <c:v>Millal külastasite viimati Fertilitase erahaiglat?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'Millal külastasite..'!$A$14:$A$19</c:f>
              <c:strCache>
                <c:ptCount val="6"/>
                <c:pt idx="0">
                  <c:v>Täna/ viibin praegu ravil</c:v>
                </c:pt>
                <c:pt idx="1">
                  <c:v>Viimase nädala jooksul</c:v>
                </c:pt>
                <c:pt idx="2">
                  <c:v>Viimase kuu jooksul</c:v>
                </c:pt>
                <c:pt idx="3">
                  <c:v>Varem kui kuu aja eest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'Millal külastasite..'!$B$14:$B$19</c:f>
              <c:numCache>
                <c:formatCode>General</c:formatCode>
                <c:ptCount val="6"/>
                <c:pt idx="0">
                  <c:v>502</c:v>
                </c:pt>
                <c:pt idx="1">
                  <c:v>32</c:v>
                </c:pt>
                <c:pt idx="2">
                  <c:v>32</c:v>
                </c:pt>
                <c:pt idx="3">
                  <c:v>54</c:v>
                </c:pt>
                <c:pt idx="4">
                  <c:v>16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9-42B9-9AC7-7F8DBF7011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'Mitu korda..'!$B$17</c:f>
              <c:strCache>
                <c:ptCount val="1"/>
                <c:pt idx="0">
                  <c:v>Mitu korda olete külastanud Fertilitase erahaiglat?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'Mitu korda..'!$A$18:$A$23</c:f>
              <c:strCache>
                <c:ptCount val="6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  <c:pt idx="5">
                  <c:v>Vastamata</c:v>
                </c:pt>
              </c:strCache>
            </c:strRef>
          </c:cat>
          <c:val>
            <c:numRef>
              <c:f>'Mitu korda..'!$B$18:$B$23</c:f>
              <c:numCache>
                <c:formatCode>General</c:formatCode>
                <c:ptCount val="6"/>
                <c:pt idx="0">
                  <c:v>421</c:v>
                </c:pt>
                <c:pt idx="1">
                  <c:v>129</c:v>
                </c:pt>
                <c:pt idx="2">
                  <c:v>46</c:v>
                </c:pt>
                <c:pt idx="3">
                  <c:v>19</c:v>
                </c:pt>
                <c:pt idx="4">
                  <c:v>18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A-48F2-A77F-2751575DD0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Kust saite infot Fertilitase kohta?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'Kust saite'!$A$55</c:f>
              <c:strCache>
                <c:ptCount val="1"/>
                <c:pt idx="0">
                  <c:v>Arstilt või mõnest kliinikust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saite'!$B$55</c:f>
              <c:numCache>
                <c:formatCode>General</c:formatCode>
                <c:ptCount val="1"/>
                <c:pt idx="0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F6-4E57-9926-833F31FD2617}"/>
            </c:ext>
          </c:extLst>
        </c:ser>
        <c:ser>
          <c:idx val="1"/>
          <c:order val="1"/>
          <c:tx>
            <c:strRef>
              <c:f>'Kust saite'!$A$56</c:f>
              <c:strCache>
                <c:ptCount val="1"/>
                <c:pt idx="0">
                  <c:v>Tuttav soovitas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saite'!$B$56</c:f>
              <c:numCache>
                <c:formatCode>General</c:formatCode>
                <c:ptCount val="1"/>
                <c:pt idx="0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F6-4E57-9926-833F31FD2617}"/>
            </c:ext>
          </c:extLst>
        </c:ser>
        <c:ser>
          <c:idx val="2"/>
          <c:order val="2"/>
          <c:tx>
            <c:strRef>
              <c:f>'Kust saite'!$A$57</c:f>
              <c:strCache>
                <c:ptCount val="1"/>
                <c:pt idx="0">
                  <c:v>Fertilitase kodulehelt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saite'!$B$57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F6-4E57-9926-833F31FD2617}"/>
            </c:ext>
          </c:extLst>
        </c:ser>
        <c:ser>
          <c:idx val="3"/>
          <c:order val="3"/>
          <c:tx>
            <c:strRef>
              <c:f>'Kust saite'!$A$58</c:f>
              <c:strCache>
                <c:ptCount val="1"/>
                <c:pt idx="0">
                  <c:v>Mujalt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saite'!$B$58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F6-4E57-9926-833F31FD2617}"/>
            </c:ext>
          </c:extLst>
        </c:ser>
        <c:ser>
          <c:idx val="4"/>
          <c:order val="4"/>
          <c:tx>
            <c:strRef>
              <c:f>'Kust saite'!$A$59</c:f>
              <c:strCache>
                <c:ptCount val="1"/>
                <c:pt idx="0">
                  <c:v>Mujalt internetist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saite'!$B$59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F6-4E57-9926-833F31FD2617}"/>
            </c:ext>
          </c:extLst>
        </c:ser>
        <c:ser>
          <c:idx val="5"/>
          <c:order val="5"/>
          <c:tx>
            <c:strRef>
              <c:f>'Kust saite'!$A$60</c:f>
              <c:strCache>
                <c:ptCount val="1"/>
                <c:pt idx="0">
                  <c:v>Sotsiaalmeediast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saite'!$B$60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F6-4E57-9926-833F31FD2617}"/>
            </c:ext>
          </c:extLst>
        </c:ser>
        <c:ser>
          <c:idx val="6"/>
          <c:order val="6"/>
          <c:tx>
            <c:strRef>
              <c:f>'Kust saite'!$A$61</c:f>
              <c:strCache>
                <c:ptCount val="1"/>
                <c:pt idx="0">
                  <c:v>Internetifoorumist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saite'!$B$61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F6-4E57-9926-833F31FD2617}"/>
            </c:ext>
          </c:extLst>
        </c:ser>
        <c:ser>
          <c:idx val="7"/>
          <c:order val="7"/>
          <c:tx>
            <c:strRef>
              <c:f>'Kust saite'!$A$63</c:f>
              <c:strCache>
                <c:ptCount val="1"/>
                <c:pt idx="0">
                  <c:v>Vastamata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saite'!$B$63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EF6-4E57-9926-833F31FD2617}"/>
            </c:ext>
          </c:extLst>
        </c:ser>
        <c:ser>
          <c:idx val="8"/>
          <c:order val="8"/>
          <c:tx>
            <c:strRef>
              <c:f>'Kust saite'!$A$62</c:f>
              <c:strCache>
                <c:ptCount val="1"/>
                <c:pt idx="0">
                  <c:v>Ajalehest või ajakirjast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'Kust saite'!$B$54</c:f>
              <c:strCache>
                <c:ptCount val="1"/>
                <c:pt idx="0">
                  <c:v>Kust saite infot Fertilitase kohta?</c:v>
                </c:pt>
              </c:strCache>
            </c:strRef>
          </c:cat>
          <c:val>
            <c:numRef>
              <c:f>'Kust saite'!$B$62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F6-4E57-9926-833F31FD26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27310064"/>
        <c:axId val="-127314096"/>
      </c:barChart>
      <c:catAx>
        <c:axId val="-1273100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127314096"/>
        <c:crosses val="autoZero"/>
        <c:auto val="1"/>
        <c:lblAlgn val="ctr"/>
        <c:lblOffset val="100"/>
        <c:noMultiLvlLbl val="0"/>
      </c:catAx>
      <c:valAx>
        <c:axId val="-12731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273100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t-E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AB748-FA6E-CF4B-8D48-EAD188C0135F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E8B60-BED0-1A42-886A-7F540286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/>
              <a:t>Kokku</a:t>
            </a:r>
            <a:r>
              <a:rPr lang="en-US" sz="1200" dirty="0"/>
              <a:t> </a:t>
            </a:r>
            <a:r>
              <a:rPr lang="en-US" sz="1200" dirty="0" err="1"/>
              <a:t>kogunes</a:t>
            </a:r>
            <a:r>
              <a:rPr lang="en-US" sz="1200" dirty="0"/>
              <a:t> 654 </a:t>
            </a:r>
            <a:r>
              <a:rPr lang="en-US" sz="1200" dirty="0" err="1"/>
              <a:t>vastust</a:t>
            </a:r>
            <a:r>
              <a:rPr lang="en-US" sz="1200" dirty="0"/>
              <a:t>, </a:t>
            </a:r>
            <a:r>
              <a:rPr lang="en-US" sz="1200" dirty="0" err="1"/>
              <a:t>sealhulgas</a:t>
            </a:r>
            <a:r>
              <a:rPr lang="en-US" sz="1200" dirty="0"/>
              <a:t>. 329 </a:t>
            </a:r>
            <a:r>
              <a:rPr lang="en-US" sz="1200" dirty="0" err="1"/>
              <a:t>juhul</a:t>
            </a:r>
            <a:r>
              <a:rPr lang="en-US" sz="1200" dirty="0"/>
              <a:t> </a:t>
            </a:r>
            <a:r>
              <a:rPr lang="en-US" sz="1200" dirty="0" err="1"/>
              <a:t>eesti</a:t>
            </a:r>
            <a:r>
              <a:rPr lang="en-US" sz="1200" dirty="0"/>
              <a:t> </a:t>
            </a:r>
            <a:r>
              <a:rPr lang="en-US" sz="1200" dirty="0" err="1"/>
              <a:t>keeles</a:t>
            </a:r>
            <a:r>
              <a:rPr lang="en-US" sz="1200" dirty="0"/>
              <a:t>,</a:t>
            </a:r>
            <a:r>
              <a:rPr lang="en-US" sz="1200" baseline="0" dirty="0"/>
              <a:t> 193 </a:t>
            </a:r>
            <a:r>
              <a:rPr lang="en-US" sz="1200" baseline="0" dirty="0" err="1"/>
              <a:t>juhul</a:t>
            </a:r>
            <a:r>
              <a:rPr lang="en-US" sz="1200" baseline="0" dirty="0"/>
              <a:t> </a:t>
            </a:r>
            <a:r>
              <a:rPr lang="en-US" sz="1200" baseline="0" dirty="0" err="1"/>
              <a:t>soome</a:t>
            </a:r>
            <a:r>
              <a:rPr lang="en-US" sz="1200" baseline="0" dirty="0"/>
              <a:t> </a:t>
            </a:r>
            <a:r>
              <a:rPr lang="en-US" sz="1200" baseline="0" dirty="0" err="1"/>
              <a:t>keeles</a:t>
            </a:r>
            <a:r>
              <a:rPr lang="en-US" sz="1200" baseline="0" dirty="0"/>
              <a:t>, 95</a:t>
            </a:r>
            <a:r>
              <a:rPr lang="en-US" sz="1200" dirty="0"/>
              <a:t> </a:t>
            </a:r>
            <a:r>
              <a:rPr lang="en-US" sz="1200" dirty="0" err="1"/>
              <a:t>juhul</a:t>
            </a:r>
            <a:r>
              <a:rPr lang="en-US" sz="1200" dirty="0"/>
              <a:t> </a:t>
            </a:r>
            <a:r>
              <a:rPr lang="en-US" sz="1200" dirty="0" err="1"/>
              <a:t>vene</a:t>
            </a:r>
            <a:r>
              <a:rPr lang="en-US" sz="1200" dirty="0"/>
              <a:t> </a:t>
            </a:r>
            <a:r>
              <a:rPr lang="en-US" sz="1200" dirty="0" err="1"/>
              <a:t>keeles</a:t>
            </a:r>
            <a:r>
              <a:rPr lang="en-US" sz="1200" baseline="0" dirty="0"/>
              <a:t>, 38 </a:t>
            </a:r>
            <a:r>
              <a:rPr lang="en-US" sz="1200" baseline="0" dirty="0" err="1"/>
              <a:t>juhul</a:t>
            </a:r>
            <a:r>
              <a:rPr lang="en-US" sz="1200" baseline="0" dirty="0"/>
              <a:t> </a:t>
            </a:r>
            <a:r>
              <a:rPr lang="en-US" sz="1200" baseline="0" dirty="0" err="1"/>
              <a:t>inglise</a:t>
            </a:r>
            <a:r>
              <a:rPr lang="en-US" sz="1200" baseline="0" dirty="0"/>
              <a:t> </a:t>
            </a:r>
            <a:r>
              <a:rPr lang="en-US" sz="1200" baseline="0" dirty="0" err="1"/>
              <a:t>keeles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1 </a:t>
            </a:r>
            <a:r>
              <a:rPr lang="en-US" sz="1200" baseline="0" dirty="0" err="1"/>
              <a:t>juhul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</a:t>
            </a:r>
            <a:r>
              <a:rPr lang="en-US" sz="1200" baseline="0" dirty="0" err="1"/>
              <a:t>jäetud</a:t>
            </a:r>
            <a:r>
              <a:rPr lang="en-US" sz="1200" baseline="0" dirty="0"/>
              <a:t> </a:t>
            </a:r>
            <a:r>
              <a:rPr lang="en-US" sz="1200" baseline="0" dirty="0" err="1"/>
              <a:t>antud</a:t>
            </a:r>
            <a:r>
              <a:rPr lang="en-US" sz="1200" baseline="0" dirty="0"/>
              <a:t> </a:t>
            </a:r>
            <a:r>
              <a:rPr lang="en-US" sz="1200" baseline="0" dirty="0" err="1"/>
              <a:t>küsimusele</a:t>
            </a:r>
            <a:r>
              <a:rPr lang="en-US" sz="1200" baseline="0" dirty="0"/>
              <a:t> </a:t>
            </a:r>
            <a:r>
              <a:rPr lang="en-US" sz="1200" baseline="0" dirty="0" err="1"/>
              <a:t>vastamata</a:t>
            </a:r>
            <a:r>
              <a:rPr lang="en-US" sz="1200" baseline="0" dirty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627 </a:t>
            </a:r>
            <a:r>
              <a:rPr lang="en-US" sz="1200" dirty="0" err="1"/>
              <a:t>vastust</a:t>
            </a:r>
            <a:r>
              <a:rPr lang="en-US" sz="1200" dirty="0"/>
              <a:t> </a:t>
            </a:r>
            <a:r>
              <a:rPr lang="en-US" sz="1200" dirty="0" err="1"/>
              <a:t>kirjutatuti</a:t>
            </a:r>
            <a:r>
              <a:rPr lang="en-US" sz="1200" baseline="0" dirty="0"/>
              <a:t> </a:t>
            </a:r>
            <a:r>
              <a:rPr lang="en-US" sz="1200" baseline="0" dirty="0" err="1"/>
              <a:t>käsitsi</a:t>
            </a:r>
            <a:r>
              <a:rPr lang="en-US" sz="1200" baseline="0" dirty="0"/>
              <a:t>, </a:t>
            </a:r>
            <a:r>
              <a:rPr lang="en-US" sz="1200" dirty="0"/>
              <a:t>18 </a:t>
            </a:r>
            <a:r>
              <a:rPr lang="en-US" sz="1200" dirty="0" err="1"/>
              <a:t>vastust</a:t>
            </a:r>
            <a:r>
              <a:rPr lang="en-US" sz="1200" dirty="0"/>
              <a:t> </a:t>
            </a:r>
            <a:r>
              <a:rPr lang="en-US" sz="1200" dirty="0" err="1"/>
              <a:t>sisestati</a:t>
            </a:r>
            <a:r>
              <a:rPr lang="en-US" sz="1200" dirty="0"/>
              <a:t> </a:t>
            </a:r>
            <a:r>
              <a:rPr lang="en-US" sz="1200" dirty="0" err="1"/>
              <a:t>läbi</a:t>
            </a:r>
            <a:r>
              <a:rPr lang="en-US" sz="1200" dirty="0"/>
              <a:t> </a:t>
            </a:r>
            <a:r>
              <a:rPr lang="en-US" sz="1200" dirty="0" err="1"/>
              <a:t>arvuti</a:t>
            </a:r>
            <a:r>
              <a:rPr lang="en-US" sz="1200" dirty="0"/>
              <a:t> </a:t>
            </a:r>
            <a:r>
              <a:rPr lang="en-US" sz="1200" dirty="0" err="1"/>
              <a:t>ja</a:t>
            </a:r>
            <a:r>
              <a:rPr lang="en-US" sz="1200" dirty="0"/>
              <a:t> 9 </a:t>
            </a:r>
            <a:r>
              <a:rPr lang="en-US" sz="1200" dirty="0" err="1"/>
              <a:t>vastust</a:t>
            </a:r>
            <a:r>
              <a:rPr lang="en-US" sz="1200" dirty="0"/>
              <a:t> </a:t>
            </a:r>
            <a:r>
              <a:rPr lang="en-US" sz="1200" dirty="0" err="1"/>
              <a:t>sisestati</a:t>
            </a:r>
            <a:r>
              <a:rPr lang="en-US" sz="1200" baseline="0" dirty="0"/>
              <a:t> </a:t>
            </a:r>
            <a:r>
              <a:rPr lang="en-US" sz="1200" baseline="0" dirty="0" err="1"/>
              <a:t>läbi</a:t>
            </a:r>
            <a:r>
              <a:rPr lang="en-US" sz="1200" baseline="0" dirty="0"/>
              <a:t> </a:t>
            </a:r>
            <a:r>
              <a:rPr lang="en-US" sz="1200" baseline="0" dirty="0" err="1"/>
              <a:t>mobiilse</a:t>
            </a:r>
            <a:r>
              <a:rPr lang="en-US" sz="1200" baseline="0" dirty="0"/>
              <a:t> </a:t>
            </a:r>
            <a:r>
              <a:rPr lang="en-US" sz="1200" baseline="0" dirty="0" err="1"/>
              <a:t>seadme</a:t>
            </a:r>
            <a:r>
              <a:rPr lang="en-US" sz="1200" dirty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/>
              <a:t>Küsimustikule</a:t>
            </a:r>
            <a:r>
              <a:rPr lang="en-US" sz="1200" dirty="0"/>
              <a:t> </a:t>
            </a:r>
            <a:r>
              <a:rPr lang="en-US" sz="1200" dirty="0" err="1"/>
              <a:t>vastamise</a:t>
            </a:r>
            <a:r>
              <a:rPr lang="en-US" sz="1200" dirty="0"/>
              <a:t> </a:t>
            </a:r>
            <a:r>
              <a:rPr lang="en-US" sz="1200" dirty="0" err="1"/>
              <a:t>keskmine</a:t>
            </a:r>
            <a:r>
              <a:rPr lang="en-US" sz="1200" dirty="0"/>
              <a:t> </a:t>
            </a:r>
            <a:r>
              <a:rPr lang="en-US" sz="1200" dirty="0" err="1"/>
              <a:t>aeg</a:t>
            </a:r>
            <a:r>
              <a:rPr lang="en-US" sz="1200" dirty="0"/>
              <a:t> </a:t>
            </a:r>
            <a:r>
              <a:rPr lang="en-US" sz="1200" dirty="0" err="1"/>
              <a:t>oli</a:t>
            </a:r>
            <a:r>
              <a:rPr lang="en-US" sz="1200" dirty="0"/>
              <a:t> </a:t>
            </a:r>
            <a:r>
              <a:rPr lang="en-US" sz="1200" dirty="0" err="1"/>
              <a:t>vaadeldaval</a:t>
            </a:r>
            <a:r>
              <a:rPr lang="en-US" sz="1200" dirty="0"/>
              <a:t> </a:t>
            </a:r>
            <a:r>
              <a:rPr lang="en-US" sz="1200" dirty="0" err="1"/>
              <a:t>perioodil</a:t>
            </a:r>
            <a:r>
              <a:rPr lang="en-US" sz="1200" dirty="0"/>
              <a:t> </a:t>
            </a:r>
            <a:r>
              <a:rPr lang="en-US" sz="1200" dirty="0" err="1"/>
              <a:t>ligikaudu</a:t>
            </a:r>
            <a:r>
              <a:rPr lang="en-US" sz="1200" dirty="0"/>
              <a:t> 6 </a:t>
            </a:r>
            <a:r>
              <a:rPr lang="en-US" sz="1200" dirty="0" err="1"/>
              <a:t>minutit</a:t>
            </a:r>
            <a:r>
              <a:rPr lang="en-US" sz="12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kasutasid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enim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haiglaravi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rohkem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kasutati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operatsiooni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(363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48%),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järgmisena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taastusravi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järelravi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25%),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kolmandana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eriarsti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konsultatsiooni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(159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21%),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neljandana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(17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viimasena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raseduse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jälgimise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2% (13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Üldine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tendents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hulgas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see, et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noorem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erandina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noorem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enam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kasutatakse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operatsiooni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vähem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taastus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järelravi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vastupidine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seaduspära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nähtav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vanemate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vanusegruppide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Täpsemalt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populaarsem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operatsiooniteenus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20-24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hulgas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76,5%),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25-34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vanusegrupp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is-I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139</a:t>
            </a:r>
            <a:r>
              <a:rPr lang="is-IS" dirty="0"/>
              <a:t> </a:t>
            </a:r>
            <a:r>
              <a:rPr lang="is-I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is-IS" dirty="0"/>
              <a:t> </a:t>
            </a:r>
            <a:r>
              <a:rPr lang="is-I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67,5%).</a:t>
            </a:r>
            <a:r>
              <a:rPr lang="is-I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Taastusravi on kõige popularsem 65-74 aastaste vastanute seas (45 vastanut, 75,0%), kellele järgneb 75+ vanusegrupp (62 vastanut. 71,3%)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Erarsti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konsultatsioon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populaarsem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45-55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25,0%),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25-34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vanusegrupp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(49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23,8%).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Raseduse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jälgimine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populaarsem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45-55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4,2%),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35-44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vanusegrupp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3,1</a:t>
            </a:r>
            <a:r>
              <a:rPr lang="en-US" sz="120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%). </a:t>
            </a:r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Vastustest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eemaldatud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kasutamise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üldise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küsimustele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seas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kõrge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Operatsiooni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96,8%,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taastusravi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järelravi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100%,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eriarsti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konsultatsiooniga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98,8%,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muude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88,2%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raseduse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jälgimise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92,9%.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11,8%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muude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7,1%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raseduse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jälgimise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92% vastanutest sai</a:t>
            </a:r>
            <a:r>
              <a:rPr lang="et-EE" baseline="0" dirty="0"/>
              <a:t> oma probleemile leevendust, 1% ei saanud, 3% ei oska öelda ning 4% jättis vastamata küsimusele.</a:t>
            </a:r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94%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külastusega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jäänud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96% vastanutele</a:t>
            </a:r>
            <a:r>
              <a:rPr lang="et-EE" baseline="0" dirty="0"/>
              <a:t> jättis arsti töö või tegevus professionaalse mulje, 1% vastanutele ei jätnud arsti töö või tegevus professionaalset muljet ning 3% jättis vastamata küsimusele.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94%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jaoks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raviteenus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piisavalt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privaatne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jaoks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raviteenus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piisavalt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privaatne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96% vastanutest tundsid,</a:t>
            </a:r>
            <a:r>
              <a:rPr lang="et-EE" baseline="0" dirty="0"/>
              <a:t> et neisse suhtuti sõbralikult, 1% tundis, et neisse ei suhtutud sõbralikult ning 3% jättis vastamata küsimusele</a:t>
            </a:r>
            <a:endParaRPr lang="et-E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93%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uuesti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tekib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vajadus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raviteenuse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/>
              <a:t>84% vastanutest arvates on Fertilitase teenuse hinna ja kvaliteedi suhe hea, 2% arvas, et ei ole hea, 9% ei oska öelda</a:t>
            </a:r>
            <a:r>
              <a:rPr lang="et-EE" baseline="0" dirty="0"/>
              <a:t> ning 5% jättis vastamata küsimusele.</a:t>
            </a:r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Keelelise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jaotuse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näha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kõnelevad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vähem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kvaliteedi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suhtega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teisi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kõnelevad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kõnelevad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(54%, 177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(71%, 67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(74%, 28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(80%, 155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Lisades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pigem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saame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positiivselt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78%,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82%,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87%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92%.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protsenti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mõjutavad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öelda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(15%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jätsid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ehk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seisukohta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tea.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Vastav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arv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hulgas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8%,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13%.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kvaliteediga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2% (8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1% (2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1% (1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ühtegi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Vastanutest</a:t>
            </a:r>
            <a:r>
              <a:rPr lang="en-US" sz="1200" dirty="0"/>
              <a:t> 581 </a:t>
            </a:r>
            <a:r>
              <a:rPr lang="en-US" sz="1200" dirty="0" err="1"/>
              <a:t>olid</a:t>
            </a:r>
            <a:r>
              <a:rPr lang="en-US" sz="1200" dirty="0"/>
              <a:t> </a:t>
            </a:r>
            <a:r>
              <a:rPr lang="en-US" sz="1200" dirty="0" err="1"/>
              <a:t>naised</a:t>
            </a:r>
            <a:r>
              <a:rPr lang="en-US" sz="1200" dirty="0"/>
              <a:t> (89%) </a:t>
            </a:r>
            <a:r>
              <a:rPr lang="en-US" sz="1200" dirty="0" err="1"/>
              <a:t>ja</a:t>
            </a:r>
            <a:r>
              <a:rPr lang="en-US" sz="1200" dirty="0"/>
              <a:t> 73 </a:t>
            </a:r>
            <a:r>
              <a:rPr lang="en-US" sz="1200" dirty="0" err="1"/>
              <a:t>mehed</a:t>
            </a:r>
            <a:r>
              <a:rPr lang="en-US" sz="1200" baseline="0" dirty="0"/>
              <a:t> (11%). </a:t>
            </a:r>
          </a:p>
          <a:p>
            <a:r>
              <a:rPr lang="et-EE" sz="1200" dirty="0"/>
              <a:t>Vanuselise jaotuse järgi otsustades on vastanute hinnangud ülekantavad kõigis gruppides</a:t>
            </a:r>
            <a:r>
              <a:rPr lang="en-US" sz="1200" baseline="0" dirty="0"/>
              <a:t>.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</a:t>
            </a:r>
            <a:r>
              <a:rPr lang="en-US" sz="1200" baseline="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suurem</a:t>
            </a:r>
            <a:r>
              <a:rPr lang="en-US" sz="1200" baseline="0" dirty="0"/>
              <a:t> </a:t>
            </a:r>
            <a:r>
              <a:rPr lang="en-US" sz="1200" baseline="0" dirty="0" err="1"/>
              <a:t>osakaal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25-34 </a:t>
            </a:r>
            <a:r>
              <a:rPr lang="en-US" sz="1200" baseline="0" dirty="0" err="1"/>
              <a:t>aastaste</a:t>
            </a:r>
            <a:r>
              <a:rPr lang="en-US" sz="1200" baseline="0" dirty="0"/>
              <a:t> </a:t>
            </a:r>
            <a:r>
              <a:rPr lang="en-US" sz="1200" baseline="0" dirty="0" err="1"/>
              <a:t>hulgas</a:t>
            </a:r>
            <a:r>
              <a:rPr lang="en-US" sz="1200" baseline="0" dirty="0"/>
              <a:t> (173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), </a:t>
            </a:r>
            <a:r>
              <a:rPr lang="en-US" sz="1200" baseline="0" dirty="0" err="1"/>
              <a:t>järgmisena</a:t>
            </a:r>
            <a:r>
              <a:rPr lang="en-US" sz="1200" baseline="0" dirty="0"/>
              <a:t> 35-44 </a:t>
            </a:r>
            <a:r>
              <a:rPr lang="en-US" sz="1200" baseline="0" dirty="0" err="1"/>
              <a:t>aastased</a:t>
            </a:r>
            <a:r>
              <a:rPr lang="en-US" sz="1200" baseline="0" dirty="0"/>
              <a:t> (110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). </a:t>
            </a:r>
            <a:r>
              <a:rPr lang="en-US" sz="1200" baseline="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suurem</a:t>
            </a:r>
            <a:r>
              <a:rPr lang="en-US" sz="1200" baseline="0" dirty="0"/>
              <a:t> </a:t>
            </a:r>
            <a:r>
              <a:rPr lang="en-US" sz="1200" baseline="0" dirty="0" err="1"/>
              <a:t>naiste</a:t>
            </a:r>
            <a:r>
              <a:rPr lang="en-US" sz="1200" baseline="0" dirty="0"/>
              <a:t> </a:t>
            </a:r>
            <a:r>
              <a:rPr lang="en-US" sz="1200" baseline="0" dirty="0" err="1"/>
              <a:t>esindatus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</a:t>
            </a:r>
            <a:r>
              <a:rPr lang="en-US" sz="1200" baseline="0" dirty="0" err="1"/>
              <a:t>samuti</a:t>
            </a:r>
            <a:r>
              <a:rPr lang="en-US" sz="1200" baseline="0" dirty="0"/>
              <a:t> </a:t>
            </a:r>
            <a:r>
              <a:rPr lang="en-US" sz="1200" baseline="0" dirty="0" err="1"/>
              <a:t>nendes</a:t>
            </a:r>
            <a:r>
              <a:rPr lang="en-US" sz="1200" baseline="0" dirty="0"/>
              <a:t> </a:t>
            </a:r>
            <a:r>
              <a:rPr lang="en-US" sz="1200" baseline="0" dirty="0" err="1"/>
              <a:t>vanusegruppides</a:t>
            </a:r>
            <a:r>
              <a:rPr lang="en-US" sz="1200" baseline="0" dirty="0"/>
              <a:t> (</a:t>
            </a:r>
            <a:r>
              <a:rPr lang="en-US" sz="1200" baseline="0" dirty="0" err="1"/>
              <a:t>vastavalt</a:t>
            </a:r>
            <a:r>
              <a:rPr lang="en-US" sz="1200" baseline="0" dirty="0"/>
              <a:t> 165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99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  </a:t>
            </a:r>
            <a:r>
              <a:rPr lang="en-US" sz="1200" baseline="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vähem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vastanuid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</a:t>
            </a:r>
            <a:r>
              <a:rPr lang="en-US" sz="1200" baseline="0" dirty="0" err="1"/>
              <a:t>vanuses</a:t>
            </a:r>
            <a:r>
              <a:rPr lang="en-US" sz="1200" baseline="0" dirty="0"/>
              <a:t> </a:t>
            </a:r>
            <a:r>
              <a:rPr lang="en-US" sz="1200" baseline="0" dirty="0" err="1"/>
              <a:t>kuni</a:t>
            </a:r>
            <a:r>
              <a:rPr lang="en-US" sz="1200" baseline="0" dirty="0"/>
              <a:t> 19 </a:t>
            </a:r>
            <a:r>
              <a:rPr lang="en-US" sz="1200" baseline="0" dirty="0" err="1"/>
              <a:t>aastased</a:t>
            </a:r>
            <a:r>
              <a:rPr lang="en-US" sz="1200" baseline="0" dirty="0"/>
              <a:t> (38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). </a:t>
            </a:r>
            <a:r>
              <a:rPr lang="en-US" sz="1200" baseline="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suurem</a:t>
            </a:r>
            <a:r>
              <a:rPr lang="en-US" sz="1200" baseline="0" dirty="0"/>
              <a:t> </a:t>
            </a:r>
            <a:r>
              <a:rPr lang="en-US" sz="1200" baseline="0" dirty="0" err="1"/>
              <a:t>meeste</a:t>
            </a:r>
            <a:r>
              <a:rPr lang="en-US" sz="1200" baseline="0" dirty="0"/>
              <a:t> </a:t>
            </a:r>
            <a:r>
              <a:rPr lang="en-US" sz="1200" baseline="0" dirty="0" err="1"/>
              <a:t>esindatus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</a:t>
            </a:r>
            <a:r>
              <a:rPr lang="en-US" sz="1200" baseline="0" dirty="0" err="1"/>
              <a:t>vanusegrupis</a:t>
            </a:r>
            <a:r>
              <a:rPr lang="en-US" sz="1200" baseline="0" dirty="0"/>
              <a:t> 45-55 </a:t>
            </a:r>
            <a:r>
              <a:rPr lang="en-US" sz="1200" baseline="0" dirty="0" err="1"/>
              <a:t>aastat</a:t>
            </a:r>
            <a:r>
              <a:rPr lang="en-US" sz="1200" baseline="0" dirty="0"/>
              <a:t> (14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järgmisena</a:t>
            </a:r>
            <a:r>
              <a:rPr lang="en-US" sz="1200" baseline="0" dirty="0"/>
              <a:t> </a:t>
            </a:r>
            <a:r>
              <a:rPr lang="en-US" sz="1200" baseline="0" dirty="0" err="1"/>
              <a:t>vanusegrupis</a:t>
            </a:r>
            <a:r>
              <a:rPr lang="en-US" sz="1200" baseline="0" dirty="0"/>
              <a:t> 55-64 </a:t>
            </a:r>
            <a:r>
              <a:rPr lang="en-US" sz="1200" baseline="0" dirty="0" err="1"/>
              <a:t>aastat</a:t>
            </a:r>
            <a:r>
              <a:rPr lang="en-US" sz="1200" baseline="0" dirty="0"/>
              <a:t> (12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). </a:t>
            </a:r>
            <a:r>
              <a:rPr lang="en-US" sz="1200" baseline="0" dirty="0" err="1"/>
              <a:t>Üldiselt</a:t>
            </a:r>
            <a:r>
              <a:rPr lang="en-US" sz="1200" baseline="0" dirty="0"/>
              <a:t> </a:t>
            </a:r>
            <a:r>
              <a:rPr lang="en-US" sz="1200" baseline="0" dirty="0" err="1"/>
              <a:t>esindatus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</a:t>
            </a:r>
            <a:r>
              <a:rPr lang="en-US" sz="1200" baseline="0" dirty="0" err="1"/>
              <a:t>väga</a:t>
            </a:r>
            <a:r>
              <a:rPr lang="en-US" sz="1200" baseline="0" dirty="0"/>
              <a:t> </a:t>
            </a:r>
            <a:r>
              <a:rPr lang="en-US" sz="1200" baseline="0" dirty="0" err="1"/>
              <a:t>hea</a:t>
            </a:r>
            <a:r>
              <a:rPr lang="en-US" sz="1200" baseline="0" dirty="0"/>
              <a:t> </a:t>
            </a:r>
            <a:r>
              <a:rPr lang="en-US" sz="1200" baseline="0" dirty="0" err="1"/>
              <a:t>kõigis</a:t>
            </a:r>
            <a:r>
              <a:rPr lang="en-US" sz="1200" baseline="0" dirty="0"/>
              <a:t> </a:t>
            </a:r>
            <a:r>
              <a:rPr lang="en-US" sz="1200" baseline="0" dirty="0" err="1"/>
              <a:t>vanusegruppides</a:t>
            </a:r>
            <a:r>
              <a:rPr lang="en-US" sz="1200" baseline="0" dirty="0"/>
              <a:t> </a:t>
            </a:r>
            <a:r>
              <a:rPr lang="en-US" sz="1200" baseline="0" dirty="0" err="1"/>
              <a:t>naiste</a:t>
            </a:r>
            <a:r>
              <a:rPr lang="en-US" sz="1200" baseline="0" dirty="0"/>
              <a:t> </a:t>
            </a:r>
            <a:r>
              <a:rPr lang="en-US" sz="1200" baseline="0" dirty="0" err="1"/>
              <a:t>puhul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rahuldav</a:t>
            </a:r>
            <a:r>
              <a:rPr lang="en-US" sz="1200" baseline="0" dirty="0"/>
              <a:t> </a:t>
            </a:r>
            <a:r>
              <a:rPr lang="en-US" sz="1200" baseline="0" dirty="0" err="1"/>
              <a:t>meeste</a:t>
            </a:r>
            <a:r>
              <a:rPr lang="en-US" sz="1200" baseline="0" dirty="0"/>
              <a:t> </a:t>
            </a:r>
            <a:r>
              <a:rPr lang="en-US" sz="1200" baseline="0" dirty="0" err="1"/>
              <a:t>puhul</a:t>
            </a:r>
            <a:r>
              <a:rPr lang="en-US" sz="1200" baseline="0" dirty="0"/>
              <a:t>. </a:t>
            </a:r>
            <a:r>
              <a:rPr lang="en-US" sz="1200" baseline="0" dirty="0" err="1"/>
              <a:t>Liialt</a:t>
            </a:r>
            <a:r>
              <a:rPr lang="en-US" sz="1200" baseline="0" dirty="0"/>
              <a:t> </a:t>
            </a:r>
            <a:r>
              <a:rPr lang="en-US" sz="1200" baseline="0" dirty="0" err="1"/>
              <a:t>väike</a:t>
            </a:r>
            <a:r>
              <a:rPr lang="en-US" sz="1200" baseline="0" dirty="0"/>
              <a:t> </a:t>
            </a:r>
            <a:r>
              <a:rPr lang="en-US" sz="1200" baseline="0" dirty="0" err="1"/>
              <a:t>esindatus</a:t>
            </a:r>
            <a:r>
              <a:rPr lang="en-US" sz="1200" baseline="0" dirty="0"/>
              <a:t> </a:t>
            </a:r>
            <a:r>
              <a:rPr lang="en-US" sz="1200" baseline="0" dirty="0" err="1"/>
              <a:t>meeste</a:t>
            </a:r>
            <a:r>
              <a:rPr lang="en-US" sz="1200" baseline="0" dirty="0"/>
              <a:t> </a:t>
            </a:r>
            <a:r>
              <a:rPr lang="en-US" sz="1200" baseline="0" dirty="0" err="1"/>
              <a:t>hulgas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</a:t>
            </a:r>
            <a:r>
              <a:rPr lang="en-US" sz="1200" baseline="0" dirty="0" err="1"/>
              <a:t>vanusegrupiddes</a:t>
            </a:r>
            <a:r>
              <a:rPr lang="en-US" sz="1200" baseline="0" dirty="0"/>
              <a:t> 20-24 </a:t>
            </a:r>
            <a:r>
              <a:rPr lang="en-US" sz="1200" baseline="0" dirty="0" err="1"/>
              <a:t>aastat</a:t>
            </a:r>
            <a:r>
              <a:rPr lang="en-US" sz="1200" baseline="0" dirty="0"/>
              <a:t> (4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kuni</a:t>
            </a:r>
            <a:r>
              <a:rPr lang="en-US" sz="1200" baseline="0" dirty="0"/>
              <a:t> 19 </a:t>
            </a:r>
            <a:r>
              <a:rPr lang="en-US" sz="1200" baseline="0" dirty="0" err="1"/>
              <a:t>aastat</a:t>
            </a:r>
            <a:r>
              <a:rPr lang="en-US" sz="1200" baseline="0" dirty="0"/>
              <a:t> (6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Vastanutest</a:t>
            </a:r>
            <a:r>
              <a:rPr lang="en-US" sz="1200" dirty="0"/>
              <a:t> </a:t>
            </a:r>
            <a:r>
              <a:rPr lang="en-US" sz="120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suurema</a:t>
            </a:r>
            <a:r>
              <a:rPr lang="en-US" sz="1200" baseline="0" dirty="0"/>
              <a:t> </a:t>
            </a:r>
            <a:r>
              <a:rPr lang="en-US" sz="1200" baseline="0" dirty="0" err="1"/>
              <a:t>osakaaluga</a:t>
            </a:r>
            <a:r>
              <a:rPr lang="en-US" sz="1200" baseline="0" dirty="0"/>
              <a:t> </a:t>
            </a:r>
            <a:r>
              <a:rPr lang="en-US" sz="1200" baseline="0" dirty="0" err="1"/>
              <a:t>olid</a:t>
            </a:r>
            <a:r>
              <a:rPr lang="en-US" sz="1200" baseline="0" dirty="0"/>
              <a:t> </a:t>
            </a:r>
            <a:r>
              <a:rPr lang="en-US" sz="1200" baseline="0" dirty="0" err="1"/>
              <a:t>pensionärid</a:t>
            </a:r>
            <a:r>
              <a:rPr lang="en-US" sz="1200" baseline="0" dirty="0"/>
              <a:t> (164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22%), </a:t>
            </a:r>
            <a:r>
              <a:rPr lang="en-US" sz="1200" baseline="0" dirty="0" err="1"/>
              <a:t>teisena</a:t>
            </a:r>
            <a:r>
              <a:rPr lang="en-US" sz="1200" baseline="0" dirty="0"/>
              <a:t> </a:t>
            </a:r>
            <a:r>
              <a:rPr lang="en-US" sz="1200" baseline="0" dirty="0" err="1"/>
              <a:t>spetsialistid</a:t>
            </a:r>
            <a:r>
              <a:rPr lang="en-US" sz="1200" baseline="0" dirty="0"/>
              <a:t> (142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22%), </a:t>
            </a:r>
            <a:r>
              <a:rPr lang="en-US" sz="1200" baseline="0" dirty="0" err="1"/>
              <a:t>kolmandana</a:t>
            </a:r>
            <a:r>
              <a:rPr lang="en-US" sz="1200" baseline="0" dirty="0"/>
              <a:t> </a:t>
            </a:r>
            <a:r>
              <a:rPr lang="en-US" sz="1200" baseline="0" dirty="0" err="1"/>
              <a:t>lihttöölised</a:t>
            </a:r>
            <a:r>
              <a:rPr lang="en-US" sz="1200" baseline="0" dirty="0"/>
              <a:t> (123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19%), </a:t>
            </a:r>
            <a:r>
              <a:rPr lang="en-US" sz="1200" baseline="0" dirty="0" err="1"/>
              <a:t>neljandana</a:t>
            </a:r>
            <a:r>
              <a:rPr lang="en-US" sz="1200" baseline="0" dirty="0"/>
              <a:t> </a:t>
            </a:r>
            <a:r>
              <a:rPr lang="en-US" sz="1200" baseline="0" dirty="0" err="1"/>
              <a:t>ettevõtjad</a:t>
            </a:r>
            <a:r>
              <a:rPr lang="en-US" sz="1200" baseline="0" dirty="0"/>
              <a:t> (62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9%), </a:t>
            </a:r>
            <a:r>
              <a:rPr lang="en-US" sz="1200" baseline="0" dirty="0" err="1"/>
              <a:t>viiendana</a:t>
            </a:r>
            <a:r>
              <a:rPr lang="en-US" sz="1200" baseline="0" dirty="0"/>
              <a:t> </a:t>
            </a:r>
            <a:r>
              <a:rPr lang="en-US" sz="1200" baseline="0" dirty="0" err="1"/>
              <a:t>juhid</a:t>
            </a:r>
            <a:r>
              <a:rPr lang="en-US" sz="1200" baseline="0" dirty="0"/>
              <a:t> (57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9%) </a:t>
            </a:r>
            <a:r>
              <a:rPr lang="en-US" sz="1200" baseline="0" dirty="0" err="1"/>
              <a:t>kuuendana</a:t>
            </a:r>
            <a:r>
              <a:rPr lang="en-US" sz="1200" baseline="0" dirty="0"/>
              <a:t> (</a:t>
            </a:r>
            <a:r>
              <a:rPr lang="en-US" sz="1200" baseline="0" dirty="0" err="1"/>
              <a:t>üli</a:t>
            </a:r>
            <a:r>
              <a:rPr lang="en-US" sz="1200" baseline="0" dirty="0"/>
              <a:t>)</a:t>
            </a:r>
            <a:r>
              <a:rPr lang="en-US" sz="1200" baseline="0" dirty="0" err="1"/>
              <a:t>õpilased</a:t>
            </a:r>
            <a:r>
              <a:rPr lang="en-US" sz="1200" baseline="0" dirty="0"/>
              <a:t> (46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7%), </a:t>
            </a:r>
            <a:r>
              <a:rPr lang="en-US" sz="1200" baseline="0" dirty="0" err="1"/>
              <a:t>seitsmendana</a:t>
            </a:r>
            <a:r>
              <a:rPr lang="en-US" sz="1200" baseline="0" dirty="0"/>
              <a:t> </a:t>
            </a:r>
            <a:r>
              <a:rPr lang="en-US" sz="1200" baseline="0" dirty="0" err="1"/>
              <a:t>kodused</a:t>
            </a:r>
            <a:r>
              <a:rPr lang="en-US" sz="1200" baseline="0" dirty="0"/>
              <a:t> </a:t>
            </a:r>
            <a:r>
              <a:rPr lang="en-US" sz="1200" baseline="0" dirty="0" err="1"/>
              <a:t>inimesed</a:t>
            </a:r>
            <a:r>
              <a:rPr lang="en-US" sz="1200" baseline="0" dirty="0"/>
              <a:t> (39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6%), </a:t>
            </a:r>
            <a:r>
              <a:rPr lang="en-US" sz="1200" baseline="0" dirty="0" err="1"/>
              <a:t>kaheksandana</a:t>
            </a:r>
            <a:r>
              <a:rPr lang="en-US" sz="1200" baseline="0" dirty="0"/>
              <a:t> </a:t>
            </a:r>
            <a:r>
              <a:rPr lang="en-US" sz="1200" baseline="0" dirty="0" err="1"/>
              <a:t>ennast</a:t>
            </a:r>
            <a:r>
              <a:rPr lang="en-US" sz="1200" baseline="0" dirty="0"/>
              <a:t> </a:t>
            </a:r>
            <a:r>
              <a:rPr lang="en-US" sz="1200" baseline="0" dirty="0" err="1"/>
              <a:t>teisiti</a:t>
            </a:r>
            <a:r>
              <a:rPr lang="en-US" sz="1200" baseline="0" dirty="0"/>
              <a:t> </a:t>
            </a:r>
            <a:r>
              <a:rPr lang="en-US" sz="1200" baseline="0" dirty="0" err="1"/>
              <a:t>positsioneerivad</a:t>
            </a:r>
            <a:r>
              <a:rPr lang="en-US" sz="1200" baseline="0" dirty="0"/>
              <a:t> </a:t>
            </a:r>
            <a:r>
              <a:rPr lang="en-US" sz="1200" baseline="0" dirty="0" err="1"/>
              <a:t>inimesed</a:t>
            </a:r>
            <a:r>
              <a:rPr lang="en-US" sz="1200" baseline="0" dirty="0"/>
              <a:t> (23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4%) </a:t>
            </a:r>
            <a:r>
              <a:rPr lang="en-US" sz="1200" baseline="0" dirty="0" err="1"/>
              <a:t>ning</a:t>
            </a:r>
            <a:r>
              <a:rPr lang="en-US" sz="1200" baseline="0" dirty="0"/>
              <a:t> 16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 (2%) </a:t>
            </a:r>
            <a:r>
              <a:rPr lang="en-US" sz="1200" baseline="0" dirty="0" err="1"/>
              <a:t>jättis</a:t>
            </a:r>
            <a:r>
              <a:rPr lang="en-US" sz="1200" baseline="0" dirty="0"/>
              <a:t> </a:t>
            </a:r>
            <a:r>
              <a:rPr lang="en-US" sz="1200" baseline="0" dirty="0" err="1"/>
              <a:t>küsimusele</a:t>
            </a:r>
            <a:r>
              <a:rPr lang="en-US" sz="1200" baseline="0" dirty="0"/>
              <a:t> </a:t>
            </a:r>
            <a:r>
              <a:rPr lang="en-US" sz="1200" baseline="0" dirty="0" err="1"/>
              <a:t>vastamata</a:t>
            </a:r>
            <a:r>
              <a:rPr lang="en-US" sz="1200" baseline="0" dirty="0"/>
              <a:t>.</a:t>
            </a:r>
          </a:p>
          <a:p>
            <a:r>
              <a:rPr lang="en-US" sz="1200" baseline="0" dirty="0" err="1"/>
              <a:t>Üldistades</a:t>
            </a:r>
            <a:r>
              <a:rPr lang="en-US" sz="1200" baseline="0" dirty="0"/>
              <a:t> </a:t>
            </a:r>
            <a:r>
              <a:rPr lang="en-US" sz="1200" baseline="0" dirty="0" err="1"/>
              <a:t>võib</a:t>
            </a:r>
            <a:r>
              <a:rPr lang="en-US" sz="1200" baseline="0" dirty="0"/>
              <a:t> </a:t>
            </a:r>
            <a:r>
              <a:rPr lang="en-US" sz="1200" baseline="0" dirty="0" err="1"/>
              <a:t>väita</a:t>
            </a:r>
            <a:r>
              <a:rPr lang="en-US" sz="1200" baseline="0" dirty="0"/>
              <a:t>, et </a:t>
            </a:r>
            <a:r>
              <a:rPr lang="en-US" sz="1200" baseline="0" dirty="0" err="1"/>
              <a:t>töötajana</a:t>
            </a:r>
            <a:r>
              <a:rPr lang="en-US" sz="1200" baseline="0" dirty="0"/>
              <a:t> </a:t>
            </a:r>
            <a:r>
              <a:rPr lang="en-US" sz="1200" baseline="0" dirty="0" err="1"/>
              <a:t>positsioneerinud</a:t>
            </a:r>
            <a:r>
              <a:rPr lang="en-US" sz="1200" baseline="0" dirty="0"/>
              <a:t> (</a:t>
            </a:r>
            <a:r>
              <a:rPr lang="en-US" sz="1200" baseline="0" dirty="0" err="1"/>
              <a:t>palgatöötaja</a:t>
            </a:r>
            <a:r>
              <a:rPr lang="en-US" sz="1200" baseline="0" dirty="0"/>
              <a:t>, </a:t>
            </a:r>
            <a:r>
              <a:rPr lang="en-US" sz="1200" baseline="0" dirty="0" err="1"/>
              <a:t>ettevõtja</a:t>
            </a:r>
            <a:r>
              <a:rPr lang="en-US" sz="1200" baseline="0" dirty="0"/>
              <a:t>) </a:t>
            </a:r>
            <a:r>
              <a:rPr lang="en-US" sz="1200" baseline="0" dirty="0" err="1"/>
              <a:t>vastanute</a:t>
            </a:r>
            <a:r>
              <a:rPr lang="en-US" sz="1200" baseline="0" dirty="0"/>
              <a:t> </a:t>
            </a:r>
            <a:r>
              <a:rPr lang="en-US" sz="1200" baseline="0" dirty="0" err="1"/>
              <a:t>osakaal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59% (384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), </a:t>
            </a:r>
            <a:r>
              <a:rPr lang="en-US" sz="1200" baseline="0" dirty="0" err="1"/>
              <a:t>mittetöötavana</a:t>
            </a:r>
            <a:r>
              <a:rPr lang="en-US" sz="1200" baseline="0" dirty="0"/>
              <a:t> </a:t>
            </a:r>
            <a:r>
              <a:rPr lang="en-US" sz="1200" baseline="0" dirty="0" err="1"/>
              <a:t>positseerinud</a:t>
            </a:r>
            <a:r>
              <a:rPr lang="en-US" sz="1200" baseline="0" dirty="0"/>
              <a:t> (</a:t>
            </a:r>
            <a:r>
              <a:rPr lang="en-US" sz="1200" baseline="0" dirty="0" err="1"/>
              <a:t>pensionär</a:t>
            </a:r>
            <a:r>
              <a:rPr lang="en-US" sz="1200" baseline="0" dirty="0"/>
              <a:t>, </a:t>
            </a:r>
            <a:r>
              <a:rPr lang="en-US" sz="1200" baseline="0" dirty="0" err="1"/>
              <a:t>õpilane</a:t>
            </a:r>
            <a:r>
              <a:rPr lang="en-US" sz="1200" baseline="0" dirty="0"/>
              <a:t>, </a:t>
            </a:r>
            <a:r>
              <a:rPr lang="en-US" sz="1200" baseline="0" dirty="0" err="1"/>
              <a:t>kodune</a:t>
            </a:r>
            <a:r>
              <a:rPr lang="en-US" sz="1200" baseline="0" dirty="0"/>
              <a:t>) </a:t>
            </a:r>
            <a:r>
              <a:rPr lang="en-US" sz="1200" baseline="0" dirty="0" err="1"/>
              <a:t>vastanute</a:t>
            </a:r>
            <a:r>
              <a:rPr lang="en-US" sz="1200" baseline="0" dirty="0"/>
              <a:t> </a:t>
            </a:r>
            <a:r>
              <a:rPr lang="en-US" sz="1200" baseline="0" dirty="0" err="1"/>
              <a:t>osakaal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35% (231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muud</a:t>
            </a:r>
            <a:r>
              <a:rPr lang="en-US" sz="1200" baseline="0" dirty="0"/>
              <a:t> </a:t>
            </a:r>
            <a:r>
              <a:rPr lang="en-US" sz="1200" baseline="0" dirty="0" err="1"/>
              <a:t>moodi</a:t>
            </a:r>
            <a:r>
              <a:rPr lang="en-US" sz="1200" baseline="0" dirty="0"/>
              <a:t> </a:t>
            </a:r>
            <a:r>
              <a:rPr lang="en-US" sz="1200" baseline="0" dirty="0" err="1"/>
              <a:t>positsioneerinud</a:t>
            </a:r>
            <a:r>
              <a:rPr lang="en-US" sz="1200" baseline="0" dirty="0"/>
              <a:t> </a:t>
            </a:r>
            <a:r>
              <a:rPr lang="en-US" sz="1200" baseline="0" dirty="0" err="1"/>
              <a:t>või</a:t>
            </a:r>
            <a:r>
              <a:rPr lang="en-US" sz="1200" baseline="0" dirty="0"/>
              <a:t> </a:t>
            </a:r>
            <a:r>
              <a:rPr lang="en-US" sz="1200" baseline="0" dirty="0" err="1"/>
              <a:t>vastamata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vastanute</a:t>
            </a:r>
            <a:r>
              <a:rPr lang="en-US" sz="1200" baseline="0" dirty="0"/>
              <a:t> </a:t>
            </a:r>
            <a:r>
              <a:rPr lang="en-US" sz="1200" baseline="0" dirty="0" err="1"/>
              <a:t>osakaal</a:t>
            </a:r>
            <a:r>
              <a:rPr lang="en-US" sz="1200" baseline="0" dirty="0"/>
              <a:t> </a:t>
            </a:r>
            <a:r>
              <a:rPr lang="en-US" sz="1200" baseline="0" dirty="0" err="1"/>
              <a:t>oli</a:t>
            </a:r>
            <a:r>
              <a:rPr lang="en-US" sz="1200" baseline="0" dirty="0"/>
              <a:t> 6% (39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Vastanutest</a:t>
            </a:r>
            <a:r>
              <a:rPr lang="en-US" sz="1200" dirty="0"/>
              <a:t> </a:t>
            </a:r>
            <a:r>
              <a:rPr lang="en-US" sz="120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suurema</a:t>
            </a:r>
            <a:r>
              <a:rPr lang="en-US" sz="1200" baseline="0" dirty="0"/>
              <a:t> </a:t>
            </a:r>
            <a:r>
              <a:rPr lang="en-US" sz="1200" baseline="0" dirty="0" err="1"/>
              <a:t>osakaaluga</a:t>
            </a:r>
            <a:r>
              <a:rPr lang="en-US" sz="1200" baseline="0" dirty="0"/>
              <a:t> </a:t>
            </a:r>
            <a:r>
              <a:rPr lang="en-US" sz="1200" baseline="0" dirty="0" err="1"/>
              <a:t>valisid</a:t>
            </a:r>
            <a:r>
              <a:rPr lang="en-US" sz="1200" baseline="0" dirty="0"/>
              <a:t> </a:t>
            </a:r>
            <a:r>
              <a:rPr lang="en-US" sz="1200" baseline="0" dirty="0" err="1"/>
              <a:t>elukohaks</a:t>
            </a:r>
            <a:r>
              <a:rPr lang="en-US" sz="1200" baseline="0" dirty="0"/>
              <a:t> </a:t>
            </a:r>
            <a:r>
              <a:rPr lang="en-US" sz="1200" baseline="0" dirty="0" err="1"/>
              <a:t>Tallinna</a:t>
            </a:r>
            <a:r>
              <a:rPr lang="en-US" sz="1200" baseline="0" dirty="0"/>
              <a:t> (2634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40%), </a:t>
            </a:r>
            <a:r>
              <a:rPr lang="en-US" sz="1200" baseline="0" dirty="0" err="1"/>
              <a:t>teisena</a:t>
            </a:r>
            <a:r>
              <a:rPr lang="en-US" sz="1200" baseline="0" dirty="0"/>
              <a:t> </a:t>
            </a:r>
            <a:r>
              <a:rPr lang="en-US" sz="1200" baseline="0" dirty="0" err="1"/>
              <a:t>Soome</a:t>
            </a:r>
            <a:r>
              <a:rPr lang="en-US" sz="1200" baseline="0" dirty="0"/>
              <a:t> (221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34%), </a:t>
            </a:r>
            <a:r>
              <a:rPr lang="en-US" sz="1200" baseline="0" dirty="0" err="1"/>
              <a:t>kolmandana</a:t>
            </a:r>
            <a:r>
              <a:rPr lang="en-US" sz="1200" baseline="0" dirty="0"/>
              <a:t> </a:t>
            </a:r>
            <a:r>
              <a:rPr lang="en-US" sz="1200" baseline="0" dirty="0" err="1"/>
              <a:t>mujal</a:t>
            </a:r>
            <a:r>
              <a:rPr lang="en-US" sz="1200" baseline="0" dirty="0"/>
              <a:t> </a:t>
            </a:r>
            <a:r>
              <a:rPr lang="en-US" sz="1200" baseline="0" dirty="0" err="1"/>
              <a:t>Eesti</a:t>
            </a:r>
            <a:r>
              <a:rPr lang="en-US" sz="1200" baseline="0" dirty="0"/>
              <a:t> (137vastanut, 21%), </a:t>
            </a:r>
            <a:r>
              <a:rPr lang="en-US" sz="1200" baseline="0" dirty="0" err="1"/>
              <a:t>neljandana</a:t>
            </a:r>
            <a:r>
              <a:rPr lang="en-US" sz="1200" baseline="0" dirty="0"/>
              <a:t> </a:t>
            </a:r>
            <a:r>
              <a:rPr lang="en-US" sz="1200" baseline="0" dirty="0" err="1"/>
              <a:t>mujal</a:t>
            </a:r>
            <a:r>
              <a:rPr lang="en-US" sz="1200" baseline="0" dirty="0"/>
              <a:t> </a:t>
            </a:r>
            <a:r>
              <a:rPr lang="en-US" sz="1200" baseline="0" dirty="0" err="1"/>
              <a:t>välismaa</a:t>
            </a:r>
            <a:r>
              <a:rPr lang="en-US" sz="1200" baseline="0" dirty="0"/>
              <a:t> (29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4%), </a:t>
            </a:r>
            <a:r>
              <a:rPr lang="en-US" sz="1200" baseline="0" dirty="0" err="1"/>
              <a:t>viiendana</a:t>
            </a:r>
            <a:r>
              <a:rPr lang="en-US" sz="1200" baseline="0" dirty="0"/>
              <a:t> 3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 (1%) </a:t>
            </a:r>
            <a:r>
              <a:rPr lang="en-US" sz="1200" baseline="0" dirty="0" err="1"/>
              <a:t>jätsid</a:t>
            </a:r>
            <a:r>
              <a:rPr lang="en-US" sz="1200" baseline="0" dirty="0"/>
              <a:t> </a:t>
            </a:r>
            <a:r>
              <a:rPr lang="en-US" sz="1200" baseline="0" dirty="0" err="1"/>
              <a:t>küsimusele</a:t>
            </a:r>
            <a:r>
              <a:rPr lang="en-US" sz="1200" baseline="0" dirty="0"/>
              <a:t> </a:t>
            </a:r>
            <a:r>
              <a:rPr lang="en-US" sz="1200" baseline="0" dirty="0" err="1"/>
              <a:t>vastamata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viimaseks</a:t>
            </a:r>
            <a:r>
              <a:rPr lang="en-US" sz="1200" baseline="0" dirty="0"/>
              <a:t> </a:t>
            </a:r>
            <a:r>
              <a:rPr lang="en-US" sz="1200" baseline="0" dirty="0" err="1"/>
              <a:t>Venemaa</a:t>
            </a:r>
            <a:r>
              <a:rPr lang="en-US" sz="1200" baseline="0" dirty="0"/>
              <a:t> (1 </a:t>
            </a:r>
            <a:r>
              <a:rPr lang="en-US" sz="1200" baseline="0" dirty="0" err="1"/>
              <a:t>vastanu</a:t>
            </a:r>
            <a:r>
              <a:rPr lang="en-US" sz="1200" baseline="0" dirty="0"/>
              <a:t>, 0%). </a:t>
            </a:r>
            <a:r>
              <a:rPr lang="en-US" sz="1200" baseline="0" dirty="0" err="1"/>
              <a:t>Ehk</a:t>
            </a:r>
            <a:r>
              <a:rPr lang="en-US" sz="1200" baseline="0" dirty="0"/>
              <a:t> </a:t>
            </a:r>
            <a:r>
              <a:rPr lang="en-US" sz="1200" baseline="0" dirty="0" err="1"/>
              <a:t>üldistades</a:t>
            </a:r>
            <a:r>
              <a:rPr lang="en-US" sz="1200" baseline="0" dirty="0"/>
              <a:t> </a:t>
            </a:r>
            <a:r>
              <a:rPr lang="en-US" sz="1200" baseline="0" dirty="0" err="1"/>
              <a:t>võib</a:t>
            </a:r>
            <a:r>
              <a:rPr lang="en-US" sz="1200" baseline="0" dirty="0"/>
              <a:t> </a:t>
            </a:r>
            <a:r>
              <a:rPr lang="en-US" sz="1200" baseline="0" dirty="0" err="1"/>
              <a:t>väita</a:t>
            </a:r>
            <a:r>
              <a:rPr lang="en-US" sz="1200" baseline="0" dirty="0"/>
              <a:t>, et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61,2%(400) </a:t>
            </a:r>
            <a:r>
              <a:rPr lang="en-US" sz="1200" baseline="0" dirty="0" err="1"/>
              <a:t>elavad</a:t>
            </a:r>
            <a:r>
              <a:rPr lang="en-US" sz="1200" baseline="0" dirty="0"/>
              <a:t> </a:t>
            </a:r>
            <a:r>
              <a:rPr lang="en-US" sz="1200" baseline="0" dirty="0" err="1"/>
              <a:t>Eestis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38,4% (252) </a:t>
            </a:r>
            <a:r>
              <a:rPr lang="en-US" sz="1200" baseline="0" dirty="0" err="1"/>
              <a:t>elavad</a:t>
            </a:r>
            <a:r>
              <a:rPr lang="en-US" sz="1200" baseline="0" dirty="0"/>
              <a:t> </a:t>
            </a:r>
            <a:r>
              <a:rPr lang="en-US" sz="1200" baseline="0" dirty="0" err="1"/>
              <a:t>väismaal</a:t>
            </a:r>
            <a:r>
              <a:rPr lang="en-US" sz="1200" baseline="0" dirty="0"/>
              <a:t>.</a:t>
            </a:r>
          </a:p>
          <a:p>
            <a:endParaRPr lang="en-US" sz="12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err="1"/>
              <a:t>Haiglat</a:t>
            </a:r>
            <a:r>
              <a:rPr lang="en-US" sz="1200" baseline="0" dirty="0"/>
              <a:t> on </a:t>
            </a:r>
            <a:r>
              <a:rPr lang="en-US" sz="1200" baseline="0" dirty="0" err="1"/>
              <a:t>külastanud</a:t>
            </a:r>
            <a:r>
              <a:rPr lang="en-US" sz="1200" baseline="0" dirty="0"/>
              <a:t> </a:t>
            </a:r>
            <a:r>
              <a:rPr lang="en-US" sz="1200" baseline="0" dirty="0" err="1"/>
              <a:t>kõige</a:t>
            </a:r>
            <a:r>
              <a:rPr lang="en-US" sz="1200" baseline="0" dirty="0"/>
              <a:t> </a:t>
            </a:r>
            <a:r>
              <a:rPr lang="en-US" sz="1200" baseline="0" dirty="0" err="1"/>
              <a:t>enam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vastanuid</a:t>
            </a:r>
            <a:r>
              <a:rPr lang="en-US" sz="1200" baseline="0" dirty="0"/>
              <a:t>, </a:t>
            </a:r>
            <a:r>
              <a:rPr lang="en-US" sz="1200" baseline="0" dirty="0" err="1"/>
              <a:t>kes</a:t>
            </a:r>
            <a:r>
              <a:rPr lang="en-US" sz="1200" baseline="0" dirty="0"/>
              <a:t> on </a:t>
            </a:r>
            <a:r>
              <a:rPr lang="en-US" sz="1200" baseline="0" dirty="0" err="1"/>
              <a:t>ühe</a:t>
            </a:r>
            <a:r>
              <a:rPr lang="en-US" sz="1200" baseline="0" dirty="0"/>
              <a:t> </a:t>
            </a:r>
            <a:r>
              <a:rPr lang="en-US" sz="1200" baseline="0" dirty="0" err="1"/>
              <a:t>korra</a:t>
            </a:r>
            <a:r>
              <a:rPr lang="en-US" sz="1200" baseline="0" dirty="0"/>
              <a:t> </a:t>
            </a:r>
            <a:r>
              <a:rPr lang="en-US" sz="1200" baseline="0" dirty="0" err="1"/>
              <a:t>viimase</a:t>
            </a:r>
            <a:r>
              <a:rPr lang="en-US" sz="1200" baseline="0" dirty="0"/>
              <a:t> </a:t>
            </a:r>
            <a:r>
              <a:rPr lang="en-US" sz="1200" baseline="0" dirty="0" err="1"/>
              <a:t>viie</a:t>
            </a:r>
            <a:r>
              <a:rPr lang="en-US" sz="1200" baseline="0" dirty="0"/>
              <a:t> </a:t>
            </a:r>
            <a:r>
              <a:rPr lang="en-US" sz="1200" baseline="0" dirty="0" err="1"/>
              <a:t>aasta</a:t>
            </a:r>
            <a:r>
              <a:rPr lang="en-US" sz="1200" baseline="0" dirty="0"/>
              <a:t> </a:t>
            </a:r>
            <a:r>
              <a:rPr lang="en-US" sz="1200" baseline="0" dirty="0" err="1"/>
              <a:t>jooksul</a:t>
            </a:r>
            <a:r>
              <a:rPr lang="en-US" sz="1200" baseline="0" dirty="0"/>
              <a:t> </a:t>
            </a:r>
            <a:r>
              <a:rPr lang="en-US" sz="1200" baseline="0" dirty="0" err="1"/>
              <a:t>haiglat</a:t>
            </a:r>
            <a:r>
              <a:rPr lang="en-US" sz="1200" baseline="0" dirty="0"/>
              <a:t> </a:t>
            </a:r>
            <a:r>
              <a:rPr lang="en-US" sz="1200" baseline="0" dirty="0" err="1"/>
              <a:t>külastanud</a:t>
            </a:r>
            <a:r>
              <a:rPr lang="en-US" sz="1200" baseline="0" dirty="0"/>
              <a:t> (421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64%), </a:t>
            </a:r>
            <a:r>
              <a:rPr lang="en-US" sz="1200" baseline="0" dirty="0" err="1"/>
              <a:t>teisena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vastanud</a:t>
            </a:r>
            <a:r>
              <a:rPr lang="en-US" sz="1200" baseline="0" dirty="0"/>
              <a:t>, </a:t>
            </a:r>
            <a:r>
              <a:rPr lang="en-US" sz="1200" baseline="0" dirty="0" err="1"/>
              <a:t>kes</a:t>
            </a:r>
            <a:r>
              <a:rPr lang="en-US" sz="1200" baseline="0" dirty="0"/>
              <a:t> on </a:t>
            </a:r>
            <a:r>
              <a:rPr lang="en-US" sz="1200" baseline="0" dirty="0" err="1"/>
              <a:t>haiglat</a:t>
            </a:r>
            <a:r>
              <a:rPr lang="en-US" sz="1200" baseline="0" dirty="0"/>
              <a:t> </a:t>
            </a:r>
            <a:r>
              <a:rPr lang="en-US" sz="1200" baseline="0" dirty="0" err="1"/>
              <a:t>külastanud</a:t>
            </a:r>
            <a:r>
              <a:rPr lang="en-US" sz="1200" baseline="0" dirty="0"/>
              <a:t> 2-3 </a:t>
            </a:r>
            <a:r>
              <a:rPr lang="en-US" sz="1200" baseline="0" dirty="0" err="1"/>
              <a:t>korda</a:t>
            </a:r>
            <a:r>
              <a:rPr lang="en-US" sz="1200" baseline="0" dirty="0"/>
              <a:t> </a:t>
            </a:r>
            <a:r>
              <a:rPr lang="en-US" sz="1200" baseline="0" dirty="0" err="1"/>
              <a:t>viimase</a:t>
            </a:r>
            <a:r>
              <a:rPr lang="en-US" sz="1200" baseline="0" dirty="0"/>
              <a:t> </a:t>
            </a:r>
            <a:r>
              <a:rPr lang="en-US" sz="1200" baseline="0" dirty="0" err="1"/>
              <a:t>viie</a:t>
            </a:r>
            <a:r>
              <a:rPr lang="en-US" sz="1200" baseline="0" dirty="0"/>
              <a:t> </a:t>
            </a:r>
            <a:r>
              <a:rPr lang="en-US" sz="1200" baseline="0" dirty="0" err="1"/>
              <a:t>aasta</a:t>
            </a:r>
            <a:r>
              <a:rPr lang="en-US" sz="1200" baseline="0" dirty="0"/>
              <a:t> </a:t>
            </a:r>
            <a:r>
              <a:rPr lang="en-US" sz="1200" baseline="0" dirty="0" err="1"/>
              <a:t>jooksul</a:t>
            </a:r>
            <a:r>
              <a:rPr lang="en-US" sz="1200" baseline="0" dirty="0"/>
              <a:t> (129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20%), </a:t>
            </a:r>
            <a:r>
              <a:rPr lang="en-US" sz="1200" baseline="0" dirty="0" err="1"/>
              <a:t>kolmandana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vastanud</a:t>
            </a:r>
            <a:r>
              <a:rPr lang="en-US" sz="1200" baseline="0" dirty="0"/>
              <a:t>, </a:t>
            </a:r>
            <a:r>
              <a:rPr lang="en-US" sz="1200" baseline="0" dirty="0" err="1"/>
              <a:t>kes</a:t>
            </a:r>
            <a:r>
              <a:rPr lang="en-US" sz="1200" baseline="0" dirty="0"/>
              <a:t> on </a:t>
            </a:r>
            <a:r>
              <a:rPr lang="en-US" sz="1200" baseline="0" dirty="0" err="1"/>
              <a:t>haiglat</a:t>
            </a:r>
            <a:r>
              <a:rPr lang="en-US" sz="1200" baseline="0" dirty="0"/>
              <a:t> </a:t>
            </a:r>
            <a:r>
              <a:rPr lang="en-US" sz="1200" baseline="0" dirty="0" err="1"/>
              <a:t>külastanud</a:t>
            </a:r>
            <a:r>
              <a:rPr lang="en-US" sz="1200" baseline="0" dirty="0"/>
              <a:t> 4-10 </a:t>
            </a:r>
            <a:r>
              <a:rPr lang="en-US" sz="1200" baseline="0" dirty="0" err="1"/>
              <a:t>korda</a:t>
            </a:r>
            <a:r>
              <a:rPr lang="en-US" sz="1200" baseline="0" dirty="0"/>
              <a:t> </a:t>
            </a:r>
            <a:r>
              <a:rPr lang="en-US" sz="1200" baseline="0" dirty="0" err="1"/>
              <a:t>korda</a:t>
            </a:r>
            <a:r>
              <a:rPr lang="en-US" sz="1200" baseline="0" dirty="0"/>
              <a:t> </a:t>
            </a:r>
            <a:r>
              <a:rPr lang="en-US" sz="1200" baseline="0" dirty="0" err="1"/>
              <a:t>viimase</a:t>
            </a:r>
            <a:r>
              <a:rPr lang="en-US" sz="1200" baseline="0" dirty="0"/>
              <a:t> </a:t>
            </a:r>
            <a:r>
              <a:rPr lang="en-US" sz="1200" baseline="0" dirty="0" err="1"/>
              <a:t>viie</a:t>
            </a:r>
            <a:r>
              <a:rPr lang="en-US" sz="1200" baseline="0" dirty="0"/>
              <a:t> </a:t>
            </a:r>
            <a:r>
              <a:rPr lang="en-US" sz="1200" baseline="0" dirty="0" err="1"/>
              <a:t>aasta</a:t>
            </a:r>
            <a:r>
              <a:rPr lang="en-US" sz="1200" baseline="0" dirty="0"/>
              <a:t> </a:t>
            </a:r>
            <a:r>
              <a:rPr lang="en-US" sz="1200" baseline="0" dirty="0" err="1"/>
              <a:t>jooksul</a:t>
            </a:r>
            <a:r>
              <a:rPr lang="en-US" sz="1200" baseline="0" dirty="0"/>
              <a:t>  (46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7%)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neljandanda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vastanud</a:t>
            </a:r>
            <a:r>
              <a:rPr lang="en-US" sz="1200" baseline="0" dirty="0"/>
              <a:t>, </a:t>
            </a:r>
            <a:r>
              <a:rPr lang="en-US" sz="1200" baseline="0" dirty="0" err="1"/>
              <a:t>kes</a:t>
            </a:r>
            <a:r>
              <a:rPr lang="en-US" sz="1200" baseline="0" dirty="0"/>
              <a:t> on </a:t>
            </a:r>
            <a:r>
              <a:rPr lang="en-US" sz="1200" baseline="0" dirty="0" err="1"/>
              <a:t>haiglat</a:t>
            </a:r>
            <a:r>
              <a:rPr lang="en-US" sz="1200" baseline="0" dirty="0"/>
              <a:t> </a:t>
            </a:r>
            <a:r>
              <a:rPr lang="en-US" sz="1200" baseline="0" dirty="0" err="1"/>
              <a:t>külatanud</a:t>
            </a:r>
            <a:r>
              <a:rPr lang="en-US" sz="1200" baseline="0" dirty="0"/>
              <a:t> </a:t>
            </a:r>
            <a:r>
              <a:rPr lang="en-US" sz="1200" baseline="0" dirty="0" err="1"/>
              <a:t>üle</a:t>
            </a:r>
            <a:r>
              <a:rPr lang="en-US" sz="1200" baseline="0" dirty="0"/>
              <a:t> 10 </a:t>
            </a:r>
            <a:r>
              <a:rPr lang="en-US" sz="1200" baseline="0" dirty="0" err="1"/>
              <a:t>korra</a:t>
            </a:r>
            <a:r>
              <a:rPr lang="en-US" sz="1200" baseline="0" dirty="0"/>
              <a:t> </a:t>
            </a:r>
            <a:r>
              <a:rPr lang="en-US" sz="1200" baseline="0" dirty="0" err="1"/>
              <a:t>viimase</a:t>
            </a:r>
            <a:r>
              <a:rPr lang="en-US" sz="1200" baseline="0" dirty="0"/>
              <a:t> </a:t>
            </a:r>
            <a:r>
              <a:rPr lang="en-US" sz="1200" baseline="0" dirty="0" err="1"/>
              <a:t>viie</a:t>
            </a:r>
            <a:r>
              <a:rPr lang="en-US" sz="1200" baseline="0" dirty="0"/>
              <a:t> </a:t>
            </a:r>
            <a:r>
              <a:rPr lang="en-US" sz="1200" baseline="0" dirty="0" err="1"/>
              <a:t>aasta</a:t>
            </a:r>
            <a:r>
              <a:rPr lang="en-US" sz="1200" baseline="0" dirty="0"/>
              <a:t> </a:t>
            </a:r>
            <a:r>
              <a:rPr lang="en-US" sz="1200" baseline="0" dirty="0" err="1"/>
              <a:t>jooksul</a:t>
            </a:r>
            <a:r>
              <a:rPr lang="en-US" sz="1200" baseline="0" dirty="0"/>
              <a:t> (19 </a:t>
            </a:r>
            <a:r>
              <a:rPr lang="en-US" sz="1200" baseline="0" dirty="0" err="1"/>
              <a:t>vastanut</a:t>
            </a:r>
            <a:r>
              <a:rPr lang="en-US" sz="1200" baseline="0" dirty="0"/>
              <a:t>, 3%). 3% </a:t>
            </a:r>
            <a:r>
              <a:rPr lang="en-US" sz="1200" baseline="0" dirty="0" err="1"/>
              <a:t>vastanuist</a:t>
            </a:r>
            <a:r>
              <a:rPr lang="en-US" sz="1200" baseline="0" dirty="0"/>
              <a:t> (18) </a:t>
            </a:r>
            <a:r>
              <a:rPr lang="en-US" sz="1200" baseline="0" dirty="0" err="1"/>
              <a:t>ei</a:t>
            </a:r>
            <a:r>
              <a:rPr lang="en-US" sz="1200" baseline="0" dirty="0"/>
              <a:t> </a:t>
            </a:r>
            <a:r>
              <a:rPr lang="en-US" sz="1200" baseline="0" dirty="0" err="1"/>
              <a:t>oska</a:t>
            </a:r>
            <a:r>
              <a:rPr lang="en-US" sz="1200" baseline="0" dirty="0"/>
              <a:t> </a:t>
            </a:r>
            <a:r>
              <a:rPr lang="en-US" sz="1200" baseline="0" dirty="0" err="1"/>
              <a:t>öelda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3%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(21) </a:t>
            </a:r>
            <a:r>
              <a:rPr lang="en-US" sz="1200" baseline="0" dirty="0" err="1"/>
              <a:t>jättis</a:t>
            </a:r>
            <a:r>
              <a:rPr lang="en-US" sz="1200" baseline="0" dirty="0"/>
              <a:t> </a:t>
            </a:r>
            <a:r>
              <a:rPr lang="en-US" sz="1200" baseline="0" dirty="0" err="1"/>
              <a:t>vastamata</a:t>
            </a:r>
            <a:r>
              <a:rPr lang="en-US" sz="1200" baseline="0" dirty="0"/>
              <a:t> </a:t>
            </a:r>
            <a:r>
              <a:rPr lang="en-US" sz="1200" baseline="0" dirty="0" err="1"/>
              <a:t>küsimusele</a:t>
            </a:r>
            <a:r>
              <a:rPr lang="en-US" sz="1200" baseline="0" dirty="0"/>
              <a:t>.</a:t>
            </a:r>
          </a:p>
          <a:p>
            <a:endParaRPr lang="en-US" sz="1200" baseline="0" dirty="0"/>
          </a:p>
          <a:p>
            <a:r>
              <a:rPr lang="en-US" sz="1200" baseline="0" dirty="0" err="1"/>
              <a:t>Viimati</a:t>
            </a:r>
            <a:r>
              <a:rPr lang="en-US" sz="1200" baseline="0" dirty="0"/>
              <a:t> </a:t>
            </a:r>
            <a:r>
              <a:rPr lang="en-US" sz="1200" baseline="0" dirty="0" err="1"/>
              <a:t>külastas</a:t>
            </a:r>
            <a:r>
              <a:rPr lang="en-US" sz="1200" baseline="0" dirty="0"/>
              <a:t> </a:t>
            </a:r>
            <a:r>
              <a:rPr lang="en-US" sz="1200" baseline="0" dirty="0" err="1"/>
              <a:t>haiglat</a:t>
            </a:r>
            <a:r>
              <a:rPr lang="en-US" sz="1200" baseline="0" dirty="0"/>
              <a:t>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</a:t>
            </a:r>
            <a:r>
              <a:rPr lang="en-US" sz="1200" baseline="0" dirty="0" err="1"/>
              <a:t>vastamise</a:t>
            </a:r>
            <a:r>
              <a:rPr lang="en-US" sz="1200" baseline="0" dirty="0"/>
              <a:t> </a:t>
            </a:r>
            <a:r>
              <a:rPr lang="en-US" sz="1200" baseline="0" dirty="0" err="1"/>
              <a:t>päeval</a:t>
            </a:r>
            <a:r>
              <a:rPr lang="en-US" sz="1200" baseline="0" dirty="0"/>
              <a:t> 77%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(502), </a:t>
            </a:r>
            <a:r>
              <a:rPr lang="en-US" sz="1200" baseline="0" dirty="0" err="1"/>
              <a:t>viimase</a:t>
            </a:r>
            <a:r>
              <a:rPr lang="en-US" sz="1200" baseline="0" dirty="0"/>
              <a:t> </a:t>
            </a:r>
            <a:r>
              <a:rPr lang="en-US" sz="1200" baseline="0" dirty="0" err="1"/>
              <a:t>nädala</a:t>
            </a:r>
            <a:r>
              <a:rPr lang="en-US" sz="1200" baseline="0" dirty="0"/>
              <a:t> </a:t>
            </a:r>
            <a:r>
              <a:rPr lang="en-US" sz="1200" baseline="0" dirty="0" err="1"/>
              <a:t>jooksul</a:t>
            </a:r>
            <a:r>
              <a:rPr lang="en-US" sz="1200" baseline="0" dirty="0"/>
              <a:t> 5%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(32), </a:t>
            </a:r>
            <a:r>
              <a:rPr lang="en-US" sz="1200" baseline="0" dirty="0" err="1"/>
              <a:t>viimase</a:t>
            </a:r>
            <a:r>
              <a:rPr lang="en-US" sz="1200" baseline="0" dirty="0"/>
              <a:t> </a:t>
            </a:r>
            <a:r>
              <a:rPr lang="en-US" sz="1200" baseline="0" dirty="0" err="1"/>
              <a:t>kuu</a:t>
            </a:r>
            <a:r>
              <a:rPr lang="en-US" sz="1200" baseline="0" dirty="0"/>
              <a:t> </a:t>
            </a:r>
            <a:r>
              <a:rPr lang="en-US" sz="1200" baseline="0" dirty="0" err="1"/>
              <a:t>jooksul</a:t>
            </a:r>
            <a:r>
              <a:rPr lang="en-US" sz="1200" baseline="0" dirty="0"/>
              <a:t>  5%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(32) </a:t>
            </a:r>
            <a:r>
              <a:rPr lang="en-US" sz="1200" baseline="0" dirty="0" err="1"/>
              <a:t>ning</a:t>
            </a:r>
            <a:r>
              <a:rPr lang="en-US" sz="1200" baseline="0" dirty="0"/>
              <a:t> </a:t>
            </a:r>
            <a:r>
              <a:rPr lang="en-US" sz="1200" baseline="0" dirty="0" err="1"/>
              <a:t>varem</a:t>
            </a:r>
            <a:r>
              <a:rPr lang="en-US" sz="1200" baseline="0" dirty="0"/>
              <a:t> </a:t>
            </a:r>
            <a:r>
              <a:rPr lang="en-US" sz="1200" baseline="0" dirty="0" err="1"/>
              <a:t>kui</a:t>
            </a:r>
            <a:r>
              <a:rPr lang="en-US" sz="1200" baseline="0" dirty="0"/>
              <a:t> </a:t>
            </a:r>
            <a:r>
              <a:rPr lang="en-US" sz="1200" baseline="0" dirty="0" err="1"/>
              <a:t>kuu</a:t>
            </a:r>
            <a:r>
              <a:rPr lang="en-US" sz="1200" baseline="0" dirty="0"/>
              <a:t> </a:t>
            </a:r>
            <a:r>
              <a:rPr lang="en-US" sz="1200" baseline="0" dirty="0" err="1"/>
              <a:t>aja</a:t>
            </a:r>
            <a:r>
              <a:rPr lang="en-US" sz="1200" baseline="0" dirty="0"/>
              <a:t> </a:t>
            </a:r>
            <a:r>
              <a:rPr lang="en-US" sz="1200" baseline="0" dirty="0" err="1"/>
              <a:t>eest</a:t>
            </a:r>
            <a:r>
              <a:rPr lang="en-US" sz="1200" baseline="0" dirty="0"/>
              <a:t> 8%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(54). 2%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(16) </a:t>
            </a:r>
            <a:r>
              <a:rPr lang="en-US" sz="1200" baseline="0" dirty="0" err="1"/>
              <a:t>ei</a:t>
            </a:r>
            <a:r>
              <a:rPr lang="en-US" sz="1200" baseline="0" dirty="0"/>
              <a:t> </a:t>
            </a:r>
            <a:r>
              <a:rPr lang="en-US" sz="1200" baseline="0" dirty="0" err="1"/>
              <a:t>oska</a:t>
            </a:r>
            <a:r>
              <a:rPr lang="en-US" sz="1200" baseline="0" dirty="0"/>
              <a:t> </a:t>
            </a:r>
            <a:r>
              <a:rPr lang="en-US" sz="1200" baseline="0" dirty="0" err="1"/>
              <a:t>öelda</a:t>
            </a:r>
            <a:r>
              <a:rPr lang="en-US" sz="1200" baseline="0" dirty="0"/>
              <a:t> </a:t>
            </a:r>
            <a:r>
              <a:rPr lang="en-US" sz="1200" baseline="0" dirty="0" err="1"/>
              <a:t>ning</a:t>
            </a:r>
            <a:r>
              <a:rPr lang="en-US" sz="1200" baseline="0" dirty="0"/>
              <a:t> 3% </a:t>
            </a:r>
            <a:r>
              <a:rPr lang="en-US" sz="1200" baseline="0" dirty="0" err="1"/>
              <a:t>vastanutest</a:t>
            </a:r>
            <a:r>
              <a:rPr lang="en-US" sz="1200" baseline="0" dirty="0"/>
              <a:t> (18) </a:t>
            </a:r>
            <a:r>
              <a:rPr lang="en-US" sz="1200" baseline="0" dirty="0" err="1"/>
              <a:t>jättis</a:t>
            </a:r>
            <a:r>
              <a:rPr lang="en-US" sz="1200" baseline="0" dirty="0"/>
              <a:t> </a:t>
            </a:r>
            <a:r>
              <a:rPr lang="en-US" sz="1200" baseline="0" dirty="0" err="1"/>
              <a:t>vastamata</a:t>
            </a:r>
            <a:r>
              <a:rPr lang="en-US" sz="1200" baseline="0" dirty="0"/>
              <a:t> </a:t>
            </a:r>
            <a:r>
              <a:rPr lang="en-US" sz="1200" baseline="0" dirty="0" err="1"/>
              <a:t>küsimusele</a:t>
            </a:r>
            <a:r>
              <a:rPr lang="en-US" sz="1200" baseline="0" dirty="0"/>
              <a:t>.</a:t>
            </a:r>
          </a:p>
          <a:p>
            <a:endParaRPr lang="en-US" sz="1200" baseline="0" dirty="0"/>
          </a:p>
          <a:p>
            <a:endParaRPr lang="en-US" sz="12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Informatsioon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haigla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kohta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said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enam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arstilt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mõnest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kliinikust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(188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28,7%),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tuttava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(182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27,8%),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kolmandada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(90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13,8%)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neljanda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mujalt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(83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17,7%),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viiendana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mujalt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12,5%),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kuuendana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8,9%),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seitsmendana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internetifoorumist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(51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7,8%),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viimaseks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vähem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said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ajalehest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ajakirjast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1,2%) 1,7%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(11)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suurem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saadi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põhjal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(370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56,6%)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arstilt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mõnest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klinikust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tuttava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kaudu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suur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(281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43,0%) (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mujalt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internetifoorumist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kohta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leidmise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keelegruppide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alusel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välja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mõningased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erinevused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peamiseks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kohaks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ajaleht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ajakiri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(16%)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mujalt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(16%)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neljandana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tuttava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(14%).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peamiseks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infokanaliks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tuttava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(34%),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(24%)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kolmanda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Fertilitase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(15%).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peamiseks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infokanaliks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ajaleht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ajakiri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(21%)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kolmandanda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 (13%).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peamiseks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infokanaliks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tuttava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(36%),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teisena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(32%)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kolmandana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internetifoorum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(8%).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Eraldi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väljatuues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arstilt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mõnest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kliinikust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said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kõnelevad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0%.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(24%),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(32%,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said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sotsiaalmeediast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juhtudel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Tuttava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soovitus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eriti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(34%)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(36%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seas,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mõnevõrra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(14%)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seas,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seas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vähe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(6%).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Ajalehest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ajakirjast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informatsiooni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leidmine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inglisekeelsete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soomekeelsete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(21%)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seas,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eestikeelsete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venekeelsete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seas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vähe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enam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vastuvõtule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telefoni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(261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40%),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registratuuris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(184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28%),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kolmandana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12%)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viimaseks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(70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11%). 9%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(61)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jättis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vastamata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Vanuselise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jaotuse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välja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tuua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vanemad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alates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55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kasutasid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minimaalselt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Nendesuurimaks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eelistuseks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telefoni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registraaturis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või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arsti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poolt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Nooremad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eelistavad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vanematest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rohkem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digitaalseid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broneerimiskanaleid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telefoni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registratuuris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populaarsemad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kanalid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Üllatuslikult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noorem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vähe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aktiivne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digitaalkanalite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kasutuses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Registratuuris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suurem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osakaal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65-74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(28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51,9%),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55-64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42,6%).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Telefoni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suurem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osakaal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55-64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(26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49,2%),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grupp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(17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44,7%).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Kodulehel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broneerimine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populaarsem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45-55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puhul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(15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19,2%),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järgnesid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25-34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18,5%). E-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registreerimine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kõige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populaarsem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20-24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hulgas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18,5%),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järgnesid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25-34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aastased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(30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17,3%).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Rahulolu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registreerimise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korraldusega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väga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kõrge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Vastanutest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pigem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92% (601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2%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jäänud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rahule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(12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6%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(41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vastanut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küsimusele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>
                <a:solidFill>
                  <a:srgbClr val="00AEEF"/>
                </a:solidFill>
              </a:defRPr>
            </a:lvl1pPr>
          </a:lstStyle>
          <a:p>
            <a:r>
              <a:rPr lang="et-E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2B32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275263"/>
            <a:ext cx="914400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>
            <a:lvl1pPr algn="l">
              <a:defRPr>
                <a:solidFill>
                  <a:srgbClr val="2B3232"/>
                </a:solidFill>
              </a:defRPr>
            </a:lvl1pPr>
            <a:lvl2pPr algn="l">
              <a:defRPr>
                <a:solidFill>
                  <a:srgbClr val="2B3232"/>
                </a:solidFill>
              </a:defRPr>
            </a:lvl2pPr>
            <a:lvl3pPr algn="l">
              <a:defRPr>
                <a:solidFill>
                  <a:srgbClr val="2B3232"/>
                </a:solidFill>
              </a:defRPr>
            </a:lvl3pPr>
            <a:lvl4pPr algn="l">
              <a:defRPr>
                <a:solidFill>
                  <a:srgbClr val="2B3232"/>
                </a:solidFill>
              </a:defRPr>
            </a:lvl4pPr>
            <a:lvl5pPr algn="l">
              <a:defRPr>
                <a:solidFill>
                  <a:srgbClr val="2B3232"/>
                </a:solidFill>
              </a:defRPr>
            </a:lvl5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AEEF"/>
                </a:solidFill>
              </a:defRPr>
            </a:lvl1pPr>
          </a:lstStyle>
          <a:p>
            <a:r>
              <a:rPr lang="et-EE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248400" y="6477000"/>
            <a:ext cx="2895600" cy="365125"/>
          </a:xfrm>
        </p:spPr>
        <p:txBody>
          <a:bodyPr/>
          <a:lstStyle>
            <a:lvl1pPr algn="r">
              <a:defRPr dirty="0" smtClean="0">
                <a:solidFill>
                  <a:srgbClr val="00AEEF"/>
                </a:solidFill>
              </a:defRPr>
            </a:lvl1pPr>
          </a:lstStyle>
          <a:p>
            <a:pPr>
              <a:defRPr/>
            </a:pPr>
            <a:r>
              <a:rPr lang="en-US"/>
              <a:t>www.likemed.eu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7FEFF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www.likemed.eu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00AEE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7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Külastajate</a:t>
            </a:r>
            <a:r>
              <a:rPr lang="en-US" dirty="0"/>
              <a:t> </a:t>
            </a:r>
            <a:r>
              <a:rPr lang="en-US" dirty="0" err="1"/>
              <a:t>rahulolu</a:t>
            </a:r>
            <a:r>
              <a:rPr lang="en-US" dirty="0"/>
              <a:t> </a:t>
            </a:r>
            <a:r>
              <a:rPr lang="en-US" dirty="0" err="1"/>
              <a:t>küsitluse</a:t>
            </a:r>
            <a:r>
              <a:rPr lang="en-US" dirty="0"/>
              <a:t> </a:t>
            </a:r>
            <a:r>
              <a:rPr lang="en-US" dirty="0" err="1"/>
              <a:t>kokkuvõte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2016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059" y="4401174"/>
            <a:ext cx="26797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75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Registreerimine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382911"/>
              </p:ext>
            </p:extLst>
          </p:nvPr>
        </p:nvGraphicFramePr>
        <p:xfrm>
          <a:off x="457200" y="1274827"/>
          <a:ext cx="8229600" cy="4524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327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72581"/>
              </p:ext>
            </p:extLst>
          </p:nvPr>
        </p:nvGraphicFramePr>
        <p:xfrm>
          <a:off x="885577" y="1221822"/>
          <a:ext cx="7275725" cy="4994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108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256335"/>
              </p:ext>
            </p:extLst>
          </p:nvPr>
        </p:nvGraphicFramePr>
        <p:xfrm>
          <a:off x="457200" y="1279524"/>
          <a:ext cx="8229600" cy="4903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4011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rahulolu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866197"/>
              </p:ext>
            </p:extLst>
          </p:nvPr>
        </p:nvGraphicFramePr>
        <p:xfrm>
          <a:off x="457199" y="1546225"/>
          <a:ext cx="8515533" cy="463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5249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572931"/>
              </p:ext>
            </p:extLst>
          </p:nvPr>
        </p:nvGraphicFramePr>
        <p:xfrm>
          <a:off x="0" y="1331294"/>
          <a:ext cx="4572000" cy="4417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654698"/>
              </p:ext>
            </p:extLst>
          </p:nvPr>
        </p:nvGraphicFramePr>
        <p:xfrm>
          <a:off x="4572000" y="1359088"/>
          <a:ext cx="4572000" cy="4105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0323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170891"/>
              </p:ext>
            </p:extLst>
          </p:nvPr>
        </p:nvGraphicFramePr>
        <p:xfrm>
          <a:off x="0" y="1336924"/>
          <a:ext cx="4572000" cy="4127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538631"/>
              </p:ext>
            </p:extLst>
          </p:nvPr>
        </p:nvGraphicFramePr>
        <p:xfrm>
          <a:off x="4572000" y="1336924"/>
          <a:ext cx="4572000" cy="4127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76170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521755"/>
              </p:ext>
            </p:extLst>
          </p:nvPr>
        </p:nvGraphicFramePr>
        <p:xfrm>
          <a:off x="0" y="1331294"/>
          <a:ext cx="4572000" cy="418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966699"/>
              </p:ext>
            </p:extLst>
          </p:nvPr>
        </p:nvGraphicFramePr>
        <p:xfrm>
          <a:off x="4572000" y="1331294"/>
          <a:ext cx="4572000" cy="418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50829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849588"/>
              </p:ext>
            </p:extLst>
          </p:nvPr>
        </p:nvGraphicFramePr>
        <p:xfrm>
          <a:off x="651651" y="1336924"/>
          <a:ext cx="8035149" cy="4428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0398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kasutamine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348024"/>
              </p:ext>
            </p:extLst>
          </p:nvPr>
        </p:nvGraphicFramePr>
        <p:xfrm>
          <a:off x="420092" y="1671154"/>
          <a:ext cx="3542308" cy="265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760817"/>
              </p:ext>
            </p:extLst>
          </p:nvPr>
        </p:nvGraphicFramePr>
        <p:xfrm>
          <a:off x="4980635" y="1671154"/>
          <a:ext cx="3643850" cy="265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70652"/>
              </p:ext>
            </p:extLst>
          </p:nvPr>
        </p:nvGraphicFramePr>
        <p:xfrm>
          <a:off x="150381" y="3943924"/>
          <a:ext cx="4106759" cy="2673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477727"/>
              </p:ext>
            </p:extLst>
          </p:nvPr>
        </p:nvGraphicFramePr>
        <p:xfrm>
          <a:off x="4996478" y="3943923"/>
          <a:ext cx="3690322" cy="267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Rectangle 12"/>
          <p:cNvSpPr/>
          <p:nvPr/>
        </p:nvSpPr>
        <p:spPr>
          <a:xfrm>
            <a:off x="457199" y="1124209"/>
            <a:ext cx="81672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Fertilitase</a:t>
            </a:r>
            <a:r>
              <a:rPr lang="en-US" sz="2000" dirty="0"/>
              <a:t> </a:t>
            </a:r>
            <a:r>
              <a:rPr lang="en-US" sz="2000" dirty="0" err="1"/>
              <a:t>erahaigla</a:t>
            </a:r>
            <a:r>
              <a:rPr lang="en-US" sz="2000" dirty="0"/>
              <a:t> </a:t>
            </a:r>
            <a:r>
              <a:rPr lang="en-US" sz="2000" dirty="0" err="1"/>
              <a:t>teenuse</a:t>
            </a:r>
            <a:r>
              <a:rPr lang="en-US" sz="2000" dirty="0"/>
              <a:t> </a:t>
            </a:r>
            <a:r>
              <a:rPr lang="en-US" sz="2000" dirty="0" err="1"/>
              <a:t>hinna</a:t>
            </a:r>
            <a:r>
              <a:rPr lang="en-US" sz="2000" dirty="0"/>
              <a:t> ja </a:t>
            </a:r>
            <a:r>
              <a:rPr lang="en-US" sz="2000" dirty="0" err="1"/>
              <a:t>kvaliteedi</a:t>
            </a:r>
            <a:r>
              <a:rPr lang="en-US" sz="2000" dirty="0"/>
              <a:t> </a:t>
            </a:r>
            <a:r>
              <a:rPr lang="en-US" sz="2000" dirty="0" err="1"/>
              <a:t>suhe</a:t>
            </a:r>
            <a:endParaRPr lang="en-US" sz="2000" dirty="0"/>
          </a:p>
        </p:txBody>
      </p:sp>
      <p:pic>
        <p:nvPicPr>
          <p:cNvPr id="10" name="Picture 9" descr="Screenshot 2017-02-05 15.49.24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158" y="2928443"/>
            <a:ext cx="1442726" cy="203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76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6924"/>
            <a:ext cx="8229600" cy="3994059"/>
          </a:xfrm>
        </p:spPr>
        <p:txBody>
          <a:bodyPr/>
          <a:lstStyle/>
          <a:p>
            <a:r>
              <a:rPr lang="en-US" sz="1800" i="1" dirty="0"/>
              <a:t>“</a:t>
            </a:r>
            <a:r>
              <a:rPr lang="en-US" sz="1800" i="1" dirty="0" err="1"/>
              <a:t>Haiglapersonal</a:t>
            </a:r>
            <a:r>
              <a:rPr lang="en-US" sz="1800" i="1" dirty="0"/>
              <a:t> </a:t>
            </a:r>
            <a:r>
              <a:rPr lang="en-US" sz="1800" i="1" dirty="0" err="1"/>
              <a:t>jättis</a:t>
            </a:r>
            <a:r>
              <a:rPr lang="en-US" sz="1800" i="1" dirty="0"/>
              <a:t> </a:t>
            </a:r>
            <a:r>
              <a:rPr lang="en-US" sz="1800" i="1" dirty="0" err="1"/>
              <a:t>väga</a:t>
            </a:r>
            <a:r>
              <a:rPr lang="en-US" sz="1800" i="1" dirty="0"/>
              <a:t> </a:t>
            </a:r>
            <a:r>
              <a:rPr lang="en-US" sz="1800" i="1" dirty="0" err="1"/>
              <a:t>meeldiva</a:t>
            </a:r>
            <a:r>
              <a:rPr lang="en-US" sz="1800" i="1" dirty="0"/>
              <a:t> </a:t>
            </a:r>
            <a:r>
              <a:rPr lang="en-US" sz="1800" i="1" dirty="0" err="1"/>
              <a:t>ja</a:t>
            </a:r>
            <a:r>
              <a:rPr lang="en-US" sz="1800" i="1" dirty="0"/>
              <a:t> </a:t>
            </a:r>
            <a:r>
              <a:rPr lang="en-US" sz="1800" i="1" dirty="0" err="1"/>
              <a:t>professionaalse</a:t>
            </a:r>
            <a:r>
              <a:rPr lang="en-US" sz="1800" i="1" dirty="0"/>
              <a:t> </a:t>
            </a:r>
            <a:r>
              <a:rPr lang="en-US" sz="1800" i="1" dirty="0" err="1"/>
              <a:t>mulje</a:t>
            </a:r>
            <a:r>
              <a:rPr lang="en-US" sz="1800" i="1" dirty="0"/>
              <a:t>. </a:t>
            </a:r>
            <a:r>
              <a:rPr lang="en-US" sz="1800" i="1" dirty="0" err="1"/>
              <a:t>Õhkkond</a:t>
            </a:r>
            <a:r>
              <a:rPr lang="en-US" sz="1800" i="1" dirty="0"/>
              <a:t> </a:t>
            </a:r>
            <a:r>
              <a:rPr lang="en-US" sz="1800" i="1" dirty="0" err="1"/>
              <a:t>oli</a:t>
            </a:r>
            <a:r>
              <a:rPr lang="en-US" sz="1800" i="1" dirty="0"/>
              <a:t> </a:t>
            </a:r>
            <a:r>
              <a:rPr lang="en-US" sz="1800" i="1" dirty="0" err="1"/>
              <a:t>rahulik</a:t>
            </a:r>
            <a:r>
              <a:rPr lang="en-US" sz="1800" i="1" dirty="0"/>
              <a:t> </a:t>
            </a:r>
            <a:r>
              <a:rPr lang="en-US" sz="1800" i="1" dirty="0" err="1"/>
              <a:t>ning</a:t>
            </a:r>
            <a:r>
              <a:rPr lang="en-US" sz="1800" i="1" dirty="0"/>
              <a:t> </a:t>
            </a:r>
            <a:r>
              <a:rPr lang="en-US" sz="1800" i="1" dirty="0" err="1"/>
              <a:t>sõbralik</a:t>
            </a:r>
            <a:r>
              <a:rPr lang="en-US" sz="1800" i="1" dirty="0"/>
              <a:t>, </a:t>
            </a:r>
            <a:r>
              <a:rPr lang="en-US" sz="1800" i="1" dirty="0" err="1"/>
              <a:t>mis</a:t>
            </a:r>
            <a:r>
              <a:rPr lang="en-US" sz="1800" i="1" dirty="0"/>
              <a:t> </a:t>
            </a:r>
            <a:r>
              <a:rPr lang="en-US" sz="1800" i="1" dirty="0" err="1"/>
              <a:t>muutis</a:t>
            </a:r>
            <a:r>
              <a:rPr lang="en-US" sz="1800" i="1" dirty="0"/>
              <a:t> </a:t>
            </a:r>
            <a:r>
              <a:rPr lang="en-US" sz="1800" i="1" dirty="0" err="1"/>
              <a:t>haiglas</a:t>
            </a:r>
            <a:r>
              <a:rPr lang="en-US" sz="1800" i="1" dirty="0"/>
              <a:t> </a:t>
            </a:r>
            <a:r>
              <a:rPr lang="en-US" sz="1800" i="1" dirty="0" err="1"/>
              <a:t>viibimise</a:t>
            </a:r>
            <a:r>
              <a:rPr lang="en-US" sz="1800" i="1" dirty="0"/>
              <a:t> </a:t>
            </a:r>
            <a:r>
              <a:rPr lang="en-US" sz="1800" i="1" dirty="0" err="1"/>
              <a:t>nii</a:t>
            </a:r>
            <a:r>
              <a:rPr lang="en-US" sz="1800" i="1" dirty="0"/>
              <a:t> </a:t>
            </a:r>
            <a:r>
              <a:rPr lang="en-US" sz="1800" i="1" dirty="0" err="1"/>
              <a:t>nauditavaks</a:t>
            </a:r>
            <a:r>
              <a:rPr lang="en-US" sz="1800" i="1" dirty="0"/>
              <a:t> </a:t>
            </a:r>
            <a:r>
              <a:rPr lang="en-US" sz="1800" i="1" dirty="0" err="1"/>
              <a:t>kui</a:t>
            </a:r>
            <a:r>
              <a:rPr lang="en-US" sz="1800" i="1" dirty="0"/>
              <a:t> </a:t>
            </a:r>
            <a:r>
              <a:rPr lang="en-US" sz="1800" i="1" dirty="0" err="1"/>
              <a:t>vähegi</a:t>
            </a:r>
            <a:r>
              <a:rPr lang="en-US" sz="1800" i="1" dirty="0"/>
              <a:t> </a:t>
            </a:r>
            <a:r>
              <a:rPr lang="en-US" sz="1800" i="1" dirty="0" err="1"/>
              <a:t>võimalik</a:t>
            </a:r>
            <a:r>
              <a:rPr lang="en-US" sz="1800" i="1" dirty="0"/>
              <a:t>. </a:t>
            </a:r>
            <a:r>
              <a:rPr lang="en-US" sz="1800" i="1" dirty="0" err="1"/>
              <a:t>Aitäh</a:t>
            </a:r>
            <a:r>
              <a:rPr lang="en-US" sz="1800" i="1" dirty="0"/>
              <a:t> </a:t>
            </a:r>
            <a:r>
              <a:rPr lang="en-US" sz="1800" i="1" dirty="0" err="1"/>
              <a:t>teile</a:t>
            </a:r>
            <a:r>
              <a:rPr lang="en-US" sz="1800" i="1" dirty="0"/>
              <a:t>! =)”</a:t>
            </a:r>
          </a:p>
          <a:p>
            <a:endParaRPr lang="en-US" sz="1800" i="1" dirty="0"/>
          </a:p>
          <a:p>
            <a:r>
              <a:rPr lang="en-US" sz="1800" i="1" dirty="0"/>
              <a:t>“</a:t>
            </a:r>
            <a:r>
              <a:rPr lang="en-US" sz="1800" i="1" dirty="0" err="1"/>
              <a:t>Kõik</a:t>
            </a:r>
            <a:r>
              <a:rPr lang="en-US" sz="1800" i="1" dirty="0"/>
              <a:t> </a:t>
            </a:r>
            <a:r>
              <a:rPr lang="en-US" sz="1800" i="1" dirty="0" err="1"/>
              <a:t>töötajad</a:t>
            </a:r>
            <a:r>
              <a:rPr lang="en-US" sz="1800" i="1" dirty="0"/>
              <a:t> </a:t>
            </a:r>
            <a:r>
              <a:rPr lang="en-US" sz="1800" i="1" dirty="0" err="1"/>
              <a:t>teevad</a:t>
            </a:r>
            <a:r>
              <a:rPr lang="en-US" sz="1800" i="1" dirty="0"/>
              <a:t> </a:t>
            </a:r>
            <a:r>
              <a:rPr lang="en-US" sz="1800" i="1" dirty="0" err="1"/>
              <a:t>oma</a:t>
            </a:r>
            <a:r>
              <a:rPr lang="en-US" sz="1800" i="1" dirty="0"/>
              <a:t> </a:t>
            </a:r>
            <a:r>
              <a:rPr lang="en-US" sz="1800" i="1" dirty="0" err="1"/>
              <a:t>tööd</a:t>
            </a:r>
            <a:r>
              <a:rPr lang="en-US" sz="1800" i="1" dirty="0"/>
              <a:t> </a:t>
            </a:r>
            <a:r>
              <a:rPr lang="en-US" sz="1800" i="1" dirty="0" err="1"/>
              <a:t>südamega</a:t>
            </a:r>
            <a:r>
              <a:rPr lang="en-US" sz="1800" i="1" dirty="0"/>
              <a:t>. Olen </a:t>
            </a:r>
            <a:r>
              <a:rPr lang="en-US" sz="1800" i="1" dirty="0" err="1"/>
              <a:t>väga</a:t>
            </a:r>
            <a:r>
              <a:rPr lang="en-US" sz="1800" i="1" dirty="0"/>
              <a:t> </a:t>
            </a:r>
            <a:r>
              <a:rPr lang="en-US" sz="1800" i="1" dirty="0" err="1"/>
              <a:t>positiivselt</a:t>
            </a:r>
            <a:r>
              <a:rPr lang="en-US" sz="1800" i="1" dirty="0"/>
              <a:t> </a:t>
            </a:r>
            <a:r>
              <a:rPr lang="en-US" sz="1800" i="1" dirty="0" err="1"/>
              <a:t>üllatunud</a:t>
            </a:r>
            <a:r>
              <a:rPr lang="en-US" sz="1800" i="1" dirty="0"/>
              <a:t>. </a:t>
            </a:r>
            <a:r>
              <a:rPr lang="en-US" sz="1800" i="1" dirty="0" err="1"/>
              <a:t>Tunnetasin</a:t>
            </a:r>
            <a:r>
              <a:rPr lang="en-US" sz="1800" i="1" dirty="0"/>
              <a:t> </a:t>
            </a:r>
            <a:r>
              <a:rPr lang="en-US" sz="1800" i="1" dirty="0" err="1"/>
              <a:t>täielikult</a:t>
            </a:r>
            <a:r>
              <a:rPr lang="en-US" sz="1800" i="1" dirty="0"/>
              <a:t> </a:t>
            </a:r>
            <a:r>
              <a:rPr lang="en-US" sz="1800" i="1" dirty="0" err="1"/>
              <a:t>individuaalset</a:t>
            </a:r>
            <a:r>
              <a:rPr lang="en-US" sz="1800" i="1" dirty="0"/>
              <a:t> </a:t>
            </a:r>
            <a:r>
              <a:rPr lang="en-US" sz="1800" i="1" dirty="0" err="1"/>
              <a:t>lähenemist</a:t>
            </a:r>
            <a:r>
              <a:rPr lang="en-US" sz="1800" i="1" dirty="0"/>
              <a:t>. </a:t>
            </a:r>
            <a:r>
              <a:rPr lang="en-US" sz="1800" i="1" dirty="0" err="1"/>
              <a:t>Raviarst</a:t>
            </a:r>
            <a:r>
              <a:rPr lang="en-US" sz="1800" i="1" dirty="0"/>
              <a:t> </a:t>
            </a:r>
            <a:r>
              <a:rPr lang="en-US" sz="1800" i="1" dirty="0" err="1"/>
              <a:t>oli</a:t>
            </a:r>
            <a:r>
              <a:rPr lang="en-US" sz="1800" i="1" dirty="0"/>
              <a:t> </a:t>
            </a:r>
            <a:r>
              <a:rPr lang="en-US" sz="1800" i="1" dirty="0" err="1"/>
              <a:t>väga</a:t>
            </a:r>
            <a:r>
              <a:rPr lang="en-US" sz="1800" i="1" dirty="0"/>
              <a:t> </a:t>
            </a:r>
            <a:r>
              <a:rPr lang="en-US" sz="1800" i="1" dirty="0" err="1"/>
              <a:t>toetav</a:t>
            </a:r>
            <a:r>
              <a:rPr lang="en-US" sz="1800" i="1" dirty="0"/>
              <a:t>. </a:t>
            </a:r>
            <a:r>
              <a:rPr lang="en-US" sz="1800" i="1" dirty="0" err="1"/>
              <a:t>Suur</a:t>
            </a:r>
            <a:r>
              <a:rPr lang="en-US" sz="1800" i="1" dirty="0"/>
              <a:t> </a:t>
            </a:r>
            <a:r>
              <a:rPr lang="en-US" sz="1800" i="1" dirty="0" err="1"/>
              <a:t>tänu</a:t>
            </a:r>
            <a:r>
              <a:rPr lang="en-US" sz="1800" i="1" dirty="0"/>
              <a:t>!!!”</a:t>
            </a:r>
          </a:p>
          <a:p>
            <a:endParaRPr lang="en-US" sz="1800" i="1" dirty="0"/>
          </a:p>
          <a:p>
            <a:r>
              <a:rPr lang="en-US" sz="1800" i="1" dirty="0"/>
              <a:t>“</a:t>
            </a:r>
            <a:r>
              <a:rPr lang="en-US" sz="1800" i="1" dirty="0" err="1"/>
              <a:t>Minu</a:t>
            </a:r>
            <a:r>
              <a:rPr lang="en-US" sz="1800" i="1" dirty="0"/>
              <a:t> </a:t>
            </a:r>
            <a:r>
              <a:rPr lang="en-US" sz="1800" i="1" dirty="0" err="1"/>
              <a:t>arvamus</a:t>
            </a:r>
            <a:r>
              <a:rPr lang="en-US" sz="1800" i="1" dirty="0"/>
              <a:t> </a:t>
            </a:r>
            <a:r>
              <a:rPr lang="en-US" sz="1800" i="1" dirty="0" err="1"/>
              <a:t>haiglast</a:t>
            </a:r>
            <a:r>
              <a:rPr lang="en-US" sz="1800" i="1" dirty="0"/>
              <a:t> on </a:t>
            </a:r>
            <a:r>
              <a:rPr lang="en-US" sz="1800" i="1" dirty="0" err="1"/>
              <a:t>väga</a:t>
            </a:r>
            <a:r>
              <a:rPr lang="en-US" sz="1800" i="1" dirty="0"/>
              <a:t>, </a:t>
            </a:r>
            <a:r>
              <a:rPr lang="en-US" sz="1800" i="1" dirty="0" err="1"/>
              <a:t>väga</a:t>
            </a:r>
            <a:r>
              <a:rPr lang="en-US" sz="1800" i="1" dirty="0"/>
              <a:t> </a:t>
            </a:r>
            <a:r>
              <a:rPr lang="en-US" sz="1800" i="1" dirty="0" err="1"/>
              <a:t>positiivne</a:t>
            </a:r>
            <a:r>
              <a:rPr lang="en-US" sz="1800" i="1" dirty="0"/>
              <a:t>. </a:t>
            </a:r>
            <a:r>
              <a:rPr lang="en-US" sz="1800" i="1" dirty="0" err="1"/>
              <a:t>Operatsioonist</a:t>
            </a:r>
            <a:r>
              <a:rPr lang="en-US" sz="1800" i="1" dirty="0"/>
              <a:t> </a:t>
            </a:r>
            <a:r>
              <a:rPr lang="en-US" sz="1800" i="1" dirty="0" err="1"/>
              <a:t>taastumisele</a:t>
            </a:r>
            <a:r>
              <a:rPr lang="en-US" sz="1800" i="1" dirty="0"/>
              <a:t> </a:t>
            </a:r>
            <a:r>
              <a:rPr lang="en-US" sz="1800" i="1" dirty="0" err="1"/>
              <a:t>aitas</a:t>
            </a:r>
            <a:r>
              <a:rPr lang="en-US" sz="1800" i="1" dirty="0"/>
              <a:t> </a:t>
            </a:r>
            <a:r>
              <a:rPr lang="en-US" sz="1800" i="1" dirty="0" err="1"/>
              <a:t>palju</a:t>
            </a:r>
            <a:r>
              <a:rPr lang="en-US" sz="1800" i="1" dirty="0"/>
              <a:t> </a:t>
            </a:r>
            <a:r>
              <a:rPr lang="en-US" sz="1800" i="1" dirty="0" err="1"/>
              <a:t>kaasa</a:t>
            </a:r>
            <a:r>
              <a:rPr lang="en-US" sz="1800" i="1" dirty="0"/>
              <a:t> </a:t>
            </a:r>
            <a:r>
              <a:rPr lang="en-US" sz="1800" i="1" dirty="0" err="1"/>
              <a:t>sõbralik</a:t>
            </a:r>
            <a:r>
              <a:rPr lang="en-US" sz="1800" i="1" dirty="0"/>
              <a:t>, </a:t>
            </a:r>
            <a:r>
              <a:rPr lang="en-US" sz="1800" i="1" dirty="0" err="1"/>
              <a:t>heatahtlik</a:t>
            </a:r>
            <a:r>
              <a:rPr lang="en-US" sz="1800" i="1" dirty="0"/>
              <a:t> </a:t>
            </a:r>
            <a:r>
              <a:rPr lang="en-US" sz="1800" i="1" dirty="0" err="1"/>
              <a:t>ja</a:t>
            </a:r>
            <a:r>
              <a:rPr lang="en-US" sz="1800" i="1" dirty="0"/>
              <a:t> </a:t>
            </a:r>
            <a:r>
              <a:rPr lang="en-US" sz="1800" i="1" dirty="0" err="1"/>
              <a:t>hooliv</a:t>
            </a:r>
            <a:r>
              <a:rPr lang="en-US" sz="1800" i="1" dirty="0"/>
              <a:t> </a:t>
            </a:r>
            <a:r>
              <a:rPr lang="en-US" sz="1800" i="1" dirty="0" err="1"/>
              <a:t>suhtumine</a:t>
            </a:r>
            <a:r>
              <a:rPr lang="en-US" sz="1800" i="1" dirty="0"/>
              <a:t> - </a:t>
            </a:r>
            <a:r>
              <a:rPr lang="en-US" sz="1800" i="1" dirty="0" err="1"/>
              <a:t>seda</a:t>
            </a:r>
            <a:r>
              <a:rPr lang="en-US" sz="1800" i="1" dirty="0"/>
              <a:t> </a:t>
            </a:r>
            <a:r>
              <a:rPr lang="en-US" sz="1800" i="1" dirty="0" err="1"/>
              <a:t>oli</a:t>
            </a:r>
            <a:r>
              <a:rPr lang="en-US" sz="1800" i="1" dirty="0"/>
              <a:t> </a:t>
            </a:r>
            <a:r>
              <a:rPr lang="en-US" sz="1800" i="1" dirty="0" err="1"/>
              <a:t>kogu</a:t>
            </a:r>
            <a:r>
              <a:rPr lang="en-US" sz="1800" i="1" dirty="0"/>
              <a:t> </a:t>
            </a:r>
            <a:r>
              <a:rPr lang="en-US" sz="1800" i="1" dirty="0" err="1"/>
              <a:t>aja</a:t>
            </a:r>
            <a:r>
              <a:rPr lang="en-US" sz="1800" i="1" dirty="0"/>
              <a:t> </a:t>
            </a:r>
            <a:r>
              <a:rPr lang="en-US" sz="1800" i="1" dirty="0" err="1"/>
              <a:t>tunda</a:t>
            </a:r>
            <a:r>
              <a:rPr lang="en-US" sz="1800" i="1" dirty="0"/>
              <a:t> </a:t>
            </a:r>
            <a:r>
              <a:rPr lang="en-US" sz="1800" i="1" dirty="0" err="1"/>
              <a:t>absoluutselt</a:t>
            </a:r>
            <a:r>
              <a:rPr lang="en-US" sz="1800" i="1" dirty="0"/>
              <a:t> </a:t>
            </a:r>
            <a:r>
              <a:rPr lang="en-US" sz="1800" i="1" dirty="0" err="1"/>
              <a:t>kõiges</a:t>
            </a:r>
            <a:r>
              <a:rPr lang="en-US" sz="1800" i="1" dirty="0"/>
              <a:t>. </a:t>
            </a:r>
            <a:r>
              <a:rPr lang="en-US" sz="1800" i="1" dirty="0" err="1"/>
              <a:t>Tänan</a:t>
            </a:r>
            <a:r>
              <a:rPr lang="en-US" sz="1800" i="1" dirty="0"/>
              <a:t> </a:t>
            </a:r>
            <a:r>
              <a:rPr lang="en-US" sz="1800" i="1" dirty="0" err="1"/>
              <a:t>teid</a:t>
            </a:r>
            <a:r>
              <a:rPr lang="en-US" sz="1800" i="1" dirty="0"/>
              <a:t> </a:t>
            </a:r>
            <a:r>
              <a:rPr lang="en-US" sz="1800" i="1" dirty="0" err="1"/>
              <a:t>kõiki</a:t>
            </a:r>
            <a:r>
              <a:rPr lang="en-US" sz="1800" i="1" dirty="0"/>
              <a:t> </a:t>
            </a:r>
            <a:r>
              <a:rPr lang="en-US" sz="1800" i="1" dirty="0" err="1"/>
              <a:t>ja</a:t>
            </a:r>
            <a:r>
              <a:rPr lang="en-US" sz="1800" i="1" dirty="0"/>
              <a:t> </a:t>
            </a:r>
            <a:r>
              <a:rPr lang="en-US" sz="1800" i="1" dirty="0" err="1"/>
              <a:t>lähen</a:t>
            </a:r>
            <a:r>
              <a:rPr lang="en-US" sz="1800" i="1" dirty="0"/>
              <a:t> </a:t>
            </a:r>
            <a:r>
              <a:rPr lang="en-US" sz="1800" i="1" dirty="0" err="1"/>
              <a:t>koju</a:t>
            </a:r>
            <a:r>
              <a:rPr lang="en-US" sz="1800" i="1" dirty="0"/>
              <a:t> </a:t>
            </a:r>
            <a:r>
              <a:rPr lang="en-US" sz="1800" i="1" dirty="0" err="1"/>
              <a:t>sooja</a:t>
            </a:r>
            <a:r>
              <a:rPr lang="en-US" sz="1800" i="1" dirty="0"/>
              <a:t> </a:t>
            </a:r>
            <a:r>
              <a:rPr lang="en-US" sz="1800" i="1" dirty="0" err="1"/>
              <a:t>tundega</a:t>
            </a:r>
            <a:r>
              <a:rPr lang="en-US" sz="1800" i="1" dirty="0"/>
              <a:t> </a:t>
            </a:r>
            <a:r>
              <a:rPr lang="en-US" sz="1800" i="1" dirty="0" err="1"/>
              <a:t>südames</a:t>
            </a:r>
            <a:r>
              <a:rPr lang="en-US" sz="1800" i="1" dirty="0"/>
              <a:t>. </a:t>
            </a:r>
            <a:r>
              <a:rPr lang="en-US" sz="1800" i="1" dirty="0" err="1"/>
              <a:t>Jõudu</a:t>
            </a:r>
            <a:r>
              <a:rPr lang="en-US" sz="1800" i="1" dirty="0"/>
              <a:t> </a:t>
            </a:r>
            <a:r>
              <a:rPr lang="en-US" sz="1800" i="1" dirty="0" err="1"/>
              <a:t>ja</a:t>
            </a:r>
            <a:r>
              <a:rPr lang="en-US" sz="1800" i="1" dirty="0"/>
              <a:t> </a:t>
            </a:r>
            <a:r>
              <a:rPr lang="en-US" sz="1800" i="1" dirty="0" err="1"/>
              <a:t>südamesoojust</a:t>
            </a:r>
            <a:r>
              <a:rPr lang="en-US" sz="1800" i="1" dirty="0"/>
              <a:t> </a:t>
            </a:r>
            <a:r>
              <a:rPr lang="en-US" sz="1800" i="1" dirty="0" err="1"/>
              <a:t>teile</a:t>
            </a:r>
            <a:r>
              <a:rPr lang="en-US" sz="1800" i="1" dirty="0"/>
              <a:t>, et </a:t>
            </a:r>
            <a:r>
              <a:rPr lang="en-US" sz="1800" i="1" dirty="0" err="1"/>
              <a:t>te</a:t>
            </a:r>
            <a:r>
              <a:rPr lang="en-US" sz="1800" i="1" dirty="0"/>
              <a:t> </a:t>
            </a:r>
            <a:r>
              <a:rPr lang="en-US" sz="1800" i="1" dirty="0" err="1"/>
              <a:t>suudaksite</a:t>
            </a:r>
            <a:r>
              <a:rPr lang="en-US" sz="1800" i="1" dirty="0"/>
              <a:t> </a:t>
            </a:r>
            <a:r>
              <a:rPr lang="en-US" sz="1800" i="1" dirty="0" err="1"/>
              <a:t>ikka</a:t>
            </a:r>
            <a:r>
              <a:rPr lang="en-US" sz="1800" i="1" dirty="0"/>
              <a:t> </a:t>
            </a:r>
            <a:r>
              <a:rPr lang="en-US" sz="1800" i="1" dirty="0" err="1"/>
              <a:t>naeratada</a:t>
            </a:r>
            <a:r>
              <a:rPr lang="en-US" sz="1800" i="1" dirty="0"/>
              <a:t>. Just </a:t>
            </a:r>
            <a:r>
              <a:rPr lang="en-US" sz="1800" i="1" dirty="0" err="1"/>
              <a:t>teist</a:t>
            </a:r>
            <a:r>
              <a:rPr lang="en-US" sz="1800" i="1" dirty="0"/>
              <a:t> </a:t>
            </a:r>
            <a:r>
              <a:rPr lang="en-US" sz="1800" i="1" dirty="0" err="1"/>
              <a:t>oleneb</a:t>
            </a:r>
            <a:r>
              <a:rPr lang="en-US" sz="1800" i="1" dirty="0"/>
              <a:t> </a:t>
            </a:r>
            <a:r>
              <a:rPr lang="en-US" sz="1800" i="1" dirty="0" err="1"/>
              <a:t>nii</a:t>
            </a:r>
            <a:r>
              <a:rPr lang="en-US" sz="1800" i="1" dirty="0"/>
              <a:t> </a:t>
            </a:r>
            <a:r>
              <a:rPr lang="en-US" sz="1800" i="1" dirty="0" err="1"/>
              <a:t>palju</a:t>
            </a:r>
            <a:r>
              <a:rPr lang="en-US" sz="1800" i="1" dirty="0"/>
              <a:t>. </a:t>
            </a:r>
            <a:r>
              <a:rPr lang="en-US" sz="1800" i="1" dirty="0" err="1"/>
              <a:t>Ja</a:t>
            </a:r>
            <a:r>
              <a:rPr lang="en-US" sz="1800" i="1" dirty="0"/>
              <a:t> </a:t>
            </a:r>
            <a:r>
              <a:rPr lang="en-US" sz="1800" i="1" dirty="0" err="1"/>
              <a:t>muidugi</a:t>
            </a:r>
            <a:r>
              <a:rPr lang="en-US" sz="1800" i="1" dirty="0"/>
              <a:t> </a:t>
            </a:r>
            <a:r>
              <a:rPr lang="en-US" sz="1800" i="1" dirty="0" err="1"/>
              <a:t>toitlustamine</a:t>
            </a:r>
            <a:r>
              <a:rPr lang="en-US" sz="1800" i="1" dirty="0"/>
              <a:t>. </a:t>
            </a:r>
            <a:r>
              <a:rPr lang="en-US" sz="1800" i="1" dirty="0" err="1"/>
              <a:t>Selles</a:t>
            </a:r>
            <a:r>
              <a:rPr lang="en-US" sz="1800" i="1" dirty="0"/>
              <a:t> </a:t>
            </a:r>
            <a:r>
              <a:rPr lang="en-US" sz="1800" i="1" dirty="0" err="1"/>
              <a:t>osas</a:t>
            </a:r>
            <a:r>
              <a:rPr lang="en-US" sz="1800" i="1" dirty="0"/>
              <a:t> </a:t>
            </a:r>
            <a:r>
              <a:rPr lang="en-US" sz="1800" i="1" dirty="0" err="1"/>
              <a:t>tänusõnad</a:t>
            </a:r>
            <a:r>
              <a:rPr lang="en-US" sz="1800" i="1" dirty="0"/>
              <a:t> </a:t>
            </a:r>
            <a:r>
              <a:rPr lang="en-US" sz="1800" i="1" dirty="0" err="1"/>
              <a:t>kokkadele</a:t>
            </a:r>
            <a:r>
              <a:rPr lang="en-US" sz="1800" i="1" dirty="0"/>
              <a:t> - </a:t>
            </a:r>
            <a:r>
              <a:rPr lang="en-US" sz="1800" i="1" dirty="0" err="1"/>
              <a:t>jätkus</a:t>
            </a:r>
            <a:r>
              <a:rPr lang="en-US" sz="1800" i="1" dirty="0"/>
              <a:t> </a:t>
            </a:r>
            <a:r>
              <a:rPr lang="en-US" sz="1800" i="1" dirty="0" err="1"/>
              <a:t>meeldivaid</a:t>
            </a:r>
            <a:r>
              <a:rPr lang="en-US" sz="1800" i="1" dirty="0"/>
              <a:t> </a:t>
            </a:r>
            <a:r>
              <a:rPr lang="en-US" sz="1800" i="1" dirty="0" err="1"/>
              <a:t>elamusi</a:t>
            </a:r>
            <a:r>
              <a:rPr lang="en-US" sz="1800" i="1" dirty="0"/>
              <a:t> </a:t>
            </a:r>
            <a:r>
              <a:rPr lang="en-US" sz="1800" i="1" dirty="0" err="1"/>
              <a:t>igasse</a:t>
            </a:r>
            <a:r>
              <a:rPr lang="en-US" sz="1800" i="1" dirty="0"/>
              <a:t> </a:t>
            </a:r>
            <a:r>
              <a:rPr lang="en-US" sz="1800" i="1" dirty="0" err="1"/>
              <a:t>päeva</a:t>
            </a:r>
            <a:r>
              <a:rPr lang="en-US" sz="1800" i="1" dirty="0"/>
              <a:t>. </a:t>
            </a:r>
            <a:r>
              <a:rPr lang="en-US" sz="1800" i="1" dirty="0" err="1"/>
              <a:t>Maitsev</a:t>
            </a:r>
            <a:r>
              <a:rPr lang="en-US" sz="1800" i="1" dirty="0"/>
              <a:t>!!! </a:t>
            </a:r>
            <a:r>
              <a:rPr lang="en-US" sz="1800" i="1" dirty="0" err="1"/>
              <a:t>Aitäh</a:t>
            </a:r>
            <a:r>
              <a:rPr lang="en-US" sz="1800" i="1" dirty="0"/>
              <a:t>!”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Kommentaare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</p:spTree>
    <p:extLst>
      <p:ext uri="{BB962C8B-B14F-4D97-AF65-F5344CB8AC3E}">
        <p14:creationId xmlns:p14="http://schemas.microsoft.com/office/powerpoint/2010/main" val="394396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Vastuste</a:t>
            </a:r>
            <a:r>
              <a:rPr lang="en-US" dirty="0"/>
              <a:t> </a:t>
            </a:r>
            <a:r>
              <a:rPr lang="en-US" dirty="0" err="1"/>
              <a:t>kogumine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dirty="0" err="1"/>
              <a:t>Küsimustikule</a:t>
            </a:r>
            <a:r>
              <a:rPr lang="en-US" sz="1800" dirty="0"/>
              <a:t> </a:t>
            </a:r>
            <a:r>
              <a:rPr lang="en-US" sz="1800" dirty="0" err="1"/>
              <a:t>vastamise</a:t>
            </a:r>
            <a:r>
              <a:rPr lang="en-US" sz="1800" dirty="0"/>
              <a:t> </a:t>
            </a:r>
            <a:r>
              <a:rPr lang="en-US" sz="1800" dirty="0" err="1"/>
              <a:t>keskmine</a:t>
            </a:r>
            <a:r>
              <a:rPr lang="en-US" sz="1800" dirty="0"/>
              <a:t> </a:t>
            </a:r>
            <a:r>
              <a:rPr lang="en-US" sz="1800" dirty="0" err="1"/>
              <a:t>aeg</a:t>
            </a:r>
            <a:r>
              <a:rPr lang="en-US" sz="1800" dirty="0"/>
              <a:t> </a:t>
            </a:r>
            <a:r>
              <a:rPr lang="en-US" sz="1800" dirty="0" err="1"/>
              <a:t>oli</a:t>
            </a:r>
            <a:r>
              <a:rPr lang="en-US" sz="1800" dirty="0"/>
              <a:t> </a:t>
            </a:r>
            <a:r>
              <a:rPr lang="en-US" sz="1800" dirty="0" err="1"/>
              <a:t>ligikaudu</a:t>
            </a:r>
            <a:r>
              <a:rPr lang="en-US" sz="1800" dirty="0"/>
              <a:t> 6 </a:t>
            </a:r>
            <a:r>
              <a:rPr lang="en-US" sz="1800" dirty="0" err="1"/>
              <a:t>minutit</a:t>
            </a:r>
            <a:r>
              <a:rPr lang="en-US" sz="1800" dirty="0"/>
              <a:t>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141302"/>
              </p:ext>
            </p:extLst>
          </p:nvPr>
        </p:nvGraphicFramePr>
        <p:xfrm>
          <a:off x="457200" y="1806726"/>
          <a:ext cx="3853722" cy="3858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908150"/>
              </p:ext>
            </p:extLst>
          </p:nvPr>
        </p:nvGraphicFramePr>
        <p:xfrm>
          <a:off x="4611685" y="1806727"/>
          <a:ext cx="4075116" cy="3858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39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Vastuste</a:t>
            </a:r>
            <a:r>
              <a:rPr lang="en-US" dirty="0"/>
              <a:t> </a:t>
            </a:r>
            <a:r>
              <a:rPr lang="en-US" dirty="0" err="1"/>
              <a:t>kogumine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96485"/>
              </p:ext>
            </p:extLst>
          </p:nvPr>
        </p:nvGraphicFramePr>
        <p:xfrm>
          <a:off x="150382" y="1546225"/>
          <a:ext cx="3575726" cy="4687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184478"/>
              </p:ext>
            </p:extLst>
          </p:nvPr>
        </p:nvGraphicFramePr>
        <p:xfrm>
          <a:off x="3726107" y="1546225"/>
          <a:ext cx="5129074" cy="4302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7116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Vastuste</a:t>
            </a:r>
            <a:r>
              <a:rPr lang="en-US" dirty="0"/>
              <a:t> </a:t>
            </a:r>
            <a:r>
              <a:rPr lang="en-US" dirty="0" err="1"/>
              <a:t>kogumine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517695"/>
              </p:ext>
            </p:extLst>
          </p:nvPr>
        </p:nvGraphicFramePr>
        <p:xfrm>
          <a:off x="986117" y="1156486"/>
          <a:ext cx="7171765" cy="501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5599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Vastuste</a:t>
            </a:r>
            <a:r>
              <a:rPr lang="en-US" dirty="0"/>
              <a:t> </a:t>
            </a:r>
            <a:r>
              <a:rPr lang="en-US" dirty="0" err="1"/>
              <a:t>kogumine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085292"/>
              </p:ext>
            </p:extLst>
          </p:nvPr>
        </p:nvGraphicFramePr>
        <p:xfrm>
          <a:off x="1225176" y="1243067"/>
          <a:ext cx="7171765" cy="501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728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Haigla</a:t>
            </a:r>
            <a:r>
              <a:rPr lang="en-US" dirty="0"/>
              <a:t> </a:t>
            </a:r>
            <a:r>
              <a:rPr lang="en-US" dirty="0" err="1"/>
              <a:t>külastamine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235187"/>
              </p:ext>
            </p:extLst>
          </p:nvPr>
        </p:nvGraphicFramePr>
        <p:xfrm>
          <a:off x="4628393" y="1158448"/>
          <a:ext cx="4515607" cy="5074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468725"/>
              </p:ext>
            </p:extLst>
          </p:nvPr>
        </p:nvGraphicFramePr>
        <p:xfrm>
          <a:off x="0" y="1158449"/>
          <a:ext cx="4745355" cy="541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1544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Haigla</a:t>
            </a:r>
            <a:r>
              <a:rPr lang="en-US" dirty="0"/>
              <a:t> </a:t>
            </a:r>
            <a:r>
              <a:rPr lang="en-US" dirty="0" err="1"/>
              <a:t>leitavus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486448"/>
              </p:ext>
            </p:extLst>
          </p:nvPr>
        </p:nvGraphicFramePr>
        <p:xfrm>
          <a:off x="457200" y="1164950"/>
          <a:ext cx="8229600" cy="4867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272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Haigla</a:t>
            </a:r>
            <a:r>
              <a:rPr lang="en-US" dirty="0"/>
              <a:t> </a:t>
            </a:r>
            <a:r>
              <a:rPr lang="en-US" dirty="0" err="1"/>
              <a:t>leitavus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158561"/>
              </p:ext>
            </p:extLst>
          </p:nvPr>
        </p:nvGraphicFramePr>
        <p:xfrm>
          <a:off x="0" y="1104380"/>
          <a:ext cx="9144000" cy="5240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195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Registreerimine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04380"/>
            <a:ext cx="8229600" cy="890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1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381905"/>
              </p:ext>
            </p:extLst>
          </p:nvPr>
        </p:nvGraphicFramePr>
        <p:xfrm>
          <a:off x="4899913" y="1164818"/>
          <a:ext cx="4054230" cy="5312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11741"/>
              </p:ext>
            </p:extLst>
          </p:nvPr>
        </p:nvGraphicFramePr>
        <p:xfrm>
          <a:off x="150380" y="1164818"/>
          <a:ext cx="4749533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28553691"/>
      </p:ext>
    </p:extLst>
  </p:cSld>
  <p:clrMapOvr>
    <a:masterClrMapping/>
  </p:clrMapOvr>
</p:sld>
</file>

<file path=ppt/theme/theme1.xml><?xml version="1.0" encoding="utf-8"?>
<a:theme xmlns:a="http://schemas.openxmlformats.org/drawingml/2006/main" name="Likemed">
  <a:themeElements>
    <a:clrScheme name="Custom 3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FC3D39"/>
      </a:accent1>
      <a:accent2>
        <a:srgbClr val="2B3ED5"/>
      </a:accent2>
      <a:accent3>
        <a:srgbClr val="3FAE37"/>
      </a:accent3>
      <a:accent4>
        <a:srgbClr val="F6FF62"/>
      </a:accent4>
      <a:accent5>
        <a:srgbClr val="82327F"/>
      </a:accent5>
      <a:accent6>
        <a:srgbClr val="FD7C45"/>
      </a:accent6>
      <a:hlink>
        <a:srgbClr val="9454C3"/>
      </a:hlink>
      <a:folHlink>
        <a:srgbClr val="3EBBF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Likemed.thmx</Template>
  <TotalTime>1089</TotalTime>
  <Words>2311</Words>
  <Application>Microsoft Office PowerPoint</Application>
  <PresentationFormat>On-screen Show (4:3)</PresentationFormat>
  <Paragraphs>141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Likemed</vt:lpstr>
      <vt:lpstr>Külastajate rahulolu küsitluse kokkuvõte  2016</vt:lpstr>
      <vt:lpstr>Vastuste kogumine</vt:lpstr>
      <vt:lpstr>Vastuste kogumine</vt:lpstr>
      <vt:lpstr>Vastuste kogumine</vt:lpstr>
      <vt:lpstr>Vastuste kogumine</vt:lpstr>
      <vt:lpstr>Haigla külastamine</vt:lpstr>
      <vt:lpstr>Haigla leitavus</vt:lpstr>
      <vt:lpstr>Haigla leitavus</vt:lpstr>
      <vt:lpstr>Registreerimine</vt:lpstr>
      <vt:lpstr>Registreerimine</vt:lpstr>
      <vt:lpstr>Teenuste kasutamine</vt:lpstr>
      <vt:lpstr>Teenuste kasutamine</vt:lpstr>
      <vt:lpstr>Teenuste rahulolu</vt:lpstr>
      <vt:lpstr>Teenuste kasutamine</vt:lpstr>
      <vt:lpstr>Teenuste kasutamine</vt:lpstr>
      <vt:lpstr>Teenuste kasutamine</vt:lpstr>
      <vt:lpstr>Teenuste kasutamine</vt:lpstr>
      <vt:lpstr>Teenuste kasutamine</vt:lpstr>
      <vt:lpstr>Kommentaare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Külastajate rahulolu küsitluse vahekokkuvõte</dc:title>
  <dc:creator>Indrek Ait</dc:creator>
  <cp:lastModifiedBy>Liina Raieste</cp:lastModifiedBy>
  <cp:revision>75</cp:revision>
  <dcterms:created xsi:type="dcterms:W3CDTF">2016-11-27T18:42:52Z</dcterms:created>
  <dcterms:modified xsi:type="dcterms:W3CDTF">2017-02-09T11:21:19Z</dcterms:modified>
</cp:coreProperties>
</file>