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4.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7.xml" ContentType="application/vnd.openxmlformats-officedocument.presentationml.notesSlide+xml"/>
  <Override PartName="/ppt/charts/chart9.xml" ContentType="application/vnd.openxmlformats-officedocument.drawingml.chart+xml"/>
  <Override PartName="/ppt/theme/themeOverride2.xml" ContentType="application/vnd.openxmlformats-officedocument.themeOverride+xml"/>
  <Override PartName="/ppt/notesSlides/notesSlide8.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theme/themeOverride3.xml" ContentType="application/vnd.openxmlformats-officedocument.themeOverride+xml"/>
  <Override PartName="/ppt/notesSlides/notesSlide9.xml" ContentType="application/vnd.openxmlformats-officedocument.presentationml.notesSlide+xml"/>
  <Override PartName="/ppt/charts/chart12.xml" ContentType="application/vnd.openxmlformats-officedocument.drawingml.chart+xml"/>
  <Override PartName="/ppt/notesSlides/notesSlide10.xml" ContentType="application/vnd.openxmlformats-officedocument.presentationml.notesSlide+xml"/>
  <Override PartName="/ppt/charts/chart13.xml" ContentType="application/vnd.openxmlformats-officedocument.drawingml.chart+xml"/>
  <Override PartName="/ppt/theme/themeOverride4.xml" ContentType="application/vnd.openxmlformats-officedocument.themeOverride+xml"/>
  <Override PartName="/ppt/notesSlides/notesSlide11.xml" ContentType="application/vnd.openxmlformats-officedocument.presentationml.notesSlide+xml"/>
  <Override PartName="/ppt/charts/chart14.xml" ContentType="application/vnd.openxmlformats-officedocument.drawingml.chart+xml"/>
  <Override PartName="/ppt/theme/themeOverride5.xml" ContentType="application/vnd.openxmlformats-officedocument.themeOverride+xml"/>
  <Override PartName="/ppt/notesSlides/notesSlide12.xml" ContentType="application/vnd.openxmlformats-officedocument.presentationml.notesSlide+xml"/>
  <Override PartName="/ppt/charts/chart15.xml" ContentType="application/vnd.openxmlformats-officedocument.drawingml.chart+xml"/>
  <Override PartName="/ppt/theme/themeOverride6.xml" ContentType="application/vnd.openxmlformats-officedocument.themeOverride+xml"/>
  <Override PartName="/ppt/notesSlides/notesSlide13.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notesSlides/notesSlide14.xml" ContentType="application/vnd.openxmlformats-officedocument.presentationml.notesSlide+xml"/>
  <Override PartName="/ppt/charts/chart18.xml" ContentType="application/vnd.openxmlformats-officedocument.drawingml.chart+xml"/>
  <Override PartName="/ppt/theme/themeOverride7.xml" ContentType="application/vnd.openxmlformats-officedocument.themeOverride+xml"/>
  <Override PartName="/ppt/charts/chart19.xml" ContentType="application/vnd.openxmlformats-officedocument.drawingml.chart+xml"/>
  <Override PartName="/ppt/theme/themeOverride8.xml" ContentType="application/vnd.openxmlformats-officedocument.themeOverride+xml"/>
  <Override PartName="/ppt/notesSlides/notesSlide15.xml" ContentType="application/vnd.openxmlformats-officedocument.presentationml.notesSlide+xml"/>
  <Override PartName="/ppt/charts/chart20.xml" ContentType="application/vnd.openxmlformats-officedocument.drawingml.chart+xml"/>
  <Override PartName="/ppt/theme/themeOverride9.xml" ContentType="application/vnd.openxmlformats-officedocument.themeOverride+xml"/>
  <Override PartName="/ppt/charts/chart21.xml" ContentType="application/vnd.openxmlformats-officedocument.drawingml.chart+xml"/>
  <Override PartName="/ppt/theme/themeOverride10.xml" ContentType="application/vnd.openxmlformats-officedocument.themeOverride+xml"/>
  <Override PartName="/ppt/notesSlides/notesSlide16.xml" ContentType="application/vnd.openxmlformats-officedocument.presentationml.notesSlide+xml"/>
  <Override PartName="/ppt/charts/chart22.xml" ContentType="application/vnd.openxmlformats-officedocument.drawingml.chart+xml"/>
  <Override PartName="/ppt/theme/themeOverride11.xml" ContentType="application/vnd.openxmlformats-officedocument.themeOverride+xml"/>
  <Override PartName="/ppt/notesSlides/notesSlide17.xml" ContentType="application/vnd.openxmlformats-officedocument.presentationml.notesSlide+xml"/>
  <Override PartName="/ppt/charts/chart23.xml" ContentType="application/vnd.openxmlformats-officedocument.drawingml.chart+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5" r:id="rId19"/>
    <p:sldId id="31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81362" autoAdjust="0"/>
  </p:normalViewPr>
  <p:slideViewPr>
    <p:cSldViewPr snapToGrid="0" snapToObjects="1">
      <p:cViewPr varScale="1">
        <p:scale>
          <a:sx n="93" d="100"/>
          <a:sy n="93" d="100"/>
        </p:scale>
        <p:origin x="247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ichard\AppData\Roaming\Microsoft\Excel\P__hik__simustik_patsiendile%20(version%202).xlsb"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Richard\Documents\Likemed\Fertilitas\P__hik__simustik_patsiendile.xlsx" TargetMode="External"/></Relationships>
</file>

<file path=ppt/charts/_rels/chart11.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3.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Richard\Documents\Likemed\Fertilitas\P__hik__simustik_patsiendile.xlsx" TargetMode="External"/></Relationships>
</file>

<file path=ppt/charts/_rels/chart13.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4.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5.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6.xml"/></Relationships>
</file>

<file path=ppt/charts/_rels/chart16.xml.rels><?xml version="1.0" encoding="UTF-8" standalone="yes"?>
<Relationships xmlns="http://schemas.openxmlformats.org/package/2006/relationships"><Relationship Id="rId1" Type="http://schemas.openxmlformats.org/officeDocument/2006/relationships/oleObject" Target="file:///C:\Users\Richard\Documents\Likemed\Fertilitas\P__hik__simustik_patsiendile.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Richard\Documents\Likemed\Fertilitas\P__hik__simustik_patsiendile.xlsx" TargetMode="External"/></Relationships>
</file>

<file path=ppt/charts/_rels/chart18.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7.xml"/></Relationships>
</file>

<file path=ppt/charts/_rels/chart19.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8.xml"/></Relationships>
</file>

<file path=ppt/charts/_rels/chart2.xml.rels><?xml version="1.0" encoding="UTF-8" standalone="yes"?>
<Relationships xmlns="http://schemas.openxmlformats.org/package/2006/relationships"><Relationship Id="rId1" Type="http://schemas.openxmlformats.org/officeDocument/2006/relationships/oleObject" Target="file:///C:\Users\Richard\AppData\Roaming\Microsoft\Excel\P__hik__simustik_patsiendile%20(version%202).xlsb" TargetMode="External"/></Relationships>
</file>

<file path=ppt/charts/_rels/chart20.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9.xml"/></Relationships>
</file>

<file path=ppt/charts/_rels/chart21.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10.xml"/></Relationships>
</file>

<file path=ppt/charts/_rels/chart22.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11.xml"/></Relationships>
</file>

<file path=ppt/charts/_rels/chart23.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1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Richard\AppData\Roaming\Microsoft\Excel\P__hik__simustik_patsiendile%20(version%202).xlsb"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ichard\AppData\Roaming\Microsoft\Excel\P__hik__simustik_patsiendile%20(version%202).xlsb"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file:///C:\Users\Richard\AppData\Roaming\Microsoft\Excel\P__hik__simustik_patsiendile%20(version%202).xlsb"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Richard\Documents\Likemed\Fertilitas\P__hik__simustik_patsiendil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Richard\Documents\Likemed\Fertilitas\P__hik__simustik_patsiendile.xlsx"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Users\Richard\Documents\Likemed\Fertilitas\P__hik__simustik_patsiendile.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pivotSource>
    <c:name>[P__hik__simustik_patsiendile (version 2).xlsb]keelelinejaotus!PivotTable2</c:name>
    <c:fmtId val="4"/>
  </c:pivotSource>
  <c:chart>
    <c:title>
      <c:tx>
        <c:rich>
          <a:bodyPr/>
          <a:lstStyle/>
          <a:p>
            <a:pPr>
              <a:defRPr sz="2000"/>
            </a:pPr>
            <a:r>
              <a:rPr lang="et-EE" sz="2000"/>
              <a:t>Keeleline jaotus</a:t>
            </a:r>
            <a:endParaRPr lang="en-US" sz="2000"/>
          </a:p>
        </c:rich>
      </c:tx>
      <c:layout>
        <c:manualLayout>
          <c:xMode val="edge"/>
          <c:yMode val="edge"/>
          <c:x val="0.30727365857876993"/>
          <c:y val="6.7307697403671939E-3"/>
        </c:manualLayout>
      </c:layout>
      <c:overlay val="0"/>
    </c:title>
    <c:autoTitleDeleted val="0"/>
    <c:pivotFmts>
      <c:pivotFmt>
        <c:idx val="0"/>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dLbl>
          <c:idx val="0"/>
          <c:layout>
            <c:manualLayout>
              <c:x val="-0.14577274715660543"/>
              <c:y val="-0.13342592592592592"/>
            </c:manualLayout>
          </c:layout>
          <c:tx>
            <c:rich>
              <a:bodyPr/>
              <a:lstStyle/>
              <a:p>
                <a:r>
                  <a:rPr lang="en-US"/>
                  <a:t>55%</a:t>
                </a:r>
                <a:r>
                  <a:rPr lang="et-EE"/>
                  <a:t>; 273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dLbl>
          <c:idx val="0"/>
          <c:tx>
            <c:rich>
              <a:bodyPr/>
              <a:lstStyle/>
              <a:p>
                <a:r>
                  <a:rPr lang="en-US"/>
                  <a:t>21%</a:t>
                </a:r>
                <a:r>
                  <a:rPr lang="et-EE"/>
                  <a:t>; 106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dLbl>
          <c:idx val="0"/>
          <c:tx>
            <c:rich>
              <a:bodyPr/>
              <a:lstStyle/>
              <a:p>
                <a:r>
                  <a:rPr lang="en-US"/>
                  <a:t>19%</a:t>
                </a:r>
                <a:r>
                  <a:rPr lang="et-EE"/>
                  <a:t>; 94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5%</a:t>
                </a:r>
                <a:r>
                  <a:rPr lang="et-EE"/>
                  <a:t>; 23</a:t>
                </a:r>
              </a:p>
            </c:rich>
          </c:tx>
          <c:showLegendKey val="0"/>
          <c:showVal val="0"/>
          <c:showCatName val="0"/>
          <c:showSerName val="0"/>
          <c:showPercent val="1"/>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dLbl>
          <c:idx val="0"/>
          <c:layout>
            <c:manualLayout>
              <c:x val="-0.14577274715660543"/>
              <c:y val="-0.13342592592592592"/>
            </c:manualLayout>
          </c:layout>
          <c:tx>
            <c:rich>
              <a:bodyPr/>
              <a:lstStyle/>
              <a:p>
                <a:r>
                  <a:rPr lang="en-US"/>
                  <a:t>55%</a:t>
                </a:r>
                <a:r>
                  <a:rPr lang="et-EE"/>
                  <a:t>; 273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7"/>
        <c:dLbl>
          <c:idx val="0"/>
          <c:tx>
            <c:rich>
              <a:bodyPr/>
              <a:lstStyle/>
              <a:p>
                <a:r>
                  <a:rPr lang="en-US"/>
                  <a:t>21%</a:t>
                </a:r>
                <a:r>
                  <a:rPr lang="et-EE"/>
                  <a:t>; 106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dLbl>
          <c:idx val="0"/>
          <c:tx>
            <c:rich>
              <a:bodyPr/>
              <a:lstStyle/>
              <a:p>
                <a:r>
                  <a:rPr lang="en-US"/>
                  <a:t>19%</a:t>
                </a:r>
                <a:r>
                  <a:rPr lang="et-EE"/>
                  <a:t>; 94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dLbl>
          <c:idx val="0"/>
          <c:tx>
            <c:rich>
              <a:bodyPr/>
              <a:lstStyle/>
              <a:p>
                <a:r>
                  <a:rPr lang="en-US"/>
                  <a:t>5%</a:t>
                </a:r>
                <a:r>
                  <a:rPr lang="et-EE"/>
                  <a:t>; 23</a:t>
                </a:r>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keelelinejaotus!$B$1</c:f>
              <c:strCache>
                <c:ptCount val="1"/>
                <c:pt idx="0">
                  <c:v>Total</c:v>
                </c:pt>
              </c:strCache>
            </c:strRef>
          </c:tx>
          <c:dPt>
            <c:idx val="1"/>
            <c:bubble3D val="0"/>
            <c:spPr>
              <a:solidFill>
                <a:srgbClr val="FFC000"/>
              </a:solidFill>
            </c:spPr>
            <c:extLst>
              <c:ext xmlns:c16="http://schemas.microsoft.com/office/drawing/2014/chart" uri="{C3380CC4-5D6E-409C-BE32-E72D297353CC}">
                <c16:uniqueId val="{00000000-7C6F-42FC-89D6-68FE5D719C95}"/>
              </c:ext>
            </c:extLst>
          </c:dPt>
          <c:dPt>
            <c:idx val="2"/>
            <c:bubble3D val="0"/>
            <c:spPr>
              <a:solidFill>
                <a:srgbClr val="92D050"/>
              </a:solidFill>
            </c:spPr>
            <c:extLst>
              <c:ext xmlns:c16="http://schemas.microsoft.com/office/drawing/2014/chart" uri="{C3380CC4-5D6E-409C-BE32-E72D297353CC}">
                <c16:uniqueId val="{00000001-7C6F-42FC-89D6-68FE5D719C95}"/>
              </c:ext>
            </c:extLst>
          </c:dPt>
          <c:dLbls>
            <c:dLbl>
              <c:idx val="0"/>
              <c:layout>
                <c:manualLayout>
                  <c:x val="-0.17192210480233996"/>
                  <c:y val="-0.14015662024202152"/>
                </c:manualLayout>
              </c:layout>
              <c:tx>
                <c:rich>
                  <a:bodyPr/>
                  <a:lstStyle/>
                  <a:p>
                    <a:r>
                      <a:rPr lang="en-US" sz="1400"/>
                      <a:t>5</a:t>
                    </a:r>
                    <a:r>
                      <a:rPr lang="en-US"/>
                      <a:t>5%; 273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7C6F-42FC-89D6-68FE5D719C95}"/>
                </c:ext>
              </c:extLst>
            </c:dLbl>
            <c:dLbl>
              <c:idx val="1"/>
              <c:tx>
                <c:rich>
                  <a:bodyPr/>
                  <a:lstStyle/>
                  <a:p>
                    <a:r>
                      <a:rPr lang="en-US" sz="1400"/>
                      <a:t>2</a:t>
                    </a:r>
                    <a:r>
                      <a:rPr lang="en-US"/>
                      <a:t>1%; 106</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7C6F-42FC-89D6-68FE5D719C95}"/>
                </c:ext>
              </c:extLst>
            </c:dLbl>
            <c:dLbl>
              <c:idx val="2"/>
              <c:tx>
                <c:rich>
                  <a:bodyPr/>
                  <a:lstStyle/>
                  <a:p>
                    <a:r>
                      <a:rPr lang="en-US" sz="1400"/>
                      <a:t>1</a:t>
                    </a:r>
                    <a:r>
                      <a:rPr lang="en-US"/>
                      <a:t>9%; 94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C6F-42FC-89D6-68FE5D719C95}"/>
                </c:ext>
              </c:extLst>
            </c:dLbl>
            <c:dLbl>
              <c:idx val="3"/>
              <c:tx>
                <c:rich>
                  <a:bodyPr/>
                  <a:lstStyle/>
                  <a:p>
                    <a:r>
                      <a:rPr lang="en-US" sz="1400"/>
                      <a:t>5</a:t>
                    </a:r>
                    <a:r>
                      <a:rPr lang="en-US"/>
                      <a:t>%; 23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C6F-42FC-89D6-68FE5D719C95}"/>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keelelinejaotus!$A$2:$A$6</c:f>
              <c:strCache>
                <c:ptCount val="4"/>
                <c:pt idx="0">
                  <c:v>Eesti</c:v>
                </c:pt>
                <c:pt idx="1">
                  <c:v>Vene</c:v>
                </c:pt>
                <c:pt idx="2">
                  <c:v>Soome</c:v>
                </c:pt>
                <c:pt idx="3">
                  <c:v>Inglise</c:v>
                </c:pt>
              </c:strCache>
            </c:strRef>
          </c:cat>
          <c:val>
            <c:numRef>
              <c:f>keelelinejaotus!$B$2:$B$6</c:f>
              <c:numCache>
                <c:formatCode>General</c:formatCode>
                <c:ptCount val="4"/>
                <c:pt idx="0">
                  <c:v>273</c:v>
                </c:pt>
                <c:pt idx="1">
                  <c:v>106</c:v>
                </c:pt>
                <c:pt idx="2">
                  <c:v>94</c:v>
                </c:pt>
                <c:pt idx="3">
                  <c:v>23</c:v>
                </c:pt>
              </c:numCache>
            </c:numRef>
          </c:val>
          <c:extLst>
            <c:ext xmlns:c16="http://schemas.microsoft.com/office/drawing/2014/chart" uri="{C3380CC4-5D6E-409C-BE32-E72D297353CC}">
              <c16:uniqueId val="{00000004-7C6F-42FC-89D6-68FE5D719C95}"/>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4940419947506567"/>
          <c:y val="0.32556321084864448"/>
          <c:w val="0.1672624671916014"/>
          <c:h val="0.52005395158938461"/>
        </c:manualLayout>
      </c:layout>
      <c:overlay val="0"/>
      <c:txPr>
        <a:bodyPr/>
        <a:lstStyle/>
        <a:p>
          <a:pPr>
            <a:defRPr sz="1400"/>
          </a:pPr>
          <a:endParaRPr lang="et-EE"/>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[P__hik__simustik_patsiendile.xlsx]registreerimine!PivotTable6</c:name>
    <c:fmtId val="2"/>
  </c:pivotSource>
  <c:chart>
    <c:title>
      <c:tx>
        <c:rich>
          <a:bodyPr/>
          <a:lstStyle/>
          <a:p>
            <a:pPr>
              <a:defRPr sz="2000"/>
            </a:pPr>
            <a:r>
              <a:rPr lang="et-EE" sz="2000"/>
              <a:t>Kuidas</a:t>
            </a:r>
            <a:r>
              <a:rPr lang="et-EE" sz="2000" baseline="0"/>
              <a:t> registreerisite end vastuvõtule?</a:t>
            </a:r>
            <a:endParaRPr lang="en-US" sz="2000"/>
          </a:p>
        </c:rich>
      </c:tx>
      <c:layout>
        <c:manualLayout>
          <c:xMode val="edge"/>
          <c:yMode val="edge"/>
          <c:x val="0.10064969869242225"/>
          <c:y val="0.12245155094496174"/>
        </c:manualLayout>
      </c:layout>
      <c:overlay val="0"/>
    </c:title>
    <c:autoTitleDeleted val="0"/>
    <c:pivotFmts>
      <c:pivotFmt>
        <c:idx val="0"/>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dLbl>
          <c:idx val="0"/>
          <c:tx>
            <c:rich>
              <a:bodyPr/>
              <a:lstStyle/>
              <a:p>
                <a:r>
                  <a:rPr lang="en-US"/>
                  <a:t>44%</a:t>
                </a:r>
                <a:r>
                  <a:rPr lang="et-EE"/>
                  <a:t>; 209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dLbl>
          <c:idx val="0"/>
          <c:tx>
            <c:rich>
              <a:bodyPr/>
              <a:lstStyle/>
              <a:p>
                <a:r>
                  <a:rPr lang="en-US"/>
                  <a:t>32%</a:t>
                </a:r>
                <a:r>
                  <a:rPr lang="et-EE"/>
                  <a:t>; 153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dLbl>
          <c:idx val="0"/>
          <c:tx>
            <c:rich>
              <a:bodyPr/>
              <a:lstStyle/>
              <a:p>
                <a:r>
                  <a:rPr lang="en-US"/>
                  <a:t>14%</a:t>
                </a:r>
                <a:r>
                  <a:rPr lang="et-EE"/>
                  <a:t>; 67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10%</a:t>
                </a:r>
                <a:r>
                  <a:rPr lang="et-EE"/>
                  <a:t>; 49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dLbl>
          <c:idx val="0"/>
          <c:tx>
            <c:rich>
              <a:bodyPr/>
              <a:lstStyle/>
              <a:p>
                <a:r>
                  <a:rPr lang="en-US"/>
                  <a:t>44%</a:t>
                </a:r>
                <a:r>
                  <a:rPr lang="et-EE"/>
                  <a:t>; 209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7"/>
        <c:dLbl>
          <c:idx val="0"/>
          <c:tx>
            <c:rich>
              <a:bodyPr/>
              <a:lstStyle/>
              <a:p>
                <a:r>
                  <a:rPr lang="en-US"/>
                  <a:t>32%</a:t>
                </a:r>
                <a:r>
                  <a:rPr lang="et-EE"/>
                  <a:t>; 153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dLbl>
          <c:idx val="0"/>
          <c:tx>
            <c:rich>
              <a:bodyPr/>
              <a:lstStyle/>
              <a:p>
                <a:r>
                  <a:rPr lang="en-US"/>
                  <a:t>14%</a:t>
                </a:r>
                <a:r>
                  <a:rPr lang="et-EE"/>
                  <a:t>; 67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dLbl>
          <c:idx val="0"/>
          <c:tx>
            <c:rich>
              <a:bodyPr/>
              <a:lstStyle/>
              <a:p>
                <a:r>
                  <a:rPr lang="en-US"/>
                  <a:t>10%</a:t>
                </a:r>
                <a:r>
                  <a:rPr lang="et-EE"/>
                  <a:t>; 49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registreerimine!$B$1</c:f>
              <c:strCache>
                <c:ptCount val="1"/>
                <c:pt idx="0">
                  <c:v>Total</c:v>
                </c:pt>
              </c:strCache>
            </c:strRef>
          </c:tx>
          <c:dPt>
            <c:idx val="0"/>
            <c:bubble3D val="0"/>
            <c:spPr>
              <a:solidFill>
                <a:schemeClr val="accent2">
                  <a:lumMod val="50000"/>
                </a:schemeClr>
              </a:solidFill>
            </c:spPr>
            <c:extLst>
              <c:ext xmlns:c16="http://schemas.microsoft.com/office/drawing/2014/chart" uri="{C3380CC4-5D6E-409C-BE32-E72D297353CC}">
                <c16:uniqueId val="{00000000-6CA6-4794-99C0-F0A1C5D2E0D2}"/>
              </c:ext>
            </c:extLst>
          </c:dPt>
          <c:dPt>
            <c:idx val="1"/>
            <c:bubble3D val="0"/>
            <c:spPr>
              <a:solidFill>
                <a:srgbClr val="92D050"/>
              </a:solidFill>
            </c:spPr>
            <c:extLst>
              <c:ext xmlns:c16="http://schemas.microsoft.com/office/drawing/2014/chart" uri="{C3380CC4-5D6E-409C-BE32-E72D297353CC}">
                <c16:uniqueId val="{00000001-6CA6-4794-99C0-F0A1C5D2E0D2}"/>
              </c:ext>
            </c:extLst>
          </c:dPt>
          <c:dPt>
            <c:idx val="2"/>
            <c:bubble3D val="0"/>
            <c:spPr>
              <a:solidFill>
                <a:srgbClr val="FF6600"/>
              </a:solidFill>
            </c:spPr>
            <c:extLst>
              <c:ext xmlns:c16="http://schemas.microsoft.com/office/drawing/2014/chart" uri="{C3380CC4-5D6E-409C-BE32-E72D297353CC}">
                <c16:uniqueId val="{00000002-6CA6-4794-99C0-F0A1C5D2E0D2}"/>
              </c:ext>
            </c:extLst>
          </c:dPt>
          <c:dPt>
            <c:idx val="3"/>
            <c:bubble3D val="0"/>
            <c:spPr>
              <a:solidFill>
                <a:srgbClr val="FFC000"/>
              </a:solidFill>
            </c:spPr>
            <c:extLst>
              <c:ext xmlns:c16="http://schemas.microsoft.com/office/drawing/2014/chart" uri="{C3380CC4-5D6E-409C-BE32-E72D297353CC}">
                <c16:uniqueId val="{00000003-6CA6-4794-99C0-F0A1C5D2E0D2}"/>
              </c:ext>
            </c:extLst>
          </c:dPt>
          <c:dLbls>
            <c:dLbl>
              <c:idx val="0"/>
              <c:layout>
                <c:manualLayout>
                  <c:x val="-0.22423260733334235"/>
                  <c:y val="-3.4666260444471991E-2"/>
                </c:manualLayout>
              </c:layout>
              <c:tx>
                <c:rich>
                  <a:bodyPr/>
                  <a:lstStyle/>
                  <a:p>
                    <a:r>
                      <a:rPr lang="en-US" sz="1400"/>
                      <a:t>4</a:t>
                    </a:r>
                    <a:r>
                      <a:rPr lang="en-US"/>
                      <a:t>4%; 209</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CA6-4794-99C0-F0A1C5D2E0D2}"/>
                </c:ext>
              </c:extLst>
            </c:dLbl>
            <c:dLbl>
              <c:idx val="1"/>
              <c:layout>
                <c:manualLayout>
                  <c:x val="0.1217042824995572"/>
                  <c:y val="-0.15512146528222445"/>
                </c:manualLayout>
              </c:layout>
              <c:tx>
                <c:rich>
                  <a:bodyPr/>
                  <a:lstStyle/>
                  <a:p>
                    <a:r>
                      <a:rPr lang="en-US" sz="1400"/>
                      <a:t>3</a:t>
                    </a:r>
                    <a:r>
                      <a:rPr lang="en-US"/>
                      <a:t>2%; 153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CA6-4794-99C0-F0A1C5D2E0D2}"/>
                </c:ext>
              </c:extLst>
            </c:dLbl>
            <c:dLbl>
              <c:idx val="2"/>
              <c:tx>
                <c:rich>
                  <a:bodyPr/>
                  <a:lstStyle/>
                  <a:p>
                    <a:r>
                      <a:rPr lang="en-US" sz="1400"/>
                      <a:t>1</a:t>
                    </a:r>
                    <a:r>
                      <a:rPr lang="en-US"/>
                      <a:t>4%; 67</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CA6-4794-99C0-F0A1C5D2E0D2}"/>
                </c:ext>
              </c:extLst>
            </c:dLbl>
            <c:dLbl>
              <c:idx val="3"/>
              <c:tx>
                <c:rich>
                  <a:bodyPr/>
                  <a:lstStyle/>
                  <a:p>
                    <a:r>
                      <a:rPr lang="en-US" sz="1400"/>
                      <a:t>1</a:t>
                    </a:r>
                    <a:r>
                      <a:rPr lang="en-US"/>
                      <a:t>0%; 49</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CA6-4794-99C0-F0A1C5D2E0D2}"/>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registreerimine!$A$2:$A$6</c:f>
              <c:strCache>
                <c:ptCount val="4"/>
                <c:pt idx="0">
                  <c:v>Telefoni teel</c:v>
                </c:pt>
                <c:pt idx="1">
                  <c:v>Registratuuris (või arst pani järgmise aja)</c:v>
                </c:pt>
                <c:pt idx="2">
                  <c:v>E-postiga</c:v>
                </c:pt>
                <c:pt idx="3">
                  <c:v>Broneerisin aja kodulehel</c:v>
                </c:pt>
              </c:strCache>
            </c:strRef>
          </c:cat>
          <c:val>
            <c:numRef>
              <c:f>registreerimine!$B$2:$B$6</c:f>
              <c:numCache>
                <c:formatCode>General</c:formatCode>
                <c:ptCount val="4"/>
                <c:pt idx="0">
                  <c:v>209</c:v>
                </c:pt>
                <c:pt idx="1">
                  <c:v>153</c:v>
                </c:pt>
                <c:pt idx="2">
                  <c:v>67</c:v>
                </c:pt>
                <c:pt idx="3">
                  <c:v>49</c:v>
                </c:pt>
              </c:numCache>
            </c:numRef>
          </c:val>
          <c:extLst>
            <c:ext xmlns:c16="http://schemas.microsoft.com/office/drawing/2014/chart" uri="{C3380CC4-5D6E-409C-BE32-E72D297353CC}">
              <c16:uniqueId val="{00000004-6CA6-4794-99C0-F0A1C5D2E0D2}"/>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0606536614876294"/>
          <c:y val="0.25413370061887774"/>
          <c:w val="0.22710506295978136"/>
          <c:h val="0.58753403533079618"/>
        </c:manualLayout>
      </c:layout>
      <c:overlay val="0"/>
      <c:txPr>
        <a:bodyPr/>
        <a:lstStyle/>
        <a:p>
          <a:pPr>
            <a:defRPr sz="1200"/>
          </a:pPr>
          <a:endParaRPr lang="et-EE"/>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pivotSource>
    <c:name>[P__hik__simustik_patsiendile.xlsx]reg.vanuse.l6ikes!PivotTable7</c:name>
    <c:fmtId val="16"/>
  </c:pivotSource>
  <c:chart>
    <c:autoTitleDeleted val="1"/>
    <c:pivotFmts>
      <c:pivotFmt>
        <c:idx val="0"/>
      </c:pivotFmt>
      <c:pivotFmt>
        <c:idx val="1"/>
        <c:spPr>
          <a:solidFill>
            <a:schemeClr val="tx2">
              <a:lumMod val="60000"/>
              <a:lumOff val="40000"/>
            </a:schemeClr>
          </a:solidFill>
        </c:spPr>
        <c:dLbl>
          <c:idx val="0"/>
          <c:dLblPos val="inBase"/>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3"/>
          </a:solidFill>
        </c:spPr>
        <c:dLbl>
          <c:idx val="0"/>
          <c:dLblPos val="inBase"/>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5">
              <a:lumMod val="40000"/>
              <a:lumOff val="60000"/>
            </a:schemeClr>
          </a:solidFill>
        </c:spPr>
        <c:dLbl>
          <c:idx val="0"/>
          <c:dLblPos val="inBase"/>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1">
              <a:lumMod val="50000"/>
            </a:schemeClr>
          </a:solidFill>
        </c:spPr>
        <c:dLbl>
          <c:idx val="0"/>
          <c:dLblPos val="inBase"/>
          <c:showLegendKey val="0"/>
          <c:showVal val="1"/>
          <c:showCatName val="0"/>
          <c:showSerName val="0"/>
          <c:showPercent val="0"/>
          <c:showBubbleSize val="0"/>
          <c:extLst>
            <c:ext xmlns:c15="http://schemas.microsoft.com/office/drawing/2012/chart" uri="{CE6537A1-D6FC-4f65-9D91-7224C49458BB}"/>
          </c:extLst>
        </c:dLbl>
      </c:pivotFmt>
      <c:pivotFmt>
        <c:idx val="5"/>
        <c:dLbl>
          <c:idx val="0"/>
          <c:layout>
            <c:manualLayout>
              <c:x val="0"/>
              <c:y val="4.5485114360704876E-2"/>
            </c:manualLayout>
          </c:layout>
          <c:dLblPos val="ct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lumMod val="50000"/>
            </a:schemeClr>
          </a:solidFill>
        </c:spPr>
        <c:marker>
          <c:symbol val="none"/>
        </c:marker>
        <c:dLbl>
          <c:idx val="0"/>
          <c:spPr/>
          <c:txPr>
            <a:bodyPr/>
            <a:lstStyle/>
            <a:p>
              <a:pPr>
                <a:defRPr b="0"/>
              </a:pPr>
              <a:endParaRPr lang="et-EE"/>
            </a:p>
          </c:txPr>
          <c:dLblPos val="inBase"/>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tx2">
              <a:lumMod val="60000"/>
              <a:lumOff val="40000"/>
            </a:schemeClr>
          </a:solidFill>
        </c:spPr>
        <c:marker>
          <c:symbol val="none"/>
        </c:marker>
        <c:dLbl>
          <c:idx val="0"/>
          <c:spPr/>
          <c:txPr>
            <a:bodyPr/>
            <a:lstStyle/>
            <a:p>
              <a:pPr>
                <a:defRPr/>
              </a:pPr>
              <a:endParaRPr lang="et-EE"/>
            </a:p>
          </c:txPr>
          <c:dLblPos val="inBase"/>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3"/>
          </a:solidFill>
        </c:spPr>
        <c:marker>
          <c:symbol val="none"/>
        </c:marker>
        <c:dLbl>
          <c:idx val="0"/>
          <c:spPr/>
          <c:txPr>
            <a:bodyPr/>
            <a:lstStyle/>
            <a:p>
              <a:pPr>
                <a:defRPr/>
              </a:pPr>
              <a:endParaRPr lang="et-EE"/>
            </a:p>
          </c:txPr>
          <c:dLblPos val="inBase"/>
          <c:showLegendKey val="0"/>
          <c:showVal val="1"/>
          <c:showCatName val="0"/>
          <c:showSerName val="0"/>
          <c:showPercent val="0"/>
          <c:showBubbleSize val="0"/>
          <c:extLst>
            <c:ext xmlns:c15="http://schemas.microsoft.com/office/drawing/2012/chart" uri="{CE6537A1-D6FC-4f65-9D91-7224C49458BB}"/>
          </c:extLst>
        </c:dLbl>
      </c:pivotFmt>
      <c:pivotFmt>
        <c:idx val="9"/>
        <c:dLbl>
          <c:idx val="0"/>
          <c:layout>
            <c:manualLayout>
              <c:x val="0"/>
              <c:y val="4.5485114360704876E-2"/>
            </c:manualLayout>
          </c:layout>
          <c:dLblPos val="ct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5">
              <a:lumMod val="40000"/>
              <a:lumOff val="60000"/>
            </a:schemeClr>
          </a:solidFill>
        </c:spPr>
        <c:marker>
          <c:symbol val="none"/>
        </c:marker>
        <c:dLbl>
          <c:idx val="0"/>
          <c:spPr/>
          <c:txPr>
            <a:bodyPr/>
            <a:lstStyle/>
            <a:p>
              <a:pPr>
                <a:defRPr/>
              </a:pPr>
              <a:endParaRPr lang="et-EE"/>
            </a:p>
          </c:txPr>
          <c:dLblPos val="inBase"/>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percentStacked"/>
        <c:varyColors val="0"/>
        <c:ser>
          <c:idx val="0"/>
          <c:order val="0"/>
          <c:tx>
            <c:strRef>
              <c:f>'reg.vanuse.l6ikes'!$B$1:$B$2</c:f>
              <c:strCache>
                <c:ptCount val="1"/>
                <c:pt idx="0">
                  <c:v>Broneerisin aja kodulehel</c:v>
                </c:pt>
              </c:strCache>
            </c:strRef>
          </c:tx>
          <c:spPr>
            <a:solidFill>
              <a:srgbClr val="FFC000"/>
            </a:solidFill>
          </c:spPr>
          <c:invertIfNegative val="0"/>
          <c:dLbls>
            <c:spPr>
              <a:noFill/>
              <a:ln>
                <a:noFill/>
              </a:ln>
              <a:effectLst/>
            </c:spPr>
            <c:txPr>
              <a:bodyPr/>
              <a:lstStyle/>
              <a:p>
                <a:pPr>
                  <a:defRPr sz="1400" b="1"/>
                </a:pPr>
                <a:endParaRPr lang="et-E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'reg.vanuse.l6ikes'!$A$3:$A$11</c:f>
              <c:strCache>
                <c:ptCount val="8"/>
                <c:pt idx="0">
                  <c:v>&lt;19</c:v>
                </c:pt>
                <c:pt idx="1">
                  <c:v>20-24</c:v>
                </c:pt>
                <c:pt idx="2">
                  <c:v>25-34</c:v>
                </c:pt>
                <c:pt idx="3">
                  <c:v>35-44</c:v>
                </c:pt>
                <c:pt idx="4">
                  <c:v>45-54</c:v>
                </c:pt>
                <c:pt idx="5">
                  <c:v>55-64</c:v>
                </c:pt>
                <c:pt idx="6">
                  <c:v>65-74</c:v>
                </c:pt>
                <c:pt idx="7">
                  <c:v>75+</c:v>
                </c:pt>
              </c:strCache>
            </c:strRef>
          </c:cat>
          <c:val>
            <c:numRef>
              <c:f>'reg.vanuse.l6ikes'!$B$3:$B$11</c:f>
              <c:numCache>
                <c:formatCode>General</c:formatCode>
                <c:ptCount val="8"/>
                <c:pt idx="1">
                  <c:v>8</c:v>
                </c:pt>
                <c:pt idx="2">
                  <c:v>13</c:v>
                </c:pt>
                <c:pt idx="3">
                  <c:v>15</c:v>
                </c:pt>
                <c:pt idx="4">
                  <c:v>5</c:v>
                </c:pt>
                <c:pt idx="5">
                  <c:v>5</c:v>
                </c:pt>
                <c:pt idx="6">
                  <c:v>3</c:v>
                </c:pt>
              </c:numCache>
            </c:numRef>
          </c:val>
          <c:extLst>
            <c:ext xmlns:c16="http://schemas.microsoft.com/office/drawing/2014/chart" uri="{C3380CC4-5D6E-409C-BE32-E72D297353CC}">
              <c16:uniqueId val="{00000000-312B-49F5-8646-2EB8A69BE0C2}"/>
            </c:ext>
          </c:extLst>
        </c:ser>
        <c:ser>
          <c:idx val="1"/>
          <c:order val="1"/>
          <c:tx>
            <c:strRef>
              <c:f>'reg.vanuse.l6ikes'!$C$1:$C$2</c:f>
              <c:strCache>
                <c:ptCount val="1"/>
                <c:pt idx="0">
                  <c:v>E-postiga</c:v>
                </c:pt>
              </c:strCache>
            </c:strRef>
          </c:tx>
          <c:spPr>
            <a:solidFill>
              <a:srgbClr val="FF6600"/>
            </a:solidFill>
          </c:spPr>
          <c:invertIfNegative val="0"/>
          <c:dLbls>
            <c:spPr>
              <a:noFill/>
              <a:ln>
                <a:noFill/>
              </a:ln>
              <a:effectLst/>
            </c:spPr>
            <c:txPr>
              <a:bodyPr/>
              <a:lstStyle/>
              <a:p>
                <a:pPr>
                  <a:defRPr sz="1400"/>
                </a:pPr>
                <a:endParaRPr lang="et-E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'reg.vanuse.l6ikes'!$A$3:$A$11</c:f>
              <c:strCache>
                <c:ptCount val="8"/>
                <c:pt idx="0">
                  <c:v>&lt;19</c:v>
                </c:pt>
                <c:pt idx="1">
                  <c:v>20-24</c:v>
                </c:pt>
                <c:pt idx="2">
                  <c:v>25-34</c:v>
                </c:pt>
                <c:pt idx="3">
                  <c:v>35-44</c:v>
                </c:pt>
                <c:pt idx="4">
                  <c:v>45-54</c:v>
                </c:pt>
                <c:pt idx="5">
                  <c:v>55-64</c:v>
                </c:pt>
                <c:pt idx="6">
                  <c:v>65-74</c:v>
                </c:pt>
                <c:pt idx="7">
                  <c:v>75+</c:v>
                </c:pt>
              </c:strCache>
            </c:strRef>
          </c:cat>
          <c:val>
            <c:numRef>
              <c:f>'reg.vanuse.l6ikes'!$C$3:$C$11</c:f>
              <c:numCache>
                <c:formatCode>General</c:formatCode>
                <c:ptCount val="8"/>
                <c:pt idx="1">
                  <c:v>7</c:v>
                </c:pt>
                <c:pt idx="2">
                  <c:v>30</c:v>
                </c:pt>
                <c:pt idx="3">
                  <c:v>13</c:v>
                </c:pt>
                <c:pt idx="4">
                  <c:v>8</c:v>
                </c:pt>
                <c:pt idx="5">
                  <c:v>4</c:v>
                </c:pt>
                <c:pt idx="6">
                  <c:v>4</c:v>
                </c:pt>
                <c:pt idx="7">
                  <c:v>1</c:v>
                </c:pt>
              </c:numCache>
            </c:numRef>
          </c:val>
          <c:extLst>
            <c:ext xmlns:c16="http://schemas.microsoft.com/office/drawing/2014/chart" uri="{C3380CC4-5D6E-409C-BE32-E72D297353CC}">
              <c16:uniqueId val="{00000001-312B-49F5-8646-2EB8A69BE0C2}"/>
            </c:ext>
          </c:extLst>
        </c:ser>
        <c:ser>
          <c:idx val="2"/>
          <c:order val="2"/>
          <c:tx>
            <c:strRef>
              <c:f>'reg.vanuse.l6ikes'!$D$1:$D$2</c:f>
              <c:strCache>
                <c:ptCount val="1"/>
                <c:pt idx="0">
                  <c:v>Registratuuris (või arst pani järgmise aja)</c:v>
                </c:pt>
              </c:strCache>
            </c:strRef>
          </c:tx>
          <c:spPr>
            <a:solidFill>
              <a:schemeClr val="accent3"/>
            </a:solidFill>
          </c:spPr>
          <c:invertIfNegative val="0"/>
          <c:dLbls>
            <c:dLbl>
              <c:idx val="7"/>
              <c:layout>
                <c:manualLayout>
                  <c:x val="0"/>
                  <c:y val="4.5485114360704876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12B-49F5-8646-2EB8A69BE0C2}"/>
                </c:ext>
              </c:extLst>
            </c:dLbl>
            <c:spPr>
              <a:noFill/>
              <a:ln>
                <a:noFill/>
              </a:ln>
              <a:effectLst/>
            </c:spPr>
            <c:txPr>
              <a:bodyPr/>
              <a:lstStyle/>
              <a:p>
                <a:pPr>
                  <a:defRPr sz="1400"/>
                </a:pPr>
                <a:endParaRPr lang="et-E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'reg.vanuse.l6ikes'!$A$3:$A$11</c:f>
              <c:strCache>
                <c:ptCount val="8"/>
                <c:pt idx="0">
                  <c:v>&lt;19</c:v>
                </c:pt>
                <c:pt idx="1">
                  <c:v>20-24</c:v>
                </c:pt>
                <c:pt idx="2">
                  <c:v>25-34</c:v>
                </c:pt>
                <c:pt idx="3">
                  <c:v>35-44</c:v>
                </c:pt>
                <c:pt idx="4">
                  <c:v>45-54</c:v>
                </c:pt>
                <c:pt idx="5">
                  <c:v>55-64</c:v>
                </c:pt>
                <c:pt idx="6">
                  <c:v>65-74</c:v>
                </c:pt>
                <c:pt idx="7">
                  <c:v>75+</c:v>
                </c:pt>
              </c:strCache>
            </c:strRef>
          </c:cat>
          <c:val>
            <c:numRef>
              <c:f>'reg.vanuse.l6ikes'!$D$3:$D$11</c:f>
              <c:numCache>
                <c:formatCode>General</c:formatCode>
                <c:ptCount val="8"/>
                <c:pt idx="0">
                  <c:v>1</c:v>
                </c:pt>
                <c:pt idx="1">
                  <c:v>6</c:v>
                </c:pt>
                <c:pt idx="2">
                  <c:v>19</c:v>
                </c:pt>
                <c:pt idx="3">
                  <c:v>29</c:v>
                </c:pt>
                <c:pt idx="4">
                  <c:v>13</c:v>
                </c:pt>
                <c:pt idx="5">
                  <c:v>21</c:v>
                </c:pt>
                <c:pt idx="6">
                  <c:v>35</c:v>
                </c:pt>
                <c:pt idx="7">
                  <c:v>29</c:v>
                </c:pt>
              </c:numCache>
            </c:numRef>
          </c:val>
          <c:extLst>
            <c:ext xmlns:c16="http://schemas.microsoft.com/office/drawing/2014/chart" uri="{C3380CC4-5D6E-409C-BE32-E72D297353CC}">
              <c16:uniqueId val="{00000003-312B-49F5-8646-2EB8A69BE0C2}"/>
            </c:ext>
          </c:extLst>
        </c:ser>
        <c:ser>
          <c:idx val="3"/>
          <c:order val="3"/>
          <c:tx>
            <c:strRef>
              <c:f>'reg.vanuse.l6ikes'!$E$1:$E$2</c:f>
              <c:strCache>
                <c:ptCount val="1"/>
                <c:pt idx="0">
                  <c:v>Telefoni teel</c:v>
                </c:pt>
              </c:strCache>
            </c:strRef>
          </c:tx>
          <c:spPr>
            <a:solidFill>
              <a:srgbClr val="297FD5">
                <a:lumMod val="50000"/>
              </a:srgbClr>
            </a:solidFill>
          </c:spPr>
          <c:invertIfNegative val="0"/>
          <c:dLbls>
            <c:spPr>
              <a:noFill/>
              <a:ln>
                <a:noFill/>
              </a:ln>
              <a:effectLst/>
            </c:spPr>
            <c:txPr>
              <a:bodyPr/>
              <a:lstStyle/>
              <a:p>
                <a:pPr>
                  <a:defRPr sz="1400"/>
                </a:pPr>
                <a:endParaRPr lang="et-E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'reg.vanuse.l6ikes'!$A$3:$A$11</c:f>
              <c:strCache>
                <c:ptCount val="8"/>
                <c:pt idx="0">
                  <c:v>&lt;19</c:v>
                </c:pt>
                <c:pt idx="1">
                  <c:v>20-24</c:v>
                </c:pt>
                <c:pt idx="2">
                  <c:v>25-34</c:v>
                </c:pt>
                <c:pt idx="3">
                  <c:v>35-44</c:v>
                </c:pt>
                <c:pt idx="4">
                  <c:v>45-54</c:v>
                </c:pt>
                <c:pt idx="5">
                  <c:v>55-64</c:v>
                </c:pt>
                <c:pt idx="6">
                  <c:v>65-74</c:v>
                </c:pt>
                <c:pt idx="7">
                  <c:v>75+</c:v>
                </c:pt>
              </c:strCache>
            </c:strRef>
          </c:cat>
          <c:val>
            <c:numRef>
              <c:f>'reg.vanuse.l6ikes'!$E$3:$E$11</c:f>
              <c:numCache>
                <c:formatCode>General</c:formatCode>
                <c:ptCount val="8"/>
                <c:pt idx="0">
                  <c:v>3</c:v>
                </c:pt>
                <c:pt idx="1">
                  <c:v>9</c:v>
                </c:pt>
                <c:pt idx="2">
                  <c:v>39</c:v>
                </c:pt>
                <c:pt idx="3">
                  <c:v>34</c:v>
                </c:pt>
                <c:pt idx="4">
                  <c:v>23</c:v>
                </c:pt>
                <c:pt idx="5">
                  <c:v>22</c:v>
                </c:pt>
                <c:pt idx="6">
                  <c:v>26</c:v>
                </c:pt>
                <c:pt idx="7">
                  <c:v>53</c:v>
                </c:pt>
              </c:numCache>
            </c:numRef>
          </c:val>
          <c:extLst>
            <c:ext xmlns:c16="http://schemas.microsoft.com/office/drawing/2014/chart" uri="{C3380CC4-5D6E-409C-BE32-E72D297353CC}">
              <c16:uniqueId val="{00000004-312B-49F5-8646-2EB8A69BE0C2}"/>
            </c:ext>
          </c:extLst>
        </c:ser>
        <c:dLbls>
          <c:showLegendKey val="0"/>
          <c:showVal val="1"/>
          <c:showCatName val="0"/>
          <c:showSerName val="0"/>
          <c:showPercent val="0"/>
          <c:showBubbleSize val="0"/>
        </c:dLbls>
        <c:gapWidth val="150"/>
        <c:overlap val="100"/>
        <c:axId val="155530752"/>
        <c:axId val="155532288"/>
      </c:barChart>
      <c:catAx>
        <c:axId val="155530752"/>
        <c:scaling>
          <c:orientation val="minMax"/>
        </c:scaling>
        <c:delete val="0"/>
        <c:axPos val="b"/>
        <c:numFmt formatCode="General" sourceLinked="0"/>
        <c:majorTickMark val="out"/>
        <c:minorTickMark val="none"/>
        <c:tickLblPos val="nextTo"/>
        <c:crossAx val="155532288"/>
        <c:crosses val="autoZero"/>
        <c:auto val="1"/>
        <c:lblAlgn val="ctr"/>
        <c:lblOffset val="100"/>
        <c:noMultiLvlLbl val="0"/>
      </c:catAx>
      <c:valAx>
        <c:axId val="155532288"/>
        <c:scaling>
          <c:orientation val="minMax"/>
        </c:scaling>
        <c:delete val="0"/>
        <c:axPos val="l"/>
        <c:numFmt formatCode="0%" sourceLinked="1"/>
        <c:majorTickMark val="out"/>
        <c:minorTickMark val="none"/>
        <c:tickLblPos val="nextTo"/>
        <c:crossAx val="155530752"/>
        <c:crosses val="autoZero"/>
        <c:crossBetween val="between"/>
      </c:valAx>
    </c:plotArea>
    <c:legend>
      <c:legendPos val="b"/>
      <c:layout>
        <c:manualLayout>
          <c:xMode val="edge"/>
          <c:yMode val="edge"/>
          <c:x val="7.0672414737145445E-2"/>
          <c:y val="0.78009192775075231"/>
          <c:w val="0.89714470788308265"/>
          <c:h val="0.16398685831457782"/>
        </c:manualLayout>
      </c:layout>
      <c:overlay val="0"/>
      <c:txPr>
        <a:bodyPr/>
        <a:lstStyle/>
        <a:p>
          <a:pPr>
            <a:defRPr sz="1200"/>
          </a:pPr>
          <a:endParaRPr lang="et-EE"/>
        </a:p>
      </c:txPr>
    </c:legend>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pivotSource>
    <c:name>[P__hik__simustik_patsiendile.xlsx]rahuloluregkorral!PivotTable8</c:name>
    <c:fmtId val="2"/>
  </c:pivotSource>
  <c:chart>
    <c:autoTitleDeleted val="1"/>
    <c:pivotFmts>
      <c:pivotFmt>
        <c:idx val="0"/>
        <c:dLbl>
          <c:idx val="0"/>
          <c:spPr/>
          <c:txPr>
            <a:bodyPr/>
            <a:lstStyle/>
            <a:p>
              <a:pPr>
                <a:defRPr/>
              </a:pPr>
              <a:endParaRPr lang="et-EE"/>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1"/>
        <c:dLbl>
          <c:idx val="0"/>
          <c:layout>
            <c:manualLayout>
              <c:x val="7.3563381059203264E-2"/>
              <c:y val="9.1380577427821481E-3"/>
            </c:manualLayout>
          </c:layout>
          <c:tx>
            <c:rich>
              <a:bodyPr/>
              <a:lstStyle/>
              <a:p>
                <a:r>
                  <a:rPr lang="en-US"/>
                  <a:t>0%</a:t>
                </a:r>
                <a:r>
                  <a:rPr lang="et-EE"/>
                  <a:t>; 1</a:t>
                </a:r>
              </a:p>
              <a:p>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2"/>
        <c:dLbl>
          <c:idx val="0"/>
          <c:layout>
            <c:manualLayout>
              <c:x val="-3.4543793880449494E-2"/>
              <c:y val="-5.6607308701796866E-2"/>
            </c:manualLayout>
          </c:layout>
          <c:tx>
            <c:rich>
              <a:bodyPr/>
              <a:lstStyle/>
              <a:p>
                <a:r>
                  <a:rPr lang="en-US"/>
                  <a:t>1%</a:t>
                </a:r>
                <a:r>
                  <a:rPr lang="et-EE"/>
                  <a:t>; 2</a:t>
                </a:r>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3"/>
        <c:dLbl>
          <c:idx val="0"/>
          <c:layout>
            <c:manualLayout>
              <c:x val="3.0335988116208232E-2"/>
              <c:y val="-0.42354613365636989"/>
            </c:manualLayout>
          </c:layout>
          <c:tx>
            <c:rich>
              <a:bodyPr/>
              <a:lstStyle/>
              <a:p>
                <a:r>
                  <a:rPr lang="en-US"/>
                  <a:t>94%</a:t>
                </a:r>
                <a:r>
                  <a:rPr lang="et-EE"/>
                  <a:t>; 441</a:t>
                </a:r>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5%</a:t>
                </a:r>
                <a:r>
                  <a:rPr lang="et-EE"/>
                  <a:t>; 24</a:t>
                </a:r>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6"/>
        <c:dLbl>
          <c:idx val="0"/>
          <c:layout>
            <c:manualLayout>
              <c:x val="3.0335988116208232E-2"/>
              <c:y val="-0.42354613365636989"/>
            </c:manualLayout>
          </c:layout>
          <c:tx>
            <c:rich>
              <a:bodyPr/>
              <a:lstStyle/>
              <a:p>
                <a:r>
                  <a:rPr lang="en-US"/>
                  <a:t>94%</a:t>
                </a:r>
                <a:r>
                  <a:rPr lang="et-EE"/>
                  <a:t>; 441</a:t>
                </a:r>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7"/>
        <c:dLbl>
          <c:idx val="0"/>
          <c:tx>
            <c:rich>
              <a:bodyPr/>
              <a:lstStyle/>
              <a:p>
                <a:r>
                  <a:rPr lang="en-US"/>
                  <a:t>5%</a:t>
                </a:r>
                <a:r>
                  <a:rPr lang="et-EE"/>
                  <a:t>; 24</a:t>
                </a:r>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8"/>
        <c:dLbl>
          <c:idx val="0"/>
          <c:layout>
            <c:manualLayout>
              <c:x val="-3.4543793880449494E-2"/>
              <c:y val="-5.6607308701796866E-2"/>
            </c:manualLayout>
          </c:layout>
          <c:tx>
            <c:rich>
              <a:bodyPr/>
              <a:lstStyle/>
              <a:p>
                <a:r>
                  <a:rPr lang="en-US"/>
                  <a:t>1%</a:t>
                </a:r>
                <a:r>
                  <a:rPr lang="et-EE"/>
                  <a:t>; 2</a:t>
                </a:r>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9"/>
        <c:dLbl>
          <c:idx val="0"/>
          <c:layout>
            <c:manualLayout>
              <c:x val="7.3563381059203264E-2"/>
              <c:y val="9.1380577427821481E-3"/>
            </c:manualLayout>
          </c:layout>
          <c:tx>
            <c:rich>
              <a:bodyPr/>
              <a:lstStyle/>
              <a:p>
                <a:r>
                  <a:rPr lang="en-US"/>
                  <a:t>0%</a:t>
                </a:r>
                <a:r>
                  <a:rPr lang="et-EE"/>
                  <a:t>; 1</a:t>
                </a:r>
              </a:p>
              <a:p>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rahuloluregkorral!$B$1</c:f>
              <c:strCache>
                <c:ptCount val="1"/>
                <c:pt idx="0">
                  <c:v>Total</c:v>
                </c:pt>
              </c:strCache>
            </c:strRef>
          </c:tx>
          <c:dPt>
            <c:idx val="2"/>
            <c:bubble3D val="0"/>
            <c:spPr>
              <a:solidFill>
                <a:srgbClr val="FF6600"/>
              </a:solidFill>
            </c:spPr>
            <c:extLst>
              <c:ext xmlns:c16="http://schemas.microsoft.com/office/drawing/2014/chart" uri="{C3380CC4-5D6E-409C-BE32-E72D297353CC}">
                <c16:uniqueId val="{00000000-3807-4659-A9A0-C6A857172FAC}"/>
              </c:ext>
            </c:extLst>
          </c:dPt>
          <c:dPt>
            <c:idx val="3"/>
            <c:bubble3D val="0"/>
            <c:spPr>
              <a:solidFill>
                <a:srgbClr val="FFC000"/>
              </a:solidFill>
            </c:spPr>
            <c:extLst>
              <c:ext xmlns:c16="http://schemas.microsoft.com/office/drawing/2014/chart" uri="{C3380CC4-5D6E-409C-BE32-E72D297353CC}">
                <c16:uniqueId val="{00000001-3807-4659-A9A0-C6A857172FAC}"/>
              </c:ext>
            </c:extLst>
          </c:dPt>
          <c:dLbls>
            <c:dLbl>
              <c:idx val="0"/>
              <c:layout>
                <c:manualLayout>
                  <c:x val="3.4721991987843641E-2"/>
                  <c:y val="-0.61291177581328149"/>
                </c:manualLayout>
              </c:layout>
              <c:tx>
                <c:rich>
                  <a:bodyPr/>
                  <a:lstStyle/>
                  <a:p>
                    <a:r>
                      <a:rPr lang="en-US" sz="1400"/>
                      <a:t>9</a:t>
                    </a:r>
                    <a:r>
                      <a:rPr lang="en-US"/>
                      <a:t>4%; 441</a:t>
                    </a:r>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3807-4659-A9A0-C6A857172FAC}"/>
                </c:ext>
              </c:extLst>
            </c:dLbl>
            <c:dLbl>
              <c:idx val="1"/>
              <c:tx>
                <c:rich>
                  <a:bodyPr/>
                  <a:lstStyle/>
                  <a:p>
                    <a:r>
                      <a:rPr lang="en-US" sz="1400"/>
                      <a:t>5</a:t>
                    </a:r>
                    <a:r>
                      <a:rPr lang="en-US"/>
                      <a:t>%; 24</a:t>
                    </a:r>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807-4659-A9A0-C6A857172FAC}"/>
                </c:ext>
              </c:extLst>
            </c:dLbl>
            <c:dLbl>
              <c:idx val="2"/>
              <c:layout>
                <c:manualLayout>
                  <c:x val="-3.4543793880449494E-2"/>
                  <c:y val="-5.6607308701796866E-2"/>
                </c:manualLayout>
              </c:layout>
              <c:tx>
                <c:rich>
                  <a:bodyPr/>
                  <a:lstStyle/>
                  <a:p>
                    <a:r>
                      <a:rPr lang="en-US" sz="1400"/>
                      <a:t>1</a:t>
                    </a:r>
                    <a:r>
                      <a:rPr lang="en-US"/>
                      <a:t>%; 2</a:t>
                    </a:r>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3807-4659-A9A0-C6A857172FAC}"/>
                </c:ext>
              </c:extLst>
            </c:dLbl>
            <c:dLbl>
              <c:idx val="3"/>
              <c:layout>
                <c:manualLayout>
                  <c:x val="7.3563381059203264E-2"/>
                  <c:y val="9.1380577427821481E-3"/>
                </c:manualLayout>
              </c:layout>
              <c:tx>
                <c:rich>
                  <a:bodyPr/>
                  <a:lstStyle/>
                  <a:p>
                    <a:r>
                      <a:rPr lang="en-US" sz="1400"/>
                      <a:t>0</a:t>
                    </a:r>
                    <a:r>
                      <a:rPr lang="en-US"/>
                      <a:t>%; 1</a:t>
                    </a:r>
                  </a:p>
                  <a:p>
                    <a:endParaRPr lang="en-US"/>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807-4659-A9A0-C6A857172FAC}"/>
                </c:ext>
              </c:extLst>
            </c:dLbl>
            <c:spPr>
              <a:noFill/>
              <a:ln>
                <a:noFill/>
              </a:ln>
              <a:effectLst/>
            </c:spPr>
            <c:txPr>
              <a:bodyPr/>
              <a:lstStyle/>
              <a:p>
                <a:pPr>
                  <a:defRPr sz="1400"/>
                </a:pPr>
                <a:endParaRPr lang="et-EE"/>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rahuloluregkorral!$A$2:$A$6</c:f>
              <c:strCache>
                <c:ptCount val="4"/>
                <c:pt idx="0">
                  <c:v>Jah</c:v>
                </c:pt>
                <c:pt idx="1">
                  <c:v>Pigem jah</c:v>
                </c:pt>
                <c:pt idx="2">
                  <c:v>Ei</c:v>
                </c:pt>
                <c:pt idx="3">
                  <c:v>Pigem ei</c:v>
                </c:pt>
              </c:strCache>
            </c:strRef>
          </c:cat>
          <c:val>
            <c:numRef>
              <c:f>rahuloluregkorral!$B$2:$B$6</c:f>
              <c:numCache>
                <c:formatCode>General</c:formatCode>
                <c:ptCount val="4"/>
                <c:pt idx="0">
                  <c:v>441</c:v>
                </c:pt>
                <c:pt idx="1">
                  <c:v>24</c:v>
                </c:pt>
                <c:pt idx="2">
                  <c:v>2</c:v>
                </c:pt>
                <c:pt idx="3">
                  <c:v>1</c:v>
                </c:pt>
              </c:numCache>
            </c:numRef>
          </c:val>
          <c:extLst>
            <c:ext xmlns:c16="http://schemas.microsoft.com/office/drawing/2014/chart" uri="{C3380CC4-5D6E-409C-BE32-E72D297353CC}">
              <c16:uniqueId val="{00000004-3807-4659-A9A0-C6A857172FAC}"/>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9685091172813962"/>
          <c:y val="0.26039910751860812"/>
          <c:w val="0.23036883547451306"/>
          <c:h val="0.45346157890231181"/>
        </c:manualLayout>
      </c:layout>
      <c:overlay val="0"/>
      <c:txPr>
        <a:bodyPr/>
        <a:lstStyle/>
        <a:p>
          <a:pPr>
            <a:defRPr sz="1400"/>
          </a:pPr>
          <a:endParaRPr lang="et-EE"/>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pivotSource>
    <c:name>[P__hik__simustik_patsiendile.xlsx]teenusekasut!PivotTable9</c:name>
    <c:fmtId val="9"/>
  </c:pivotSource>
  <c:chart>
    <c:title>
      <c:tx>
        <c:rich>
          <a:bodyPr/>
          <a:lstStyle/>
          <a:p>
            <a:pPr>
              <a:defRPr sz="2000"/>
            </a:pPr>
            <a:r>
              <a:rPr lang="et-EE" sz="2000"/>
              <a:t>Millist</a:t>
            </a:r>
            <a:r>
              <a:rPr lang="et-EE" sz="2000" baseline="0"/>
              <a:t> Fertilitase teenust kasutasite?</a:t>
            </a:r>
            <a:endParaRPr lang="en-US" sz="2000"/>
          </a:p>
        </c:rich>
      </c:tx>
      <c:layout>
        <c:manualLayout>
          <c:xMode val="edge"/>
          <c:yMode val="edge"/>
          <c:x val="0.22564170831590952"/>
          <c:y val="0"/>
        </c:manualLayout>
      </c:layout>
      <c:overlay val="0"/>
    </c:title>
    <c:autoTitleDeleted val="0"/>
    <c:pivotFmts>
      <c:pivotFmt>
        <c:idx val="0"/>
        <c:dLbl>
          <c:idx val="0"/>
          <c:showLegendKey val="0"/>
          <c:showVal val="0"/>
          <c:showCatName val="0"/>
          <c:showSerName val="0"/>
          <c:showPercent val="1"/>
          <c:showBubbleSize val="0"/>
          <c:extLst>
            <c:ext xmlns:c15="http://schemas.microsoft.com/office/drawing/2012/chart" uri="{CE6537A1-D6FC-4f65-9D91-7224C49458BB}"/>
          </c:extLst>
        </c:dLbl>
      </c:pivotFmt>
      <c:pivotFmt>
        <c:idx val="1"/>
        <c:spPr>
          <a:solidFill>
            <a:schemeClr val="tx2">
              <a:lumMod val="75000"/>
            </a:schemeClr>
          </a:solidFill>
        </c:spPr>
        <c:dLbl>
          <c:idx val="0"/>
          <c:layout>
            <c:manualLayout>
              <c:x val="-9.8362711981646506E-2"/>
              <c:y val="1.7359751062389801E-2"/>
            </c:manualLayout>
          </c:layout>
          <c:tx>
            <c:rich>
              <a:bodyPr/>
              <a:lstStyle/>
              <a:p>
                <a:r>
                  <a:rPr lang="en-US"/>
                  <a:t>41%</a:t>
                </a:r>
                <a:r>
                  <a:rPr lang="et-EE"/>
                  <a:t>; 182</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spPr>
          <a:solidFill>
            <a:schemeClr val="tx2">
              <a:lumMod val="60000"/>
              <a:lumOff val="40000"/>
            </a:schemeClr>
          </a:solidFill>
        </c:spPr>
        <c:dLbl>
          <c:idx val="0"/>
          <c:tx>
            <c:rich>
              <a:bodyPr/>
              <a:lstStyle/>
              <a:p>
                <a:r>
                  <a:rPr lang="en-US"/>
                  <a:t>39%</a:t>
                </a:r>
                <a:r>
                  <a:rPr lang="et-EE"/>
                  <a:t>; 175</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spPr>
          <a:solidFill>
            <a:schemeClr val="accent3"/>
          </a:solidFill>
        </c:spPr>
        <c:dLbl>
          <c:idx val="0"/>
          <c:tx>
            <c:rich>
              <a:bodyPr/>
              <a:lstStyle/>
              <a:p>
                <a:r>
                  <a:rPr lang="en-US"/>
                  <a:t>11%</a:t>
                </a:r>
                <a:r>
                  <a:rPr lang="et-EE"/>
                  <a:t>; 47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7%</a:t>
                </a:r>
                <a:r>
                  <a:rPr lang="et-EE"/>
                  <a:t>; 30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spPr>
          <a:solidFill>
            <a:schemeClr val="accent5"/>
          </a:solidFill>
        </c:spPr>
        <c:dLbl>
          <c:idx val="0"/>
          <c:tx>
            <c:rich>
              <a:bodyPr/>
              <a:lstStyle/>
              <a:p>
                <a:r>
                  <a:rPr lang="en-US"/>
                  <a:t>2%</a:t>
                </a:r>
                <a:r>
                  <a:rPr lang="et-EE"/>
                  <a:t>; 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6"/>
        <c:dLbl>
          <c:idx val="0"/>
          <c:tx>
            <c:rich>
              <a:bodyPr/>
              <a:lstStyle/>
              <a:p>
                <a:r>
                  <a:rPr lang="en-US"/>
                  <a:t>0%</a:t>
                </a:r>
                <a:r>
                  <a:rPr lang="et-EE"/>
                  <a:t>; 2</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7"/>
        <c:dLbl>
          <c:idx val="0"/>
          <c:tx>
            <c:rich>
              <a:bodyPr/>
              <a:lstStyle/>
              <a:p>
                <a:r>
                  <a:rPr lang="en-US"/>
                  <a:t>0%</a:t>
                </a:r>
                <a:r>
                  <a:rPr lang="et-EE"/>
                  <a:t>; 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spPr>
          <a:solidFill>
            <a:schemeClr val="accent6">
              <a:lumMod val="75000"/>
            </a:schemeClr>
          </a:solidFill>
        </c:spPr>
        <c:dLbl>
          <c:idx val="0"/>
          <c:tx>
            <c:rich>
              <a:bodyPr/>
              <a:lstStyle/>
              <a:p>
                <a:r>
                  <a:rPr lang="en-US"/>
                  <a:t>6%</a:t>
                </a:r>
                <a:r>
                  <a:rPr lang="et-EE"/>
                  <a:t>;29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dLbl>
          <c:idx val="0"/>
          <c:tx>
            <c:rich>
              <a:bodyPr/>
              <a:lstStyle/>
              <a:p>
                <a:r>
                  <a:rPr lang="en-US"/>
                  <a:t>1%</a:t>
                </a:r>
                <a:r>
                  <a:rPr lang="et-EE"/>
                  <a:t>; 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0"/>
        <c:dLbl>
          <c:idx val="0"/>
          <c:tx>
            <c:rich>
              <a:bodyPr/>
              <a:lstStyle/>
              <a:p>
                <a:r>
                  <a:rPr lang="en-US"/>
                  <a:t>1%</a:t>
                </a:r>
                <a:r>
                  <a:rPr lang="et-EE"/>
                  <a:t>;</a:t>
                </a:r>
                <a:r>
                  <a:rPr lang="et-EE" baseline="0"/>
                  <a:t> 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1"/>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2"/>
        <c:spPr>
          <a:solidFill>
            <a:schemeClr val="tx2">
              <a:lumMod val="75000"/>
            </a:schemeClr>
          </a:solidFill>
        </c:spPr>
        <c:dLbl>
          <c:idx val="0"/>
          <c:layout>
            <c:manualLayout>
              <c:x val="-9.8362711981646506E-2"/>
              <c:y val="1.7359751062389801E-2"/>
            </c:manualLayout>
          </c:layout>
          <c:tx>
            <c:rich>
              <a:bodyPr/>
              <a:lstStyle/>
              <a:p>
                <a:r>
                  <a:rPr lang="en-US"/>
                  <a:t>41%</a:t>
                </a:r>
                <a:r>
                  <a:rPr lang="et-EE"/>
                  <a:t>; 182</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3"/>
        <c:spPr>
          <a:solidFill>
            <a:schemeClr val="tx2">
              <a:lumMod val="60000"/>
              <a:lumOff val="40000"/>
            </a:schemeClr>
          </a:solidFill>
        </c:spPr>
        <c:dLbl>
          <c:idx val="0"/>
          <c:tx>
            <c:rich>
              <a:bodyPr/>
              <a:lstStyle/>
              <a:p>
                <a:r>
                  <a:rPr lang="en-US"/>
                  <a:t>39%</a:t>
                </a:r>
                <a:r>
                  <a:rPr lang="et-EE"/>
                  <a:t>; 175</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4"/>
        <c:spPr>
          <a:solidFill>
            <a:schemeClr val="accent3"/>
          </a:solidFill>
        </c:spPr>
        <c:dLbl>
          <c:idx val="0"/>
          <c:tx>
            <c:rich>
              <a:bodyPr/>
              <a:lstStyle/>
              <a:p>
                <a:r>
                  <a:rPr lang="en-US"/>
                  <a:t>11%</a:t>
                </a:r>
                <a:r>
                  <a:rPr lang="et-EE"/>
                  <a:t>; 47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5"/>
        <c:dLbl>
          <c:idx val="0"/>
          <c:tx>
            <c:rich>
              <a:bodyPr/>
              <a:lstStyle/>
              <a:p>
                <a:r>
                  <a:rPr lang="en-US"/>
                  <a:t>7%</a:t>
                </a:r>
                <a:r>
                  <a:rPr lang="et-EE"/>
                  <a:t>; 30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6"/>
        <c:spPr>
          <a:solidFill>
            <a:schemeClr val="accent6">
              <a:lumMod val="75000"/>
            </a:schemeClr>
          </a:solidFill>
        </c:spPr>
        <c:dLbl>
          <c:idx val="0"/>
          <c:tx>
            <c:rich>
              <a:bodyPr/>
              <a:lstStyle/>
              <a:p>
                <a:r>
                  <a:rPr lang="en-US"/>
                  <a:t>6%</a:t>
                </a:r>
                <a:r>
                  <a:rPr lang="et-EE"/>
                  <a:t>;29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7"/>
        <c:spPr>
          <a:solidFill>
            <a:schemeClr val="accent5"/>
          </a:solidFill>
        </c:spPr>
        <c:dLbl>
          <c:idx val="0"/>
          <c:tx>
            <c:rich>
              <a:bodyPr/>
              <a:lstStyle/>
              <a:p>
                <a:r>
                  <a:rPr lang="en-US"/>
                  <a:t>2%</a:t>
                </a:r>
                <a:r>
                  <a:rPr lang="et-EE"/>
                  <a:t>; 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8"/>
        <c:dLbl>
          <c:idx val="0"/>
          <c:tx>
            <c:rich>
              <a:bodyPr/>
              <a:lstStyle/>
              <a:p>
                <a:r>
                  <a:rPr lang="en-US"/>
                  <a:t>1%</a:t>
                </a:r>
                <a:r>
                  <a:rPr lang="et-EE"/>
                  <a:t>; 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9"/>
        <c:dLbl>
          <c:idx val="0"/>
          <c:tx>
            <c:rich>
              <a:bodyPr/>
              <a:lstStyle/>
              <a:p>
                <a:r>
                  <a:rPr lang="en-US"/>
                  <a:t>1%</a:t>
                </a:r>
                <a:r>
                  <a:rPr lang="et-EE"/>
                  <a:t>;</a:t>
                </a:r>
                <a:r>
                  <a:rPr lang="et-EE" baseline="0"/>
                  <a:t> 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0"/>
        <c:dLbl>
          <c:idx val="0"/>
          <c:tx>
            <c:rich>
              <a:bodyPr/>
              <a:lstStyle/>
              <a:p>
                <a:r>
                  <a:rPr lang="en-US"/>
                  <a:t>0%</a:t>
                </a:r>
                <a:r>
                  <a:rPr lang="et-EE"/>
                  <a:t>; 2</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1"/>
        <c:dLbl>
          <c:idx val="0"/>
          <c:tx>
            <c:rich>
              <a:bodyPr/>
              <a:lstStyle/>
              <a:p>
                <a:r>
                  <a:rPr lang="en-US"/>
                  <a:t>0%</a:t>
                </a:r>
                <a:r>
                  <a:rPr lang="et-EE"/>
                  <a:t>; 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teenusekasut!$B$1</c:f>
              <c:strCache>
                <c:ptCount val="1"/>
                <c:pt idx="0">
                  <c:v>Total</c:v>
                </c:pt>
              </c:strCache>
            </c:strRef>
          </c:tx>
          <c:dPt>
            <c:idx val="0"/>
            <c:bubble3D val="0"/>
            <c:spPr>
              <a:solidFill>
                <a:schemeClr val="tx2">
                  <a:lumMod val="75000"/>
                </a:schemeClr>
              </a:solidFill>
            </c:spPr>
            <c:extLst>
              <c:ext xmlns:c16="http://schemas.microsoft.com/office/drawing/2014/chart" uri="{C3380CC4-5D6E-409C-BE32-E72D297353CC}">
                <c16:uniqueId val="{00000000-E3A8-426F-92C2-27BA3DA3ECD7}"/>
              </c:ext>
            </c:extLst>
          </c:dPt>
          <c:dPt>
            <c:idx val="1"/>
            <c:bubble3D val="0"/>
            <c:spPr>
              <a:solidFill>
                <a:schemeClr val="tx2">
                  <a:lumMod val="60000"/>
                  <a:lumOff val="40000"/>
                </a:schemeClr>
              </a:solidFill>
            </c:spPr>
            <c:extLst>
              <c:ext xmlns:c16="http://schemas.microsoft.com/office/drawing/2014/chart" uri="{C3380CC4-5D6E-409C-BE32-E72D297353CC}">
                <c16:uniqueId val="{00000001-E3A8-426F-92C2-27BA3DA3ECD7}"/>
              </c:ext>
            </c:extLst>
          </c:dPt>
          <c:dPt>
            <c:idx val="2"/>
            <c:bubble3D val="0"/>
            <c:spPr>
              <a:solidFill>
                <a:srgbClr val="92D050"/>
              </a:solidFill>
            </c:spPr>
            <c:extLst>
              <c:ext xmlns:c16="http://schemas.microsoft.com/office/drawing/2014/chart" uri="{C3380CC4-5D6E-409C-BE32-E72D297353CC}">
                <c16:uniqueId val="{00000002-E3A8-426F-92C2-27BA3DA3ECD7}"/>
              </c:ext>
            </c:extLst>
          </c:dPt>
          <c:dPt>
            <c:idx val="3"/>
            <c:bubble3D val="0"/>
            <c:spPr>
              <a:solidFill>
                <a:srgbClr val="FFC000"/>
              </a:solidFill>
            </c:spPr>
            <c:extLst>
              <c:ext xmlns:c16="http://schemas.microsoft.com/office/drawing/2014/chart" uri="{C3380CC4-5D6E-409C-BE32-E72D297353CC}">
                <c16:uniqueId val="{00000003-E3A8-426F-92C2-27BA3DA3ECD7}"/>
              </c:ext>
            </c:extLst>
          </c:dPt>
          <c:dPt>
            <c:idx val="4"/>
            <c:bubble3D val="0"/>
            <c:spPr>
              <a:solidFill>
                <a:schemeClr val="accent6">
                  <a:lumMod val="75000"/>
                </a:schemeClr>
              </a:solidFill>
            </c:spPr>
            <c:extLst>
              <c:ext xmlns:c16="http://schemas.microsoft.com/office/drawing/2014/chart" uri="{C3380CC4-5D6E-409C-BE32-E72D297353CC}">
                <c16:uniqueId val="{00000004-E3A8-426F-92C2-27BA3DA3ECD7}"/>
              </c:ext>
            </c:extLst>
          </c:dPt>
          <c:dPt>
            <c:idx val="5"/>
            <c:bubble3D val="0"/>
            <c:spPr>
              <a:solidFill>
                <a:schemeClr val="accent5"/>
              </a:solidFill>
            </c:spPr>
            <c:extLst>
              <c:ext xmlns:c16="http://schemas.microsoft.com/office/drawing/2014/chart" uri="{C3380CC4-5D6E-409C-BE32-E72D297353CC}">
                <c16:uniqueId val="{00000005-E3A8-426F-92C2-27BA3DA3ECD7}"/>
              </c:ext>
            </c:extLst>
          </c:dPt>
          <c:dLbls>
            <c:dLbl>
              <c:idx val="0"/>
              <c:layout>
                <c:manualLayout>
                  <c:x val="-0.15573972685361195"/>
                  <c:y val="3.2886452236551796E-2"/>
                </c:manualLayout>
              </c:layout>
              <c:tx>
                <c:rich>
                  <a:bodyPr/>
                  <a:lstStyle/>
                  <a:p>
                    <a:r>
                      <a:rPr lang="en-US" sz="1400"/>
                      <a:t>4</a:t>
                    </a:r>
                    <a:r>
                      <a:rPr lang="en-US"/>
                      <a:t>1%; 182</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E3A8-426F-92C2-27BA3DA3ECD7}"/>
                </c:ext>
              </c:extLst>
            </c:dLbl>
            <c:dLbl>
              <c:idx val="1"/>
              <c:layout>
                <c:manualLayout>
                  <c:x val="8.2660790714495683E-2"/>
                  <c:y val="-0.24202713155232963"/>
                </c:manualLayout>
              </c:layout>
              <c:tx>
                <c:rich>
                  <a:bodyPr/>
                  <a:lstStyle/>
                  <a:p>
                    <a:r>
                      <a:rPr lang="en-US" sz="1400"/>
                      <a:t>3</a:t>
                    </a:r>
                    <a:r>
                      <a:rPr lang="en-US"/>
                      <a:t>9%; 175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3A8-426F-92C2-27BA3DA3ECD7}"/>
                </c:ext>
              </c:extLst>
            </c:dLbl>
            <c:dLbl>
              <c:idx val="2"/>
              <c:tx>
                <c:rich>
                  <a:bodyPr/>
                  <a:lstStyle/>
                  <a:p>
                    <a:r>
                      <a:rPr lang="en-US" sz="1400"/>
                      <a:t>1</a:t>
                    </a:r>
                    <a:r>
                      <a:rPr lang="en-US"/>
                      <a:t>1%; 47</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E3A8-426F-92C2-27BA3DA3ECD7}"/>
                </c:ext>
              </c:extLst>
            </c:dLbl>
            <c:dLbl>
              <c:idx val="3"/>
              <c:tx>
                <c:rich>
                  <a:bodyPr/>
                  <a:lstStyle/>
                  <a:p>
                    <a:r>
                      <a:rPr lang="en-US" sz="1400"/>
                      <a:t>7</a:t>
                    </a:r>
                    <a:r>
                      <a:rPr lang="en-US"/>
                      <a:t>%; 30</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3A8-426F-92C2-27BA3DA3ECD7}"/>
                </c:ext>
              </c:extLst>
            </c:dLbl>
            <c:dLbl>
              <c:idx val="4"/>
              <c:tx>
                <c:rich>
                  <a:bodyPr/>
                  <a:lstStyle/>
                  <a:p>
                    <a:r>
                      <a:rPr lang="en-US" sz="1400"/>
                      <a:t>6</a:t>
                    </a:r>
                    <a:r>
                      <a:rPr lang="en-US"/>
                      <a:t>%;29</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E3A8-426F-92C2-27BA3DA3ECD7}"/>
                </c:ext>
              </c:extLst>
            </c:dLbl>
            <c:dLbl>
              <c:idx val="5"/>
              <c:layout>
                <c:manualLayout>
                  <c:x val="-8.4577726364325756E-2"/>
                  <c:y val="5.2681082816928093E-3"/>
                </c:manualLayout>
              </c:layout>
              <c:tx>
                <c:rich>
                  <a:bodyPr/>
                  <a:lstStyle/>
                  <a:p>
                    <a:r>
                      <a:rPr lang="en-US" sz="1400"/>
                      <a:t>2</a:t>
                    </a:r>
                    <a:r>
                      <a:rPr lang="en-US"/>
                      <a:t>%; 9</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3A8-426F-92C2-27BA3DA3ECD7}"/>
                </c:ext>
              </c:extLst>
            </c:dLbl>
            <c:dLbl>
              <c:idx val="6"/>
              <c:tx>
                <c:rich>
                  <a:bodyPr/>
                  <a:lstStyle/>
                  <a:p>
                    <a:r>
                      <a:rPr lang="en-US" sz="1400"/>
                      <a:t>1</a:t>
                    </a:r>
                    <a:r>
                      <a:rPr lang="en-US"/>
                      <a:t>%; 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E3A8-426F-92C2-27BA3DA3ECD7}"/>
                </c:ext>
              </c:extLst>
            </c:dLbl>
            <c:dLbl>
              <c:idx val="7"/>
              <c:tx>
                <c:rich>
                  <a:bodyPr/>
                  <a:lstStyle/>
                  <a:p>
                    <a:r>
                      <a:rPr lang="en-US" sz="1400"/>
                      <a:t>1</a:t>
                    </a:r>
                    <a:r>
                      <a:rPr lang="en-US"/>
                      <a:t>%;</a:t>
                    </a:r>
                    <a:r>
                      <a:rPr lang="en-US" baseline="0"/>
                      <a:t> 3</a:t>
                    </a:r>
                    <a:endParaRPr lang="en-US"/>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3A8-426F-92C2-27BA3DA3ECD7}"/>
                </c:ext>
              </c:extLst>
            </c:dLbl>
            <c:dLbl>
              <c:idx val="8"/>
              <c:tx>
                <c:rich>
                  <a:bodyPr/>
                  <a:lstStyle/>
                  <a:p>
                    <a:r>
                      <a:rPr lang="en-US" sz="1400"/>
                      <a:t>0</a:t>
                    </a:r>
                    <a:r>
                      <a:rPr lang="en-US"/>
                      <a:t>%; 2</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3A8-426F-92C2-27BA3DA3ECD7}"/>
                </c:ext>
              </c:extLst>
            </c:dLbl>
            <c:dLbl>
              <c:idx val="9"/>
              <c:tx>
                <c:rich>
                  <a:bodyPr/>
                  <a:lstStyle/>
                  <a:p>
                    <a:r>
                      <a:rPr lang="en-US" sz="1400"/>
                      <a:t>0</a:t>
                    </a:r>
                    <a:r>
                      <a:rPr lang="en-US"/>
                      <a:t>%; 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3A8-426F-92C2-27BA3DA3ECD7}"/>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teenusekasut!$A$2:$A$12</c:f>
              <c:strCache>
                <c:ptCount val="10"/>
                <c:pt idx="0">
                  <c:v>Haiglaravi: operatsioon</c:v>
                </c:pt>
                <c:pt idx="1">
                  <c:v>Haiglaravi: taastusravi või järelravi</c:v>
                </c:pt>
                <c:pt idx="2">
                  <c:v>Eriarsti konsultatsioon; Haiglaravi: operatsioon</c:v>
                </c:pt>
                <c:pt idx="3">
                  <c:v>Eriarsti konsultatsioon</c:v>
                </c:pt>
                <c:pt idx="4">
                  <c:v>Eriarsti konsultatsioon; Haiglaravi: taastusravi või järelravi</c:v>
                </c:pt>
                <c:pt idx="5">
                  <c:v>Muu</c:v>
                </c:pt>
                <c:pt idx="6">
                  <c:v>Haiglaravi: taastusravi või järelravi; Haiglaravi: operatsioon</c:v>
                </c:pt>
                <c:pt idx="7">
                  <c:v>Eriarsti konsultatsioon; Haiglaravi: taastusravi või järelravi; Haiglaravi: operatsioon</c:v>
                </c:pt>
                <c:pt idx="8">
                  <c:v>Raseduse jälgimine</c:v>
                </c:pt>
                <c:pt idx="9">
                  <c:v>Eriarsti konsultatsioon; Haiglaravi: operatsioon; Raseduse jälgimine</c:v>
                </c:pt>
              </c:strCache>
            </c:strRef>
          </c:cat>
          <c:val>
            <c:numRef>
              <c:f>teenusekasut!$B$2:$B$12</c:f>
              <c:numCache>
                <c:formatCode>General</c:formatCode>
                <c:ptCount val="10"/>
                <c:pt idx="0">
                  <c:v>182</c:v>
                </c:pt>
                <c:pt idx="1">
                  <c:v>175</c:v>
                </c:pt>
                <c:pt idx="2">
                  <c:v>47</c:v>
                </c:pt>
                <c:pt idx="3">
                  <c:v>30</c:v>
                </c:pt>
                <c:pt idx="4">
                  <c:v>29</c:v>
                </c:pt>
                <c:pt idx="5">
                  <c:v>9</c:v>
                </c:pt>
                <c:pt idx="6">
                  <c:v>3</c:v>
                </c:pt>
                <c:pt idx="7">
                  <c:v>3</c:v>
                </c:pt>
                <c:pt idx="8">
                  <c:v>2</c:v>
                </c:pt>
                <c:pt idx="9">
                  <c:v>1</c:v>
                </c:pt>
              </c:numCache>
            </c:numRef>
          </c:val>
          <c:extLst>
            <c:ext xmlns:c16="http://schemas.microsoft.com/office/drawing/2014/chart" uri="{C3380CC4-5D6E-409C-BE32-E72D297353CC}">
              <c16:uniqueId val="{0000000A-E3A8-426F-92C2-27BA3DA3ECD7}"/>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53556597830018005"/>
          <c:y val="0.10616377227036039"/>
          <c:w val="0.46301518313139117"/>
          <c:h val="0.78897878493224016"/>
        </c:manualLayout>
      </c:layout>
      <c:overlay val="0"/>
      <c:txPr>
        <a:bodyPr/>
        <a:lstStyle/>
        <a:p>
          <a:pPr>
            <a:defRPr sz="1400"/>
          </a:pPr>
          <a:endParaRPr lang="et-EE"/>
        </a:p>
      </c:txPr>
    </c:legend>
    <c:plotVisOnly val="1"/>
    <c:dispBlanksAs val="gap"/>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pivotSource>
    <c:name>[P__hik__simustik_patsiendile.xlsx]teenusekasutvanus!PivotTable10</c:name>
    <c:fmtId val="6"/>
  </c:pivotSource>
  <c:chart>
    <c:autoTitleDeleted val="0"/>
    <c:pivotFmts>
      <c:pivotFmt>
        <c:idx val="0"/>
      </c:pivotFmt>
      <c:pivotFmt>
        <c:idx val="1"/>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3"/>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4"/>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5"/>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tx2">
              <a:lumMod val="40000"/>
              <a:lumOff val="60000"/>
            </a:schemeClr>
          </a:solidFill>
        </c:spPr>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lumMod val="75000"/>
            </a:schemeClr>
          </a:solidFill>
        </c:spPr>
        <c:dLbl>
          <c:idx val="0"/>
          <c:spPr/>
          <c:txPr>
            <a:bodyPr/>
            <a:lstStyle/>
            <a:p>
              <a:pPr>
                <a:defRPr b="1"/>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8"/>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9"/>
        <c:dLbl>
          <c:idx val="0"/>
          <c:layout>
            <c:manualLayout>
              <c:x val="0"/>
              <c:y val="1.2476232495023861E-2"/>
            </c:manualLayout>
          </c:layout>
          <c:dLblPos val="ctr"/>
          <c:showLegendKey val="0"/>
          <c:showVal val="1"/>
          <c:showCatName val="0"/>
          <c:showSerName val="0"/>
          <c:showPercent val="0"/>
          <c:showBubbleSize val="0"/>
          <c:extLst>
            <c:ext xmlns:c15="http://schemas.microsoft.com/office/drawing/2012/chart" uri="{CE6537A1-D6FC-4f65-9D91-7224C49458BB}"/>
          </c:extLst>
        </c:dLbl>
      </c:pivotFmt>
      <c:pivotFmt>
        <c:idx val="10"/>
        <c:dLbl>
          <c:idx val="0"/>
          <c:layout>
            <c:manualLayout>
              <c:x val="0"/>
              <c:y val="-0.29478536640157699"/>
            </c:manualLayout>
          </c:layout>
          <c:dLblPos val="ctr"/>
          <c:showLegendKey val="0"/>
          <c:showVal val="1"/>
          <c:showCatName val="0"/>
          <c:showSerName val="0"/>
          <c:showPercent val="0"/>
          <c:showBubbleSize val="0"/>
          <c:extLst>
            <c:ext xmlns:c15="http://schemas.microsoft.com/office/drawing/2012/chart" uri="{CE6537A1-D6FC-4f65-9D91-7224C49458BB}"/>
          </c:extLst>
        </c:dLbl>
      </c:pivotFmt>
      <c:pivotFmt>
        <c:idx val="11"/>
        <c:marker>
          <c:symbol val="none"/>
        </c:marker>
      </c:pivotFmt>
      <c:pivotFmt>
        <c:idx val="12"/>
        <c:marker>
          <c:symbol val="none"/>
        </c:marker>
      </c:pivotFmt>
      <c:pivotFmt>
        <c:idx val="13"/>
        <c:marker>
          <c:symbol val="none"/>
        </c:marker>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4"/>
        <c:marker>
          <c:symbol val="none"/>
        </c:marker>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5"/>
        <c:marker>
          <c:symbol val="none"/>
        </c:marker>
      </c:pivotFmt>
      <c:pivotFmt>
        <c:idx val="16"/>
        <c:marker>
          <c:symbol val="none"/>
        </c:marker>
      </c:pivotFmt>
      <c:pivotFmt>
        <c:idx val="17"/>
        <c:marker>
          <c:symbol val="none"/>
        </c:marker>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8"/>
        <c:marker>
          <c:symbol val="none"/>
        </c:marker>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9"/>
        <c:marker>
          <c:symbol val="none"/>
        </c:marker>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0"/>
        <c:marker>
          <c:symbol val="none"/>
        </c:marker>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1"/>
        <c:spPr>
          <a:solidFill>
            <a:schemeClr val="tx2">
              <a:lumMod val="40000"/>
              <a:lumOff val="60000"/>
            </a:schemeClr>
          </a:solidFill>
        </c:spPr>
        <c:marker>
          <c:symbol val="none"/>
        </c:marker>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2"/>
        <c:dLbl>
          <c:idx val="0"/>
          <c:layout>
            <c:manualLayout>
              <c:x val="0"/>
              <c:y val="-0.29478536640157699"/>
            </c:manualLayout>
          </c:layout>
          <c:dLblPos val="ctr"/>
          <c:showLegendKey val="0"/>
          <c:showVal val="1"/>
          <c:showCatName val="0"/>
          <c:showSerName val="0"/>
          <c:showPercent val="0"/>
          <c:showBubbleSize val="0"/>
          <c:extLst>
            <c:ext xmlns:c15="http://schemas.microsoft.com/office/drawing/2012/chart" uri="{CE6537A1-D6FC-4f65-9D91-7224C49458BB}"/>
          </c:extLst>
        </c:dLbl>
      </c:pivotFmt>
      <c:pivotFmt>
        <c:idx val="23"/>
        <c:spPr>
          <a:solidFill>
            <a:schemeClr val="accent1">
              <a:lumMod val="75000"/>
            </a:schemeClr>
          </a:solidFill>
        </c:spPr>
        <c:marker>
          <c:symbol val="none"/>
        </c:marker>
        <c:dLbl>
          <c:idx val="0"/>
          <c:spPr/>
          <c:txPr>
            <a:bodyPr/>
            <a:lstStyle/>
            <a:p>
              <a:pPr>
                <a:defRPr b="1"/>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4"/>
        <c:dLbl>
          <c:idx val="0"/>
          <c:layout>
            <c:manualLayout>
              <c:x val="0"/>
              <c:y val="1.2476232495023861E-2"/>
            </c:manualLayout>
          </c:layout>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percentStacked"/>
        <c:varyColors val="0"/>
        <c:ser>
          <c:idx val="0"/>
          <c:order val="0"/>
          <c:tx>
            <c:strRef>
              <c:f>teenusekasutvanus!$B$1:$B$2</c:f>
              <c:strCache>
                <c:ptCount val="1"/>
                <c:pt idx="0">
                  <c:v>Eriarsti konsultatsioon; Haiglaravi: operatsioon; Raseduse jälgimine</c:v>
                </c:pt>
              </c:strCache>
            </c:strRef>
          </c:tx>
          <c:invertIfNegative val="0"/>
          <c:dLbls>
            <c:spPr>
              <a:noFill/>
              <a:ln>
                <a:noFill/>
              </a:ln>
              <a:effectLst/>
            </c:spPr>
            <c:txPr>
              <a:bodyPr/>
              <a:lstStyle/>
              <a:p>
                <a:pPr>
                  <a:defRPr/>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teenusekasutvanus!$A$3:$A$11</c:f>
              <c:strCache>
                <c:ptCount val="8"/>
                <c:pt idx="0">
                  <c:v>&lt;19</c:v>
                </c:pt>
                <c:pt idx="1">
                  <c:v>20-24</c:v>
                </c:pt>
                <c:pt idx="2">
                  <c:v>25-34</c:v>
                </c:pt>
                <c:pt idx="3">
                  <c:v>35-44</c:v>
                </c:pt>
                <c:pt idx="4">
                  <c:v>45-54</c:v>
                </c:pt>
                <c:pt idx="5">
                  <c:v>55-64</c:v>
                </c:pt>
                <c:pt idx="6">
                  <c:v>65-74</c:v>
                </c:pt>
                <c:pt idx="7">
                  <c:v>75+</c:v>
                </c:pt>
              </c:strCache>
            </c:strRef>
          </c:cat>
          <c:val>
            <c:numRef>
              <c:f>teenusekasutvanus!$B$3:$B$11</c:f>
              <c:numCache>
                <c:formatCode>General</c:formatCode>
                <c:ptCount val="8"/>
                <c:pt idx="2">
                  <c:v>1</c:v>
                </c:pt>
              </c:numCache>
            </c:numRef>
          </c:val>
          <c:extLst>
            <c:ext xmlns:c16="http://schemas.microsoft.com/office/drawing/2014/chart" uri="{C3380CC4-5D6E-409C-BE32-E72D297353CC}">
              <c16:uniqueId val="{00000000-C657-426D-90F3-194303693C56}"/>
            </c:ext>
          </c:extLst>
        </c:ser>
        <c:ser>
          <c:idx val="1"/>
          <c:order val="1"/>
          <c:tx>
            <c:strRef>
              <c:f>teenusekasutvanus!$C$1:$C$2</c:f>
              <c:strCache>
                <c:ptCount val="1"/>
                <c:pt idx="0">
                  <c:v>Raseduse jälgimine</c:v>
                </c:pt>
              </c:strCache>
            </c:strRef>
          </c:tx>
          <c:invertIfNegative val="0"/>
          <c:dLbls>
            <c:spPr>
              <a:noFill/>
              <a:ln>
                <a:noFill/>
              </a:ln>
              <a:effectLst/>
            </c:spPr>
            <c:txPr>
              <a:bodyPr/>
              <a:lstStyle/>
              <a:p>
                <a:pPr>
                  <a:defRPr sz="1400"/>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teenusekasutvanus!$A$3:$A$11</c:f>
              <c:strCache>
                <c:ptCount val="8"/>
                <c:pt idx="0">
                  <c:v>&lt;19</c:v>
                </c:pt>
                <c:pt idx="1">
                  <c:v>20-24</c:v>
                </c:pt>
                <c:pt idx="2">
                  <c:v>25-34</c:v>
                </c:pt>
                <c:pt idx="3">
                  <c:v>35-44</c:v>
                </c:pt>
                <c:pt idx="4">
                  <c:v>45-54</c:v>
                </c:pt>
                <c:pt idx="5">
                  <c:v>55-64</c:v>
                </c:pt>
                <c:pt idx="6">
                  <c:v>65-74</c:v>
                </c:pt>
                <c:pt idx="7">
                  <c:v>75+</c:v>
                </c:pt>
              </c:strCache>
            </c:strRef>
          </c:cat>
          <c:val>
            <c:numRef>
              <c:f>teenusekasutvanus!$C$3:$C$11</c:f>
              <c:numCache>
                <c:formatCode>General</c:formatCode>
                <c:ptCount val="8"/>
                <c:pt idx="0">
                  <c:v>1</c:v>
                </c:pt>
                <c:pt idx="2">
                  <c:v>1</c:v>
                </c:pt>
              </c:numCache>
            </c:numRef>
          </c:val>
          <c:extLst>
            <c:ext xmlns:c16="http://schemas.microsoft.com/office/drawing/2014/chart" uri="{C3380CC4-5D6E-409C-BE32-E72D297353CC}">
              <c16:uniqueId val="{00000001-C657-426D-90F3-194303693C56}"/>
            </c:ext>
          </c:extLst>
        </c:ser>
        <c:ser>
          <c:idx val="2"/>
          <c:order val="2"/>
          <c:tx>
            <c:strRef>
              <c:f>teenusekasutvanus!$D$1:$D$2</c:f>
              <c:strCache>
                <c:ptCount val="1"/>
                <c:pt idx="0">
                  <c:v>Eriarsti konsultatsioon; Haiglaravi: taastusravi või järelravi; Haiglaravi: operatsioon</c:v>
                </c:pt>
              </c:strCache>
            </c:strRef>
          </c:tx>
          <c:invertIfNegative val="0"/>
          <c:dLbls>
            <c:delete val="1"/>
          </c:dLbls>
          <c:cat>
            <c:strRef>
              <c:f>teenusekasutvanus!$A$3:$A$11</c:f>
              <c:strCache>
                <c:ptCount val="8"/>
                <c:pt idx="0">
                  <c:v>&lt;19</c:v>
                </c:pt>
                <c:pt idx="1">
                  <c:v>20-24</c:v>
                </c:pt>
                <c:pt idx="2">
                  <c:v>25-34</c:v>
                </c:pt>
                <c:pt idx="3">
                  <c:v>35-44</c:v>
                </c:pt>
                <c:pt idx="4">
                  <c:v>45-54</c:v>
                </c:pt>
                <c:pt idx="5">
                  <c:v>55-64</c:v>
                </c:pt>
                <c:pt idx="6">
                  <c:v>65-74</c:v>
                </c:pt>
                <c:pt idx="7">
                  <c:v>75+</c:v>
                </c:pt>
              </c:strCache>
            </c:strRef>
          </c:cat>
          <c:val>
            <c:numRef>
              <c:f>teenusekasutvanus!$D$3:$D$11</c:f>
              <c:numCache>
                <c:formatCode>General</c:formatCode>
                <c:ptCount val="8"/>
                <c:pt idx="2">
                  <c:v>1</c:v>
                </c:pt>
                <c:pt idx="3">
                  <c:v>1</c:v>
                </c:pt>
                <c:pt idx="4">
                  <c:v>1</c:v>
                </c:pt>
              </c:numCache>
            </c:numRef>
          </c:val>
          <c:extLst>
            <c:ext xmlns:c16="http://schemas.microsoft.com/office/drawing/2014/chart" uri="{C3380CC4-5D6E-409C-BE32-E72D297353CC}">
              <c16:uniqueId val="{00000002-C657-426D-90F3-194303693C56}"/>
            </c:ext>
          </c:extLst>
        </c:ser>
        <c:ser>
          <c:idx val="3"/>
          <c:order val="3"/>
          <c:tx>
            <c:strRef>
              <c:f>teenusekasutvanus!$E$1:$E$2</c:f>
              <c:strCache>
                <c:ptCount val="1"/>
                <c:pt idx="0">
                  <c:v>Haiglaravi: taastusravi või järelravi; Haiglaravi: operatsioon</c:v>
                </c:pt>
              </c:strCache>
            </c:strRef>
          </c:tx>
          <c:invertIfNegative val="0"/>
          <c:dLbls>
            <c:delete val="1"/>
          </c:dLbls>
          <c:cat>
            <c:strRef>
              <c:f>teenusekasutvanus!$A$3:$A$11</c:f>
              <c:strCache>
                <c:ptCount val="8"/>
                <c:pt idx="0">
                  <c:v>&lt;19</c:v>
                </c:pt>
                <c:pt idx="1">
                  <c:v>20-24</c:v>
                </c:pt>
                <c:pt idx="2">
                  <c:v>25-34</c:v>
                </c:pt>
                <c:pt idx="3">
                  <c:v>35-44</c:v>
                </c:pt>
                <c:pt idx="4">
                  <c:v>45-54</c:v>
                </c:pt>
                <c:pt idx="5">
                  <c:v>55-64</c:v>
                </c:pt>
                <c:pt idx="6">
                  <c:v>65-74</c:v>
                </c:pt>
                <c:pt idx="7">
                  <c:v>75+</c:v>
                </c:pt>
              </c:strCache>
            </c:strRef>
          </c:cat>
          <c:val>
            <c:numRef>
              <c:f>teenusekasutvanus!$E$3:$E$11</c:f>
              <c:numCache>
                <c:formatCode>General</c:formatCode>
                <c:ptCount val="8"/>
                <c:pt idx="2">
                  <c:v>1</c:v>
                </c:pt>
                <c:pt idx="3">
                  <c:v>1</c:v>
                </c:pt>
                <c:pt idx="5">
                  <c:v>1</c:v>
                </c:pt>
              </c:numCache>
            </c:numRef>
          </c:val>
          <c:extLst>
            <c:ext xmlns:c16="http://schemas.microsoft.com/office/drawing/2014/chart" uri="{C3380CC4-5D6E-409C-BE32-E72D297353CC}">
              <c16:uniqueId val="{00000003-C657-426D-90F3-194303693C56}"/>
            </c:ext>
          </c:extLst>
        </c:ser>
        <c:ser>
          <c:idx val="4"/>
          <c:order val="4"/>
          <c:tx>
            <c:strRef>
              <c:f>teenusekasutvanus!$F$1:$F$2</c:f>
              <c:strCache>
                <c:ptCount val="1"/>
                <c:pt idx="0">
                  <c:v>Muu</c:v>
                </c:pt>
              </c:strCache>
            </c:strRef>
          </c:tx>
          <c:invertIfNegative val="0"/>
          <c:dLbls>
            <c:spPr>
              <a:noFill/>
              <a:ln>
                <a:noFill/>
              </a:ln>
              <a:effectLst/>
            </c:spPr>
            <c:txPr>
              <a:bodyPr/>
              <a:lstStyle/>
              <a:p>
                <a:pPr>
                  <a:defRPr sz="1400"/>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teenusekasutvanus!$A$3:$A$11</c:f>
              <c:strCache>
                <c:ptCount val="8"/>
                <c:pt idx="0">
                  <c:v>&lt;19</c:v>
                </c:pt>
                <c:pt idx="1">
                  <c:v>20-24</c:v>
                </c:pt>
                <c:pt idx="2">
                  <c:v>25-34</c:v>
                </c:pt>
                <c:pt idx="3">
                  <c:v>35-44</c:v>
                </c:pt>
                <c:pt idx="4">
                  <c:v>45-54</c:v>
                </c:pt>
                <c:pt idx="5">
                  <c:v>55-64</c:v>
                </c:pt>
                <c:pt idx="6">
                  <c:v>65-74</c:v>
                </c:pt>
                <c:pt idx="7">
                  <c:v>75+</c:v>
                </c:pt>
              </c:strCache>
            </c:strRef>
          </c:cat>
          <c:val>
            <c:numRef>
              <c:f>teenusekasutvanus!$F$3:$F$11</c:f>
              <c:numCache>
                <c:formatCode>General</c:formatCode>
                <c:ptCount val="8"/>
                <c:pt idx="2">
                  <c:v>3</c:v>
                </c:pt>
                <c:pt idx="3">
                  <c:v>1</c:v>
                </c:pt>
                <c:pt idx="4">
                  <c:v>1</c:v>
                </c:pt>
                <c:pt idx="5">
                  <c:v>1</c:v>
                </c:pt>
                <c:pt idx="6">
                  <c:v>2</c:v>
                </c:pt>
                <c:pt idx="7">
                  <c:v>1</c:v>
                </c:pt>
              </c:numCache>
            </c:numRef>
          </c:val>
          <c:extLst>
            <c:ext xmlns:c16="http://schemas.microsoft.com/office/drawing/2014/chart" uri="{C3380CC4-5D6E-409C-BE32-E72D297353CC}">
              <c16:uniqueId val="{00000004-C657-426D-90F3-194303693C56}"/>
            </c:ext>
          </c:extLst>
        </c:ser>
        <c:ser>
          <c:idx val="5"/>
          <c:order val="5"/>
          <c:tx>
            <c:strRef>
              <c:f>teenusekasutvanus!$G$1:$G$2</c:f>
              <c:strCache>
                <c:ptCount val="1"/>
                <c:pt idx="0">
                  <c:v>Eriarsti konsultatsioon; Haiglaravi: taastusravi või järelravi</c:v>
                </c:pt>
              </c:strCache>
            </c:strRef>
          </c:tx>
          <c:invertIfNegative val="0"/>
          <c:dLbls>
            <c:spPr>
              <a:noFill/>
              <a:ln>
                <a:noFill/>
              </a:ln>
              <a:effectLst/>
            </c:spPr>
            <c:txPr>
              <a:bodyPr/>
              <a:lstStyle/>
              <a:p>
                <a:pPr>
                  <a:defRPr sz="1400"/>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teenusekasutvanus!$A$3:$A$11</c:f>
              <c:strCache>
                <c:ptCount val="8"/>
                <c:pt idx="0">
                  <c:v>&lt;19</c:v>
                </c:pt>
                <c:pt idx="1">
                  <c:v>20-24</c:v>
                </c:pt>
                <c:pt idx="2">
                  <c:v>25-34</c:v>
                </c:pt>
                <c:pt idx="3">
                  <c:v>35-44</c:v>
                </c:pt>
                <c:pt idx="4">
                  <c:v>45-54</c:v>
                </c:pt>
                <c:pt idx="5">
                  <c:v>55-64</c:v>
                </c:pt>
                <c:pt idx="6">
                  <c:v>65-74</c:v>
                </c:pt>
                <c:pt idx="7">
                  <c:v>75+</c:v>
                </c:pt>
              </c:strCache>
            </c:strRef>
          </c:cat>
          <c:val>
            <c:numRef>
              <c:f>teenusekasutvanus!$G$3:$G$11</c:f>
              <c:numCache>
                <c:formatCode>General</c:formatCode>
                <c:ptCount val="8"/>
                <c:pt idx="3">
                  <c:v>4</c:v>
                </c:pt>
                <c:pt idx="4">
                  <c:v>5</c:v>
                </c:pt>
                <c:pt idx="5">
                  <c:v>7</c:v>
                </c:pt>
                <c:pt idx="6">
                  <c:v>9</c:v>
                </c:pt>
                <c:pt idx="7">
                  <c:v>4</c:v>
                </c:pt>
              </c:numCache>
            </c:numRef>
          </c:val>
          <c:extLst>
            <c:ext xmlns:c16="http://schemas.microsoft.com/office/drawing/2014/chart" uri="{C3380CC4-5D6E-409C-BE32-E72D297353CC}">
              <c16:uniqueId val="{00000005-C657-426D-90F3-194303693C56}"/>
            </c:ext>
          </c:extLst>
        </c:ser>
        <c:ser>
          <c:idx val="6"/>
          <c:order val="6"/>
          <c:tx>
            <c:strRef>
              <c:f>teenusekasutvanus!$H$1:$H$2</c:f>
              <c:strCache>
                <c:ptCount val="1"/>
                <c:pt idx="0">
                  <c:v>Eriarsti konsultatsioon</c:v>
                </c:pt>
              </c:strCache>
            </c:strRef>
          </c:tx>
          <c:spPr>
            <a:solidFill>
              <a:srgbClr val="FFC000"/>
            </a:solidFill>
          </c:spPr>
          <c:invertIfNegative val="0"/>
          <c:dLbls>
            <c:spPr>
              <a:noFill/>
              <a:ln>
                <a:noFill/>
              </a:ln>
              <a:effectLst/>
            </c:spPr>
            <c:txPr>
              <a:bodyPr/>
              <a:lstStyle/>
              <a:p>
                <a:pPr>
                  <a:defRPr sz="1400"/>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teenusekasutvanus!$A$3:$A$11</c:f>
              <c:strCache>
                <c:ptCount val="8"/>
                <c:pt idx="0">
                  <c:v>&lt;19</c:v>
                </c:pt>
                <c:pt idx="1">
                  <c:v>20-24</c:v>
                </c:pt>
                <c:pt idx="2">
                  <c:v>25-34</c:v>
                </c:pt>
                <c:pt idx="3">
                  <c:v>35-44</c:v>
                </c:pt>
                <c:pt idx="4">
                  <c:v>45-54</c:v>
                </c:pt>
                <c:pt idx="5">
                  <c:v>55-64</c:v>
                </c:pt>
                <c:pt idx="6">
                  <c:v>65-74</c:v>
                </c:pt>
                <c:pt idx="7">
                  <c:v>75+</c:v>
                </c:pt>
              </c:strCache>
            </c:strRef>
          </c:cat>
          <c:val>
            <c:numRef>
              <c:f>teenusekasutvanus!$H$3:$H$11</c:f>
              <c:numCache>
                <c:formatCode>General</c:formatCode>
                <c:ptCount val="8"/>
                <c:pt idx="2">
                  <c:v>9</c:v>
                </c:pt>
                <c:pt idx="3">
                  <c:v>10</c:v>
                </c:pt>
                <c:pt idx="4">
                  <c:v>3</c:v>
                </c:pt>
                <c:pt idx="5">
                  <c:v>2</c:v>
                </c:pt>
                <c:pt idx="6">
                  <c:v>2</c:v>
                </c:pt>
                <c:pt idx="7">
                  <c:v>4</c:v>
                </c:pt>
              </c:numCache>
            </c:numRef>
          </c:val>
          <c:extLst>
            <c:ext xmlns:c16="http://schemas.microsoft.com/office/drawing/2014/chart" uri="{C3380CC4-5D6E-409C-BE32-E72D297353CC}">
              <c16:uniqueId val="{00000006-C657-426D-90F3-194303693C56}"/>
            </c:ext>
          </c:extLst>
        </c:ser>
        <c:ser>
          <c:idx val="7"/>
          <c:order val="7"/>
          <c:tx>
            <c:strRef>
              <c:f>teenusekasutvanus!$I$1:$I$2</c:f>
              <c:strCache>
                <c:ptCount val="1"/>
                <c:pt idx="0">
                  <c:v>Eriarsti konsultatsioon; Haiglaravi: operatsioon</c:v>
                </c:pt>
              </c:strCache>
            </c:strRef>
          </c:tx>
          <c:invertIfNegative val="0"/>
          <c:dLbls>
            <c:spPr>
              <a:noFill/>
              <a:ln>
                <a:noFill/>
              </a:ln>
              <a:effectLst/>
            </c:spPr>
            <c:txPr>
              <a:bodyPr/>
              <a:lstStyle/>
              <a:p>
                <a:pPr>
                  <a:defRPr sz="1400"/>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teenusekasutvanus!$A$3:$A$11</c:f>
              <c:strCache>
                <c:ptCount val="8"/>
                <c:pt idx="0">
                  <c:v>&lt;19</c:v>
                </c:pt>
                <c:pt idx="1">
                  <c:v>20-24</c:v>
                </c:pt>
                <c:pt idx="2">
                  <c:v>25-34</c:v>
                </c:pt>
                <c:pt idx="3">
                  <c:v>35-44</c:v>
                </c:pt>
                <c:pt idx="4">
                  <c:v>45-54</c:v>
                </c:pt>
                <c:pt idx="5">
                  <c:v>55-64</c:v>
                </c:pt>
                <c:pt idx="6">
                  <c:v>65-74</c:v>
                </c:pt>
                <c:pt idx="7">
                  <c:v>75+</c:v>
                </c:pt>
              </c:strCache>
            </c:strRef>
          </c:cat>
          <c:val>
            <c:numRef>
              <c:f>teenusekasutvanus!$I$3:$I$11</c:f>
              <c:numCache>
                <c:formatCode>General</c:formatCode>
                <c:ptCount val="8"/>
                <c:pt idx="1">
                  <c:v>3</c:v>
                </c:pt>
                <c:pt idx="2">
                  <c:v>23</c:v>
                </c:pt>
                <c:pt idx="3">
                  <c:v>13</c:v>
                </c:pt>
                <c:pt idx="4">
                  <c:v>5</c:v>
                </c:pt>
                <c:pt idx="6">
                  <c:v>3</c:v>
                </c:pt>
              </c:numCache>
            </c:numRef>
          </c:val>
          <c:extLst>
            <c:ext xmlns:c16="http://schemas.microsoft.com/office/drawing/2014/chart" uri="{C3380CC4-5D6E-409C-BE32-E72D297353CC}">
              <c16:uniqueId val="{00000007-C657-426D-90F3-194303693C56}"/>
            </c:ext>
          </c:extLst>
        </c:ser>
        <c:ser>
          <c:idx val="8"/>
          <c:order val="8"/>
          <c:tx>
            <c:strRef>
              <c:f>teenusekasutvanus!$J$1:$J$2</c:f>
              <c:strCache>
                <c:ptCount val="1"/>
                <c:pt idx="0">
                  <c:v>Haiglaravi: taastusravi või järelravi</c:v>
                </c:pt>
              </c:strCache>
            </c:strRef>
          </c:tx>
          <c:spPr>
            <a:solidFill>
              <a:schemeClr val="tx2">
                <a:lumMod val="40000"/>
                <a:lumOff val="60000"/>
              </a:schemeClr>
            </a:solidFill>
          </c:spPr>
          <c:invertIfNegative val="0"/>
          <c:dLbls>
            <c:dLbl>
              <c:idx val="7"/>
              <c:layout>
                <c:manualLayout>
                  <c:x val="0"/>
                  <c:y val="-0.2947853664015769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657-426D-90F3-194303693C56}"/>
                </c:ext>
              </c:extLst>
            </c:dLbl>
            <c:spPr>
              <a:noFill/>
              <a:ln>
                <a:noFill/>
              </a:ln>
              <a:effectLst/>
            </c:spPr>
            <c:txPr>
              <a:bodyPr/>
              <a:lstStyle/>
              <a:p>
                <a:pPr>
                  <a:defRPr sz="1400"/>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teenusekasutvanus!$A$3:$A$11</c:f>
              <c:strCache>
                <c:ptCount val="8"/>
                <c:pt idx="0">
                  <c:v>&lt;19</c:v>
                </c:pt>
                <c:pt idx="1">
                  <c:v>20-24</c:v>
                </c:pt>
                <c:pt idx="2">
                  <c:v>25-34</c:v>
                </c:pt>
                <c:pt idx="3">
                  <c:v>35-44</c:v>
                </c:pt>
                <c:pt idx="4">
                  <c:v>45-54</c:v>
                </c:pt>
                <c:pt idx="5">
                  <c:v>55-64</c:v>
                </c:pt>
                <c:pt idx="6">
                  <c:v>65-74</c:v>
                </c:pt>
                <c:pt idx="7">
                  <c:v>75+</c:v>
                </c:pt>
              </c:strCache>
            </c:strRef>
          </c:cat>
          <c:val>
            <c:numRef>
              <c:f>teenusekasutvanus!$J$3:$J$11</c:f>
              <c:numCache>
                <c:formatCode>General</c:formatCode>
                <c:ptCount val="8"/>
                <c:pt idx="2">
                  <c:v>3</c:v>
                </c:pt>
                <c:pt idx="3">
                  <c:v>11</c:v>
                </c:pt>
                <c:pt idx="4">
                  <c:v>11</c:v>
                </c:pt>
                <c:pt idx="5">
                  <c:v>27</c:v>
                </c:pt>
                <c:pt idx="6">
                  <c:v>53</c:v>
                </c:pt>
                <c:pt idx="7">
                  <c:v>70</c:v>
                </c:pt>
              </c:numCache>
            </c:numRef>
          </c:val>
          <c:extLst>
            <c:ext xmlns:c16="http://schemas.microsoft.com/office/drawing/2014/chart" uri="{C3380CC4-5D6E-409C-BE32-E72D297353CC}">
              <c16:uniqueId val="{00000009-C657-426D-90F3-194303693C56}"/>
            </c:ext>
          </c:extLst>
        </c:ser>
        <c:ser>
          <c:idx val="9"/>
          <c:order val="9"/>
          <c:tx>
            <c:strRef>
              <c:f>teenusekasutvanus!$K$1:$K$2</c:f>
              <c:strCache>
                <c:ptCount val="1"/>
                <c:pt idx="0">
                  <c:v>Haiglaravi: operatsioon</c:v>
                </c:pt>
              </c:strCache>
            </c:strRef>
          </c:tx>
          <c:spPr>
            <a:solidFill>
              <a:schemeClr val="accent1">
                <a:lumMod val="75000"/>
              </a:schemeClr>
            </a:solidFill>
          </c:spPr>
          <c:invertIfNegative val="0"/>
          <c:dLbls>
            <c:dLbl>
              <c:idx val="7"/>
              <c:layout>
                <c:manualLayout>
                  <c:x val="0"/>
                  <c:y val="1.247623249502386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657-426D-90F3-194303693C56}"/>
                </c:ext>
              </c:extLst>
            </c:dLbl>
            <c:spPr>
              <a:noFill/>
              <a:ln>
                <a:noFill/>
              </a:ln>
              <a:effectLst/>
            </c:spPr>
            <c:txPr>
              <a:bodyPr/>
              <a:lstStyle/>
              <a:p>
                <a:pPr>
                  <a:defRPr sz="1400" b="1"/>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teenusekasutvanus!$A$3:$A$11</c:f>
              <c:strCache>
                <c:ptCount val="8"/>
                <c:pt idx="0">
                  <c:v>&lt;19</c:v>
                </c:pt>
                <c:pt idx="1">
                  <c:v>20-24</c:v>
                </c:pt>
                <c:pt idx="2">
                  <c:v>25-34</c:v>
                </c:pt>
                <c:pt idx="3">
                  <c:v>35-44</c:v>
                </c:pt>
                <c:pt idx="4">
                  <c:v>45-54</c:v>
                </c:pt>
                <c:pt idx="5">
                  <c:v>55-64</c:v>
                </c:pt>
                <c:pt idx="6">
                  <c:v>65-74</c:v>
                </c:pt>
                <c:pt idx="7">
                  <c:v>75+</c:v>
                </c:pt>
              </c:strCache>
            </c:strRef>
          </c:cat>
          <c:val>
            <c:numRef>
              <c:f>teenusekasutvanus!$K$3:$K$11</c:f>
              <c:numCache>
                <c:formatCode>General</c:formatCode>
                <c:ptCount val="8"/>
                <c:pt idx="0">
                  <c:v>3</c:v>
                </c:pt>
                <c:pt idx="1">
                  <c:v>29</c:v>
                </c:pt>
                <c:pt idx="2">
                  <c:v>61</c:v>
                </c:pt>
                <c:pt idx="3">
                  <c:v>50</c:v>
                </c:pt>
                <c:pt idx="4">
                  <c:v>23</c:v>
                </c:pt>
                <c:pt idx="5">
                  <c:v>13</c:v>
                </c:pt>
                <c:pt idx="6">
                  <c:v>2</c:v>
                </c:pt>
                <c:pt idx="7">
                  <c:v>1</c:v>
                </c:pt>
              </c:numCache>
            </c:numRef>
          </c:val>
          <c:extLst>
            <c:ext xmlns:c16="http://schemas.microsoft.com/office/drawing/2014/chart" uri="{C3380CC4-5D6E-409C-BE32-E72D297353CC}">
              <c16:uniqueId val="{0000000B-C657-426D-90F3-194303693C56}"/>
            </c:ext>
          </c:extLst>
        </c:ser>
        <c:dLbls>
          <c:showLegendKey val="0"/>
          <c:showVal val="1"/>
          <c:showCatName val="0"/>
          <c:showSerName val="0"/>
          <c:showPercent val="0"/>
          <c:showBubbleSize val="0"/>
        </c:dLbls>
        <c:gapWidth val="150"/>
        <c:overlap val="100"/>
        <c:axId val="156115328"/>
        <c:axId val="156116864"/>
      </c:barChart>
      <c:catAx>
        <c:axId val="156115328"/>
        <c:scaling>
          <c:orientation val="minMax"/>
        </c:scaling>
        <c:delete val="0"/>
        <c:axPos val="b"/>
        <c:numFmt formatCode="General" sourceLinked="0"/>
        <c:majorTickMark val="out"/>
        <c:minorTickMark val="none"/>
        <c:tickLblPos val="nextTo"/>
        <c:txPr>
          <a:bodyPr/>
          <a:lstStyle/>
          <a:p>
            <a:pPr>
              <a:defRPr sz="1400"/>
            </a:pPr>
            <a:endParaRPr lang="et-EE"/>
          </a:p>
        </c:txPr>
        <c:crossAx val="156116864"/>
        <c:crosses val="autoZero"/>
        <c:auto val="1"/>
        <c:lblAlgn val="ctr"/>
        <c:lblOffset val="100"/>
        <c:noMultiLvlLbl val="0"/>
      </c:catAx>
      <c:valAx>
        <c:axId val="156116864"/>
        <c:scaling>
          <c:orientation val="minMax"/>
        </c:scaling>
        <c:delete val="0"/>
        <c:axPos val="l"/>
        <c:numFmt formatCode="0%" sourceLinked="1"/>
        <c:majorTickMark val="out"/>
        <c:minorTickMark val="none"/>
        <c:tickLblPos val="nextTo"/>
        <c:crossAx val="156115328"/>
        <c:crosses val="autoZero"/>
        <c:crossBetween val="between"/>
      </c:valAx>
    </c:plotArea>
    <c:legend>
      <c:legendPos val="r"/>
      <c:layout>
        <c:manualLayout>
          <c:xMode val="edge"/>
          <c:yMode val="edge"/>
          <c:x val="0.72418280386498524"/>
          <c:y val="1.4051741195650147E-3"/>
          <c:w val="0.27440173455388539"/>
          <c:h val="0.93422151851920032"/>
        </c:manualLayout>
      </c:layout>
      <c:overlay val="0"/>
      <c:txPr>
        <a:bodyPr/>
        <a:lstStyle/>
        <a:p>
          <a:pPr>
            <a:defRPr sz="1200"/>
          </a:pPr>
          <a:endParaRPr lang="et-EE"/>
        </a:p>
      </c:txPr>
    </c:legend>
    <c:plotVisOnly val="1"/>
    <c:dispBlanksAs val="gap"/>
    <c:showDLblsOverMax val="0"/>
  </c:chart>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pivotSource>
    <c:name>[P__hik__simustik_patsiendile.xlsx]teenusterahulolu!PivotTable11</c:name>
    <c:fmtId val="9"/>
  </c:pivotSource>
  <c:chart>
    <c:autoTitleDeleted val="1"/>
    <c:pivotFmts>
      <c:pivotFmt>
        <c:idx val="0"/>
      </c:pivotFmt>
      <c:pivotFmt>
        <c:idx val="1"/>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FFC000"/>
          </a:solidFill>
        </c:spPr>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5"/>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6"/>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5">
              <a:lumMod val="60000"/>
              <a:lumOff val="40000"/>
            </a:schemeClr>
          </a:solidFill>
        </c:spPr>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8"/>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9"/>
        <c:marker>
          <c:symbol val="none"/>
        </c:marker>
        <c:dLbl>
          <c:idx val="0"/>
          <c:spPr/>
          <c:txPr>
            <a:bodyPr/>
            <a:lstStyle/>
            <a:p>
              <a:pPr>
                <a:defRPr/>
              </a:pPr>
              <a:endParaRPr lang="et-EE"/>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5">
              <a:lumMod val="60000"/>
              <a:lumOff val="40000"/>
            </a:schemeClr>
          </a:solidFill>
        </c:spPr>
        <c:marker>
          <c:symbol val="none"/>
        </c:marker>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1"/>
        <c:marker>
          <c:symbol val="none"/>
        </c:marker>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2"/>
        <c:spPr>
          <a:solidFill>
            <a:srgbClr val="FFC000"/>
          </a:solidFill>
        </c:spPr>
        <c:marker>
          <c:symbol val="none"/>
        </c:marker>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3"/>
        <c:marker>
          <c:symbol val="none"/>
        </c:marker>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4"/>
        <c:marker>
          <c:symbol val="none"/>
        </c:marker>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5"/>
        <c:marker>
          <c:symbol val="none"/>
        </c:marker>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6"/>
        <c:marker>
          <c:symbol val="none"/>
        </c:marker>
        <c:dLbl>
          <c:idx val="0"/>
          <c:spPr/>
          <c:txPr>
            <a:bodyPr/>
            <a:lstStyle/>
            <a:p>
              <a:pPr>
                <a:defRPr/>
              </a:pPr>
              <a:endParaRPr lang="et-EE"/>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3.2290558274810241E-2"/>
          <c:y val="2.1697841694392542E-2"/>
          <c:w val="0.44775865005524401"/>
          <c:h val="0.86619805388131155"/>
        </c:manualLayout>
      </c:layout>
      <c:barChart>
        <c:barDir val="col"/>
        <c:grouping val="percentStacked"/>
        <c:varyColors val="0"/>
        <c:ser>
          <c:idx val="0"/>
          <c:order val="0"/>
          <c:tx>
            <c:strRef>
              <c:f>teenusterahulolu!$B$1:$B$2</c:f>
              <c:strCache>
                <c:ptCount val="1"/>
                <c:pt idx="0">
                  <c:v>Haiglaravi: taastusravi või järelravi</c:v>
                </c:pt>
              </c:strCache>
            </c:strRef>
          </c:tx>
          <c:invertIfNegative val="0"/>
          <c:dLbls>
            <c:spPr>
              <a:noFill/>
              <a:ln>
                <a:noFill/>
              </a:ln>
              <a:effectLst/>
            </c:spPr>
            <c:txPr>
              <a:bodyPr/>
              <a:lstStyle/>
              <a:p>
                <a:pPr>
                  <a:defRPr sz="1400"/>
                </a:pPr>
                <a:endParaRPr lang="et-EE"/>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teenusterahulolu!$A$3:$A$7</c:f>
              <c:strCache>
                <c:ptCount val="4"/>
                <c:pt idx="0">
                  <c:v>Jah</c:v>
                </c:pt>
                <c:pt idx="1">
                  <c:v>Pigem jah</c:v>
                </c:pt>
                <c:pt idx="2">
                  <c:v>Pigem ei</c:v>
                </c:pt>
                <c:pt idx="3">
                  <c:v>Ei</c:v>
                </c:pt>
              </c:strCache>
            </c:strRef>
          </c:cat>
          <c:val>
            <c:numRef>
              <c:f>teenusterahulolu!$B$3:$B$7</c:f>
              <c:numCache>
                <c:formatCode>General</c:formatCode>
                <c:ptCount val="4"/>
                <c:pt idx="0">
                  <c:v>159</c:v>
                </c:pt>
                <c:pt idx="1">
                  <c:v>13</c:v>
                </c:pt>
              </c:numCache>
            </c:numRef>
          </c:val>
          <c:extLst>
            <c:ext xmlns:c16="http://schemas.microsoft.com/office/drawing/2014/chart" uri="{C3380CC4-5D6E-409C-BE32-E72D297353CC}">
              <c16:uniqueId val="{00000000-1E28-48AE-AD32-2D5A56A9DE5D}"/>
            </c:ext>
          </c:extLst>
        </c:ser>
        <c:ser>
          <c:idx val="1"/>
          <c:order val="1"/>
          <c:tx>
            <c:strRef>
              <c:f>teenusterahulolu!$C$1:$C$2</c:f>
              <c:strCache>
                <c:ptCount val="1"/>
                <c:pt idx="0">
                  <c:v>Haiglaravi: operatsioon</c:v>
                </c:pt>
              </c:strCache>
            </c:strRef>
          </c:tx>
          <c:spPr>
            <a:solidFill>
              <a:schemeClr val="accent5">
                <a:lumMod val="60000"/>
                <a:lumOff val="40000"/>
              </a:schemeClr>
            </a:solidFill>
          </c:spPr>
          <c:invertIfNegative val="0"/>
          <c:dLbls>
            <c:spPr>
              <a:noFill/>
              <a:ln>
                <a:noFill/>
              </a:ln>
              <a:effectLst/>
            </c:spPr>
            <c:txPr>
              <a:bodyPr/>
              <a:lstStyle/>
              <a:p>
                <a:pPr>
                  <a:defRPr sz="1400"/>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teenusterahulolu!$A$3:$A$7</c:f>
              <c:strCache>
                <c:ptCount val="4"/>
                <c:pt idx="0">
                  <c:v>Jah</c:v>
                </c:pt>
                <c:pt idx="1">
                  <c:v>Pigem jah</c:v>
                </c:pt>
                <c:pt idx="2">
                  <c:v>Pigem ei</c:v>
                </c:pt>
                <c:pt idx="3">
                  <c:v>Ei</c:v>
                </c:pt>
              </c:strCache>
            </c:strRef>
          </c:cat>
          <c:val>
            <c:numRef>
              <c:f>teenusterahulolu!$C$3:$C$7</c:f>
              <c:numCache>
                <c:formatCode>General</c:formatCode>
                <c:ptCount val="4"/>
                <c:pt idx="0">
                  <c:v>158</c:v>
                </c:pt>
                <c:pt idx="1">
                  <c:v>20</c:v>
                </c:pt>
                <c:pt idx="2">
                  <c:v>1</c:v>
                </c:pt>
              </c:numCache>
            </c:numRef>
          </c:val>
          <c:extLst>
            <c:ext xmlns:c16="http://schemas.microsoft.com/office/drawing/2014/chart" uri="{C3380CC4-5D6E-409C-BE32-E72D297353CC}">
              <c16:uniqueId val="{00000001-1E28-48AE-AD32-2D5A56A9DE5D}"/>
            </c:ext>
          </c:extLst>
        </c:ser>
        <c:ser>
          <c:idx val="2"/>
          <c:order val="2"/>
          <c:tx>
            <c:strRef>
              <c:f>teenusterahulolu!$D$1:$D$2</c:f>
              <c:strCache>
                <c:ptCount val="1"/>
                <c:pt idx="0">
                  <c:v>Eriarsti konsultatsioon; Haiglaravi: operatsioon</c:v>
                </c:pt>
              </c:strCache>
            </c:strRef>
          </c:tx>
          <c:invertIfNegative val="0"/>
          <c:dLbls>
            <c:spPr>
              <a:noFill/>
              <a:ln>
                <a:noFill/>
              </a:ln>
              <a:effectLst/>
            </c:spPr>
            <c:txPr>
              <a:bodyPr/>
              <a:lstStyle/>
              <a:p>
                <a:pPr>
                  <a:defRPr sz="1400"/>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teenusterahulolu!$A$3:$A$7</c:f>
              <c:strCache>
                <c:ptCount val="4"/>
                <c:pt idx="0">
                  <c:v>Jah</c:v>
                </c:pt>
                <c:pt idx="1">
                  <c:v>Pigem jah</c:v>
                </c:pt>
                <c:pt idx="2">
                  <c:v>Pigem ei</c:v>
                </c:pt>
                <c:pt idx="3">
                  <c:v>Ei</c:v>
                </c:pt>
              </c:strCache>
            </c:strRef>
          </c:cat>
          <c:val>
            <c:numRef>
              <c:f>teenusterahulolu!$D$3:$D$7</c:f>
              <c:numCache>
                <c:formatCode>General</c:formatCode>
                <c:ptCount val="4"/>
                <c:pt idx="0">
                  <c:v>43</c:v>
                </c:pt>
                <c:pt idx="1">
                  <c:v>4</c:v>
                </c:pt>
              </c:numCache>
            </c:numRef>
          </c:val>
          <c:extLst>
            <c:ext xmlns:c16="http://schemas.microsoft.com/office/drawing/2014/chart" uri="{C3380CC4-5D6E-409C-BE32-E72D297353CC}">
              <c16:uniqueId val="{00000002-1E28-48AE-AD32-2D5A56A9DE5D}"/>
            </c:ext>
          </c:extLst>
        </c:ser>
        <c:ser>
          <c:idx val="3"/>
          <c:order val="3"/>
          <c:tx>
            <c:strRef>
              <c:f>teenusterahulolu!$E$1:$E$2</c:f>
              <c:strCache>
                <c:ptCount val="1"/>
                <c:pt idx="0">
                  <c:v>Eriarsti konsultatsioon</c:v>
                </c:pt>
              </c:strCache>
            </c:strRef>
          </c:tx>
          <c:spPr>
            <a:solidFill>
              <a:srgbClr val="FFC000"/>
            </a:solidFill>
          </c:spPr>
          <c:invertIfNegative val="0"/>
          <c:dLbls>
            <c:spPr>
              <a:noFill/>
              <a:ln>
                <a:noFill/>
              </a:ln>
              <a:effectLst/>
            </c:spPr>
            <c:txPr>
              <a:bodyPr/>
              <a:lstStyle/>
              <a:p>
                <a:pPr>
                  <a:defRPr sz="1400"/>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teenusterahulolu!$A$3:$A$7</c:f>
              <c:strCache>
                <c:ptCount val="4"/>
                <c:pt idx="0">
                  <c:v>Jah</c:v>
                </c:pt>
                <c:pt idx="1">
                  <c:v>Pigem jah</c:v>
                </c:pt>
                <c:pt idx="2">
                  <c:v>Pigem ei</c:v>
                </c:pt>
                <c:pt idx="3">
                  <c:v>Ei</c:v>
                </c:pt>
              </c:strCache>
            </c:strRef>
          </c:cat>
          <c:val>
            <c:numRef>
              <c:f>teenusterahulolu!$E$3:$E$7</c:f>
              <c:numCache>
                <c:formatCode>General</c:formatCode>
                <c:ptCount val="4"/>
                <c:pt idx="0">
                  <c:v>24</c:v>
                </c:pt>
                <c:pt idx="1">
                  <c:v>1</c:v>
                </c:pt>
                <c:pt idx="2">
                  <c:v>2</c:v>
                </c:pt>
                <c:pt idx="3">
                  <c:v>2</c:v>
                </c:pt>
              </c:numCache>
            </c:numRef>
          </c:val>
          <c:extLst>
            <c:ext xmlns:c16="http://schemas.microsoft.com/office/drawing/2014/chart" uri="{C3380CC4-5D6E-409C-BE32-E72D297353CC}">
              <c16:uniqueId val="{00000003-1E28-48AE-AD32-2D5A56A9DE5D}"/>
            </c:ext>
          </c:extLst>
        </c:ser>
        <c:ser>
          <c:idx val="4"/>
          <c:order val="4"/>
          <c:tx>
            <c:strRef>
              <c:f>teenusterahulolu!$F$1:$F$2</c:f>
              <c:strCache>
                <c:ptCount val="1"/>
                <c:pt idx="0">
                  <c:v>Eriarsti konsultatsioon; Haiglaravi: taastusravi või järelravi</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teenusterahulolu!$A$3:$A$7</c:f>
              <c:strCache>
                <c:ptCount val="4"/>
                <c:pt idx="0">
                  <c:v>Jah</c:v>
                </c:pt>
                <c:pt idx="1">
                  <c:v>Pigem jah</c:v>
                </c:pt>
                <c:pt idx="2">
                  <c:v>Pigem ei</c:v>
                </c:pt>
                <c:pt idx="3">
                  <c:v>Ei</c:v>
                </c:pt>
              </c:strCache>
            </c:strRef>
          </c:cat>
          <c:val>
            <c:numRef>
              <c:f>teenusterahulolu!$F$3:$F$7</c:f>
              <c:numCache>
                <c:formatCode>General</c:formatCode>
                <c:ptCount val="4"/>
                <c:pt idx="0">
                  <c:v>28</c:v>
                </c:pt>
                <c:pt idx="1">
                  <c:v>1</c:v>
                </c:pt>
              </c:numCache>
            </c:numRef>
          </c:val>
          <c:extLst>
            <c:ext xmlns:c16="http://schemas.microsoft.com/office/drawing/2014/chart" uri="{C3380CC4-5D6E-409C-BE32-E72D297353CC}">
              <c16:uniqueId val="{00000004-1E28-48AE-AD32-2D5A56A9DE5D}"/>
            </c:ext>
          </c:extLst>
        </c:ser>
        <c:ser>
          <c:idx val="5"/>
          <c:order val="5"/>
          <c:tx>
            <c:strRef>
              <c:f>teenusterahulolu!$G$1:$G$2</c:f>
              <c:strCache>
                <c:ptCount val="1"/>
                <c:pt idx="0">
                  <c:v>Eriarsti konsultatsioon; Haiglaravi: operatsioon; Raseduse jälgimine</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teenusterahulolu!$A$3:$A$7</c:f>
              <c:strCache>
                <c:ptCount val="4"/>
                <c:pt idx="0">
                  <c:v>Jah</c:v>
                </c:pt>
                <c:pt idx="1">
                  <c:v>Pigem jah</c:v>
                </c:pt>
                <c:pt idx="2">
                  <c:v>Pigem ei</c:v>
                </c:pt>
                <c:pt idx="3">
                  <c:v>Ei</c:v>
                </c:pt>
              </c:strCache>
            </c:strRef>
          </c:cat>
          <c:val>
            <c:numRef>
              <c:f>teenusterahulolu!$G$3:$G$7</c:f>
              <c:numCache>
                <c:formatCode>General</c:formatCode>
                <c:ptCount val="4"/>
                <c:pt idx="0">
                  <c:v>1</c:v>
                </c:pt>
              </c:numCache>
            </c:numRef>
          </c:val>
          <c:extLst>
            <c:ext xmlns:c16="http://schemas.microsoft.com/office/drawing/2014/chart" uri="{C3380CC4-5D6E-409C-BE32-E72D297353CC}">
              <c16:uniqueId val="{00000005-1E28-48AE-AD32-2D5A56A9DE5D}"/>
            </c:ext>
          </c:extLst>
        </c:ser>
        <c:ser>
          <c:idx val="6"/>
          <c:order val="6"/>
          <c:tx>
            <c:strRef>
              <c:f>teenusterahulolu!$H$1:$H$2</c:f>
              <c:strCache>
                <c:ptCount val="1"/>
                <c:pt idx="0">
                  <c:v>Muu</c:v>
                </c:pt>
              </c:strCache>
            </c:strRef>
          </c:tx>
          <c:invertIfNegative val="0"/>
          <c:dLbls>
            <c:spPr>
              <a:noFill/>
              <a:ln>
                <a:noFill/>
              </a:ln>
              <a:effectLst/>
            </c:spPr>
            <c:txPr>
              <a:bodyPr/>
              <a:lstStyle/>
              <a:p>
                <a:pPr>
                  <a:defRPr sz="1400"/>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teenusterahulolu!$A$3:$A$7</c:f>
              <c:strCache>
                <c:ptCount val="4"/>
                <c:pt idx="0">
                  <c:v>Jah</c:v>
                </c:pt>
                <c:pt idx="1">
                  <c:v>Pigem jah</c:v>
                </c:pt>
                <c:pt idx="2">
                  <c:v>Pigem ei</c:v>
                </c:pt>
                <c:pt idx="3">
                  <c:v>Ei</c:v>
                </c:pt>
              </c:strCache>
            </c:strRef>
          </c:cat>
          <c:val>
            <c:numRef>
              <c:f>teenusterahulolu!$H$3:$H$7</c:f>
              <c:numCache>
                <c:formatCode>General</c:formatCode>
                <c:ptCount val="4"/>
                <c:pt idx="0">
                  <c:v>7</c:v>
                </c:pt>
                <c:pt idx="1">
                  <c:v>1</c:v>
                </c:pt>
                <c:pt idx="2">
                  <c:v>1</c:v>
                </c:pt>
              </c:numCache>
            </c:numRef>
          </c:val>
          <c:extLst>
            <c:ext xmlns:c16="http://schemas.microsoft.com/office/drawing/2014/chart" uri="{C3380CC4-5D6E-409C-BE32-E72D297353CC}">
              <c16:uniqueId val="{00000006-1E28-48AE-AD32-2D5A56A9DE5D}"/>
            </c:ext>
          </c:extLst>
        </c:ser>
        <c:ser>
          <c:idx val="7"/>
          <c:order val="7"/>
          <c:tx>
            <c:strRef>
              <c:f>teenusterahulolu!$I$1:$I$2</c:f>
              <c:strCache>
                <c:ptCount val="1"/>
                <c:pt idx="0">
                  <c:v>Raseduse jälgimine</c:v>
                </c:pt>
              </c:strCache>
            </c:strRef>
          </c:tx>
          <c:invertIfNegative val="0"/>
          <c:dLbls>
            <c:spPr>
              <a:noFill/>
              <a:ln>
                <a:noFill/>
              </a:ln>
              <a:effectLst/>
            </c:spPr>
            <c:txPr>
              <a:bodyPr/>
              <a:lstStyle/>
              <a:p>
                <a:pPr>
                  <a:defRPr sz="1400"/>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teenusterahulolu!$A$3:$A$7</c:f>
              <c:strCache>
                <c:ptCount val="4"/>
                <c:pt idx="0">
                  <c:v>Jah</c:v>
                </c:pt>
                <c:pt idx="1">
                  <c:v>Pigem jah</c:v>
                </c:pt>
                <c:pt idx="2">
                  <c:v>Pigem ei</c:v>
                </c:pt>
                <c:pt idx="3">
                  <c:v>Ei</c:v>
                </c:pt>
              </c:strCache>
            </c:strRef>
          </c:cat>
          <c:val>
            <c:numRef>
              <c:f>teenusterahulolu!$I$3:$I$7</c:f>
              <c:numCache>
                <c:formatCode>General</c:formatCode>
                <c:ptCount val="4"/>
                <c:pt idx="0">
                  <c:v>1</c:v>
                </c:pt>
              </c:numCache>
            </c:numRef>
          </c:val>
          <c:extLst>
            <c:ext xmlns:c16="http://schemas.microsoft.com/office/drawing/2014/chart" uri="{C3380CC4-5D6E-409C-BE32-E72D297353CC}">
              <c16:uniqueId val="{00000007-1E28-48AE-AD32-2D5A56A9DE5D}"/>
            </c:ext>
          </c:extLst>
        </c:ser>
        <c:dLbls>
          <c:showLegendKey val="0"/>
          <c:showVal val="1"/>
          <c:showCatName val="0"/>
          <c:showSerName val="0"/>
          <c:showPercent val="0"/>
          <c:showBubbleSize val="0"/>
        </c:dLbls>
        <c:gapWidth val="150"/>
        <c:overlap val="100"/>
        <c:axId val="156666112"/>
        <c:axId val="156672000"/>
      </c:barChart>
      <c:catAx>
        <c:axId val="156666112"/>
        <c:scaling>
          <c:orientation val="minMax"/>
        </c:scaling>
        <c:delete val="0"/>
        <c:axPos val="b"/>
        <c:numFmt formatCode="General" sourceLinked="0"/>
        <c:majorTickMark val="out"/>
        <c:minorTickMark val="none"/>
        <c:tickLblPos val="nextTo"/>
        <c:txPr>
          <a:bodyPr/>
          <a:lstStyle/>
          <a:p>
            <a:pPr>
              <a:defRPr sz="1400"/>
            </a:pPr>
            <a:endParaRPr lang="et-EE"/>
          </a:p>
        </c:txPr>
        <c:crossAx val="156672000"/>
        <c:crosses val="autoZero"/>
        <c:auto val="1"/>
        <c:lblAlgn val="ctr"/>
        <c:lblOffset val="100"/>
        <c:noMultiLvlLbl val="0"/>
      </c:catAx>
      <c:valAx>
        <c:axId val="156672000"/>
        <c:scaling>
          <c:orientation val="minMax"/>
        </c:scaling>
        <c:delete val="0"/>
        <c:axPos val="l"/>
        <c:numFmt formatCode="0%" sourceLinked="1"/>
        <c:majorTickMark val="out"/>
        <c:minorTickMark val="none"/>
        <c:tickLblPos val="nextTo"/>
        <c:crossAx val="156666112"/>
        <c:crosses val="autoZero"/>
        <c:crossBetween val="between"/>
      </c:valAx>
    </c:plotArea>
    <c:legend>
      <c:legendPos val="r"/>
      <c:layout>
        <c:manualLayout>
          <c:xMode val="edge"/>
          <c:yMode val="edge"/>
          <c:x val="0.53708406857988755"/>
          <c:y val="3.9492031640777595E-2"/>
          <c:w val="0.33517106501619931"/>
          <c:h val="0.88307984180054377"/>
        </c:manualLayout>
      </c:layout>
      <c:overlay val="0"/>
      <c:txPr>
        <a:bodyPr/>
        <a:lstStyle/>
        <a:p>
          <a:pPr>
            <a:defRPr sz="1400"/>
          </a:pPr>
          <a:endParaRPr lang="et-EE"/>
        </a:p>
      </c:txPr>
    </c:legend>
    <c:plotVisOnly val="1"/>
    <c:dispBlanksAs val="gap"/>
    <c:showDLblsOverMax val="0"/>
  </c:chart>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pivotSource>
    <c:name>[P__hik__simustik_patsiendile.xlsx]leevendusprobleemile!PivotTable12</c:name>
    <c:fmtId val="2"/>
  </c:pivotSource>
  <c:chart>
    <c:title>
      <c:tx>
        <c:rich>
          <a:bodyPr/>
          <a:lstStyle/>
          <a:p>
            <a:pPr>
              <a:defRPr/>
            </a:pPr>
            <a:r>
              <a:rPr lang="et-EE" sz="2000" dirty="0"/>
              <a:t>Kas olete saanud leevendust oma probleemile?</a:t>
            </a:r>
            <a:endParaRPr lang="en-US" sz="2000" dirty="0"/>
          </a:p>
        </c:rich>
      </c:tx>
      <c:layout>
        <c:manualLayout>
          <c:xMode val="edge"/>
          <c:yMode val="edge"/>
          <c:x val="7.0997351955765037E-2"/>
          <c:y val="0"/>
        </c:manualLayout>
      </c:layout>
      <c:overlay val="0"/>
    </c:title>
    <c:autoTitleDeleted val="0"/>
    <c:pivotFmts>
      <c:pivotFmt>
        <c:idx val="0"/>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chemeClr val="tx2">
              <a:lumMod val="60000"/>
              <a:lumOff val="40000"/>
            </a:schemeClr>
          </a:solidFill>
        </c:spPr>
        <c:dLbl>
          <c:idx val="0"/>
          <c:layout>
            <c:manualLayout>
              <c:x val="-5.2384951881014927E-2"/>
              <c:y val="-0.41894320501603965"/>
            </c:manualLayout>
          </c:layout>
          <c:tx>
            <c:rich>
              <a:bodyPr/>
              <a:lstStyle/>
              <a:p>
                <a:r>
                  <a:rPr lang="en-US"/>
                  <a:t>82%</a:t>
                </a:r>
                <a:r>
                  <a:rPr lang="et-EE"/>
                  <a:t>; 389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dLbl>
          <c:idx val="0"/>
          <c:tx>
            <c:rich>
              <a:bodyPr/>
              <a:lstStyle/>
              <a:p>
                <a:r>
                  <a:rPr lang="en-US"/>
                  <a:t>13%</a:t>
                </a:r>
                <a:r>
                  <a:rPr lang="et-EE"/>
                  <a:t>; 63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dLbl>
          <c:idx val="0"/>
          <c:tx>
            <c:rich>
              <a:bodyPr/>
              <a:lstStyle/>
              <a:p>
                <a:r>
                  <a:rPr lang="en-US"/>
                  <a:t>0%</a:t>
                </a:r>
                <a:r>
                  <a:rPr lang="et-EE"/>
                  <a:t>; 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1%</a:t>
                </a:r>
                <a:r>
                  <a:rPr lang="et-EE"/>
                  <a:t>; 2</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dLbl>
          <c:idx val="0"/>
          <c:tx>
            <c:rich>
              <a:bodyPr/>
              <a:lstStyle/>
              <a:p>
                <a:r>
                  <a:rPr lang="en-US"/>
                  <a:t>4%</a:t>
                </a:r>
                <a:r>
                  <a:rPr lang="et-EE"/>
                  <a:t>; 19</a:t>
                </a:r>
              </a:p>
              <a:p>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6"/>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7"/>
        <c:dLbl>
          <c:idx val="0"/>
          <c:layout>
            <c:manualLayout>
              <c:x val="-5.2384951881014927E-2"/>
              <c:y val="-0.41894320501603965"/>
            </c:manualLayout>
          </c:layout>
          <c:tx>
            <c:rich>
              <a:bodyPr/>
              <a:lstStyle/>
              <a:p>
                <a:r>
                  <a:rPr lang="en-US"/>
                  <a:t>82%</a:t>
                </a:r>
                <a:r>
                  <a:rPr lang="et-EE"/>
                  <a:t>; 389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dLbl>
          <c:idx val="0"/>
          <c:tx>
            <c:rich>
              <a:bodyPr/>
              <a:lstStyle/>
              <a:p>
                <a:r>
                  <a:rPr lang="en-US"/>
                  <a:t>13%</a:t>
                </a:r>
                <a:r>
                  <a:rPr lang="et-EE"/>
                  <a:t>; 63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dLbl>
          <c:idx val="0"/>
          <c:tx>
            <c:rich>
              <a:bodyPr/>
              <a:lstStyle/>
              <a:p>
                <a:r>
                  <a:rPr lang="en-US"/>
                  <a:t>0%</a:t>
                </a:r>
                <a:r>
                  <a:rPr lang="et-EE"/>
                  <a:t>; 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0"/>
        <c:dLbl>
          <c:idx val="0"/>
          <c:tx>
            <c:rich>
              <a:bodyPr/>
              <a:lstStyle/>
              <a:p>
                <a:r>
                  <a:rPr lang="en-US"/>
                  <a:t>1%</a:t>
                </a:r>
                <a:r>
                  <a:rPr lang="et-EE"/>
                  <a:t>; 2</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1"/>
        <c:dLbl>
          <c:idx val="0"/>
          <c:tx>
            <c:rich>
              <a:bodyPr/>
              <a:lstStyle/>
              <a:p>
                <a:r>
                  <a:rPr lang="en-US"/>
                  <a:t>4%</a:t>
                </a:r>
                <a:r>
                  <a:rPr lang="et-EE"/>
                  <a:t>; 19</a:t>
                </a:r>
              </a:p>
              <a:p>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leevendusprobleemile!$B$1</c:f>
              <c:strCache>
                <c:ptCount val="1"/>
                <c:pt idx="0">
                  <c:v>Total</c:v>
                </c:pt>
              </c:strCache>
            </c:strRef>
          </c:tx>
          <c:dPt>
            <c:idx val="2"/>
            <c:bubble3D val="0"/>
            <c:spPr>
              <a:solidFill>
                <a:srgbClr val="92D050"/>
              </a:solidFill>
            </c:spPr>
            <c:extLst>
              <c:ext xmlns:c16="http://schemas.microsoft.com/office/drawing/2014/chart" uri="{C3380CC4-5D6E-409C-BE32-E72D297353CC}">
                <c16:uniqueId val="{00000000-6221-4B5C-B0E4-1B1A80219867}"/>
              </c:ext>
            </c:extLst>
          </c:dPt>
          <c:dPt>
            <c:idx val="3"/>
            <c:bubble3D val="0"/>
            <c:spPr>
              <a:solidFill>
                <a:srgbClr val="FFC000"/>
              </a:solidFill>
            </c:spPr>
            <c:extLst>
              <c:ext xmlns:c16="http://schemas.microsoft.com/office/drawing/2014/chart" uri="{C3380CC4-5D6E-409C-BE32-E72D297353CC}">
                <c16:uniqueId val="{00000001-6221-4B5C-B0E4-1B1A80219867}"/>
              </c:ext>
            </c:extLst>
          </c:dPt>
          <c:dPt>
            <c:idx val="4"/>
            <c:bubble3D val="0"/>
            <c:spPr>
              <a:solidFill>
                <a:srgbClr val="FF6600"/>
              </a:solidFill>
            </c:spPr>
            <c:extLst>
              <c:ext xmlns:c16="http://schemas.microsoft.com/office/drawing/2014/chart" uri="{C3380CC4-5D6E-409C-BE32-E72D297353CC}">
                <c16:uniqueId val="{00000002-6221-4B5C-B0E4-1B1A80219867}"/>
              </c:ext>
            </c:extLst>
          </c:dPt>
          <c:dLbls>
            <c:dLbl>
              <c:idx val="0"/>
              <c:layout>
                <c:manualLayout>
                  <c:x val="-9.0897989885410702E-2"/>
                  <c:y val="-0.44659833860123316"/>
                </c:manualLayout>
              </c:layout>
              <c:tx>
                <c:rich>
                  <a:bodyPr/>
                  <a:lstStyle/>
                  <a:p>
                    <a:r>
                      <a:rPr lang="en-US" sz="1400"/>
                      <a:t>8</a:t>
                    </a:r>
                    <a:r>
                      <a:rPr lang="en-US"/>
                      <a:t>2%; 389</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221-4B5C-B0E4-1B1A80219867}"/>
                </c:ext>
              </c:extLst>
            </c:dLbl>
            <c:dLbl>
              <c:idx val="1"/>
              <c:tx>
                <c:rich>
                  <a:bodyPr/>
                  <a:lstStyle/>
                  <a:p>
                    <a:r>
                      <a:rPr lang="en-US" sz="1400"/>
                      <a:t>1</a:t>
                    </a:r>
                    <a:r>
                      <a:rPr lang="en-US"/>
                      <a:t>3%; 63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6221-4B5C-B0E4-1B1A80219867}"/>
                </c:ext>
              </c:extLst>
            </c:dLbl>
            <c:dLbl>
              <c:idx val="2"/>
              <c:tx>
                <c:rich>
                  <a:bodyPr/>
                  <a:lstStyle/>
                  <a:p>
                    <a:r>
                      <a:rPr lang="en-US" sz="1400"/>
                      <a:t>0</a:t>
                    </a:r>
                    <a:r>
                      <a:rPr lang="en-US"/>
                      <a:t>%; 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221-4B5C-B0E4-1B1A80219867}"/>
                </c:ext>
              </c:extLst>
            </c:dLbl>
            <c:dLbl>
              <c:idx val="3"/>
              <c:layout>
                <c:manualLayout>
                  <c:x val="1.2695645484821196E-2"/>
                  <c:y val="-3.1707108881617624E-2"/>
                </c:manualLayout>
              </c:layout>
              <c:tx>
                <c:rich>
                  <a:bodyPr/>
                  <a:lstStyle/>
                  <a:p>
                    <a:r>
                      <a:rPr lang="en-US" sz="1400"/>
                      <a:t>1</a:t>
                    </a:r>
                    <a:r>
                      <a:rPr lang="en-US"/>
                      <a:t>%; 2</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221-4B5C-B0E4-1B1A80219867}"/>
                </c:ext>
              </c:extLst>
            </c:dLbl>
            <c:dLbl>
              <c:idx val="4"/>
              <c:layout>
                <c:manualLayout>
                  <c:x val="9.7534484358813026E-2"/>
                  <c:y val="3.1309758707498581E-2"/>
                </c:manualLayout>
              </c:layout>
              <c:tx>
                <c:rich>
                  <a:bodyPr/>
                  <a:lstStyle/>
                  <a:p>
                    <a:r>
                      <a:rPr lang="en-US" sz="1400"/>
                      <a:t>4</a:t>
                    </a:r>
                    <a:r>
                      <a:rPr lang="en-US"/>
                      <a:t>%; 19</a:t>
                    </a:r>
                  </a:p>
                  <a:p>
                    <a:endParaRPr lang="en-US"/>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6221-4B5C-B0E4-1B1A80219867}"/>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leevendusprobleemile!$A$2:$A$7</c:f>
              <c:strCache>
                <c:ptCount val="5"/>
                <c:pt idx="0">
                  <c:v>Jah</c:v>
                </c:pt>
                <c:pt idx="1">
                  <c:v>Pigem jah</c:v>
                </c:pt>
                <c:pt idx="2">
                  <c:v>Pigem ei</c:v>
                </c:pt>
                <c:pt idx="3">
                  <c:v>Ei</c:v>
                </c:pt>
                <c:pt idx="4">
                  <c:v>Ei oska öelda</c:v>
                </c:pt>
              </c:strCache>
            </c:strRef>
          </c:cat>
          <c:val>
            <c:numRef>
              <c:f>leevendusprobleemile!$B$2:$B$7</c:f>
              <c:numCache>
                <c:formatCode>General</c:formatCode>
                <c:ptCount val="5"/>
                <c:pt idx="0">
                  <c:v>389</c:v>
                </c:pt>
                <c:pt idx="1">
                  <c:v>63</c:v>
                </c:pt>
                <c:pt idx="2">
                  <c:v>1</c:v>
                </c:pt>
                <c:pt idx="3">
                  <c:v>2</c:v>
                </c:pt>
                <c:pt idx="4">
                  <c:v>19</c:v>
                </c:pt>
              </c:numCache>
            </c:numRef>
          </c:val>
          <c:extLst>
            <c:ext xmlns:c16="http://schemas.microsoft.com/office/drawing/2014/chart" uri="{C3380CC4-5D6E-409C-BE32-E72D297353CC}">
              <c16:uniqueId val="{00000005-6221-4B5C-B0E4-1B1A80219867}"/>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1409348140758546"/>
          <c:y val="0.14984233412300293"/>
          <c:w val="0.26148362384895374"/>
          <c:h val="0.82685330083935871"/>
        </c:manualLayout>
      </c:layout>
      <c:overlay val="0"/>
      <c:txPr>
        <a:bodyPr/>
        <a:lstStyle/>
        <a:p>
          <a:pPr>
            <a:defRPr sz="1400"/>
          </a:pPr>
          <a:endParaRPr lang="et-EE"/>
        </a:p>
      </c:txPr>
    </c:legend>
    <c:plotVisOnly val="1"/>
    <c:dispBlanksAs val="gap"/>
    <c:showDLblsOverMax val="0"/>
  </c:chart>
  <c:txPr>
    <a:bodyPr/>
    <a:lstStyle/>
    <a:p>
      <a:pPr>
        <a:defRPr sz="1800"/>
      </a:pPr>
      <a:endParaRPr lang="et-E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pivotSource>
    <c:name>[P__hik__simustik_patsiendile.xlsx]rahulolu!PivotTable13</c:name>
    <c:fmtId val="3"/>
  </c:pivotSource>
  <c:chart>
    <c:title>
      <c:tx>
        <c:rich>
          <a:bodyPr/>
          <a:lstStyle/>
          <a:p>
            <a:pPr>
              <a:defRPr/>
            </a:pPr>
            <a:r>
              <a:rPr lang="et-EE" sz="2000" dirty="0"/>
              <a:t>Kas jäite Fertilitase erahaigla külastusega tervikune rahule?</a:t>
            </a:r>
            <a:endParaRPr lang="en-US" sz="2000" dirty="0"/>
          </a:p>
        </c:rich>
      </c:tx>
      <c:layout>
        <c:manualLayout>
          <c:xMode val="edge"/>
          <c:yMode val="edge"/>
          <c:x val="0.10451937840036285"/>
          <c:y val="6.2724025400760861E-3"/>
        </c:manualLayout>
      </c:layout>
      <c:overlay val="0"/>
    </c:title>
    <c:autoTitleDeleted val="0"/>
    <c:pivotFmts>
      <c:pivotFmt>
        <c:idx val="0"/>
        <c:dLbl>
          <c:idx val="0"/>
          <c:showLegendKey val="0"/>
          <c:showVal val="0"/>
          <c:showCatName val="0"/>
          <c:showSerName val="0"/>
          <c:showPercent val="1"/>
          <c:showBubbleSize val="0"/>
          <c:extLst>
            <c:ext xmlns:c15="http://schemas.microsoft.com/office/drawing/2012/chart" uri="{CE6537A1-D6FC-4f65-9D91-7224C49458BB}"/>
          </c:extLst>
        </c:dLbl>
      </c:pivotFmt>
      <c:pivotFmt>
        <c:idx val="1"/>
        <c:dLbl>
          <c:idx val="0"/>
          <c:layout>
            <c:manualLayout>
              <c:x val="-2.8498468941382242E-2"/>
              <c:y val="-0.48922827354913995"/>
            </c:manualLayout>
          </c:layout>
          <c:tx>
            <c:rich>
              <a:bodyPr/>
              <a:lstStyle/>
              <a:p>
                <a:r>
                  <a:rPr lang="en-US"/>
                  <a:t>90%</a:t>
                </a:r>
                <a:r>
                  <a:rPr lang="et-EE"/>
                  <a:t>; 432</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spPr>
          <a:solidFill>
            <a:srgbClr val="92D050"/>
          </a:solidFill>
        </c:spPr>
        <c:dLbl>
          <c:idx val="0"/>
          <c:tx>
            <c:rich>
              <a:bodyPr/>
              <a:lstStyle/>
              <a:p>
                <a:pPr>
                  <a:defRPr/>
                </a:pPr>
                <a:r>
                  <a:rPr lang="en-US"/>
                  <a:t>9%</a:t>
                </a:r>
                <a:r>
                  <a:rPr lang="et-EE"/>
                  <a:t>; 41</a:t>
                </a:r>
                <a:endParaRPr lang="en-US"/>
              </a:p>
            </c:rich>
          </c:tx>
          <c:spPr>
            <a:solidFill>
              <a:srgbClr val="FFC000"/>
            </a:solidFill>
          </c:spPr>
          <c:showLegendKey val="0"/>
          <c:showVal val="0"/>
          <c:showCatName val="0"/>
          <c:showSerName val="0"/>
          <c:showPercent val="1"/>
          <c:showBubbleSize val="0"/>
          <c:extLst>
            <c:ext xmlns:c15="http://schemas.microsoft.com/office/drawing/2012/chart" uri="{CE6537A1-D6FC-4f65-9D91-7224C49458BB}"/>
          </c:extLst>
        </c:dLbl>
      </c:pivotFmt>
      <c:pivotFmt>
        <c:idx val="3"/>
        <c:spPr>
          <a:solidFill>
            <a:srgbClr val="FFC000"/>
          </a:solidFill>
        </c:spPr>
        <c:dLbl>
          <c:idx val="0"/>
          <c:tx>
            <c:rich>
              <a:bodyPr/>
              <a:lstStyle/>
              <a:p>
                <a:r>
                  <a:rPr lang="en-US"/>
                  <a:t>1%</a:t>
                </a:r>
                <a:r>
                  <a:rPr lang="et-EE"/>
                  <a:t>; 5</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0%</a:t>
                </a:r>
                <a:r>
                  <a:rPr lang="et-EE"/>
                  <a:t>; 2</a:t>
                </a:r>
              </a:p>
              <a:p>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dLbl>
          <c:idx val="0"/>
          <c:layout>
            <c:manualLayout>
              <c:x val="-2.8498468941382242E-2"/>
              <c:y val="-0.48922827354913995"/>
            </c:manualLayout>
          </c:layout>
          <c:tx>
            <c:rich>
              <a:bodyPr/>
              <a:lstStyle/>
              <a:p>
                <a:r>
                  <a:rPr lang="en-US"/>
                  <a:t>90%</a:t>
                </a:r>
                <a:r>
                  <a:rPr lang="et-EE"/>
                  <a:t>; 432</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7"/>
        <c:spPr>
          <a:solidFill>
            <a:srgbClr val="92D050"/>
          </a:solidFill>
        </c:spPr>
        <c:dLbl>
          <c:idx val="0"/>
          <c:tx>
            <c:rich>
              <a:bodyPr/>
              <a:lstStyle/>
              <a:p>
                <a:r>
                  <a:rPr lang="en-US"/>
                  <a:t>9%</a:t>
                </a:r>
                <a:r>
                  <a:rPr lang="et-EE"/>
                  <a:t>; 41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spPr>
          <a:solidFill>
            <a:srgbClr val="FFC000"/>
          </a:solidFill>
        </c:spPr>
        <c:dLbl>
          <c:idx val="0"/>
          <c:tx>
            <c:rich>
              <a:bodyPr/>
              <a:lstStyle/>
              <a:p>
                <a:r>
                  <a:rPr lang="en-US"/>
                  <a:t>1%</a:t>
                </a:r>
                <a:r>
                  <a:rPr lang="et-EE"/>
                  <a:t>; 5</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dLbl>
          <c:idx val="0"/>
          <c:tx>
            <c:rich>
              <a:bodyPr/>
              <a:lstStyle/>
              <a:p>
                <a:r>
                  <a:rPr lang="en-US"/>
                  <a:t>0%</a:t>
                </a:r>
                <a:r>
                  <a:rPr lang="et-EE"/>
                  <a:t>; 2</a:t>
                </a:r>
              </a:p>
              <a:p>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rahulolu!$B$1</c:f>
              <c:strCache>
                <c:ptCount val="1"/>
                <c:pt idx="0">
                  <c:v>Total</c:v>
                </c:pt>
              </c:strCache>
            </c:strRef>
          </c:tx>
          <c:dPt>
            <c:idx val="2"/>
            <c:bubble3D val="0"/>
            <c:spPr>
              <a:solidFill>
                <a:srgbClr val="92D050"/>
              </a:solidFill>
            </c:spPr>
            <c:extLst>
              <c:ext xmlns:c16="http://schemas.microsoft.com/office/drawing/2014/chart" uri="{C3380CC4-5D6E-409C-BE32-E72D297353CC}">
                <c16:uniqueId val="{00000000-3669-4BDD-AB4F-F3F582EED34C}"/>
              </c:ext>
            </c:extLst>
          </c:dPt>
          <c:dPt>
            <c:idx val="3"/>
            <c:bubble3D val="0"/>
            <c:spPr>
              <a:solidFill>
                <a:srgbClr val="FFC000"/>
              </a:solidFill>
            </c:spPr>
            <c:extLst>
              <c:ext xmlns:c16="http://schemas.microsoft.com/office/drawing/2014/chart" uri="{C3380CC4-5D6E-409C-BE32-E72D297353CC}">
                <c16:uniqueId val="{00000001-3669-4BDD-AB4F-F3F582EED34C}"/>
              </c:ext>
            </c:extLst>
          </c:dPt>
          <c:dLbls>
            <c:dLbl>
              <c:idx val="0"/>
              <c:layout>
                <c:manualLayout>
                  <c:x val="-2.8498468941382242E-2"/>
                  <c:y val="-0.48922827354913995"/>
                </c:manualLayout>
              </c:layout>
              <c:tx>
                <c:rich>
                  <a:bodyPr/>
                  <a:lstStyle/>
                  <a:p>
                    <a:r>
                      <a:rPr lang="en-US" sz="1400"/>
                      <a:t>9</a:t>
                    </a:r>
                    <a:r>
                      <a:rPr lang="en-US"/>
                      <a:t>0%; 432</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3669-4BDD-AB4F-F3F582EED34C}"/>
                </c:ext>
              </c:extLst>
            </c:dLbl>
            <c:dLbl>
              <c:idx val="1"/>
              <c:tx>
                <c:rich>
                  <a:bodyPr/>
                  <a:lstStyle/>
                  <a:p>
                    <a:r>
                      <a:rPr lang="en-US" sz="1400"/>
                      <a:t>9</a:t>
                    </a:r>
                    <a:r>
                      <a:rPr lang="en-US"/>
                      <a:t>%; 41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669-4BDD-AB4F-F3F582EED34C}"/>
                </c:ext>
              </c:extLst>
            </c:dLbl>
            <c:dLbl>
              <c:idx val="2"/>
              <c:tx>
                <c:rich>
                  <a:bodyPr/>
                  <a:lstStyle/>
                  <a:p>
                    <a:r>
                      <a:rPr lang="en-US" sz="1400"/>
                      <a:t>1</a:t>
                    </a:r>
                    <a:r>
                      <a:rPr lang="en-US"/>
                      <a:t>%; 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3669-4BDD-AB4F-F3F582EED34C}"/>
                </c:ext>
              </c:extLst>
            </c:dLbl>
            <c:dLbl>
              <c:idx val="3"/>
              <c:layout>
                <c:manualLayout>
                  <c:x val="4.8934836357298422E-2"/>
                  <c:y val="2.8940717152921933E-2"/>
                </c:manualLayout>
              </c:layout>
              <c:tx>
                <c:rich>
                  <a:bodyPr/>
                  <a:lstStyle/>
                  <a:p>
                    <a:r>
                      <a:rPr lang="en-US" sz="1400"/>
                      <a:t>0</a:t>
                    </a:r>
                    <a:r>
                      <a:rPr lang="en-US"/>
                      <a:t>%; 2</a:t>
                    </a:r>
                  </a:p>
                  <a:p>
                    <a:endParaRPr lang="en-US"/>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669-4BDD-AB4F-F3F582EED34C}"/>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rahulolu!$A$2:$A$6</c:f>
              <c:strCache>
                <c:ptCount val="4"/>
                <c:pt idx="0">
                  <c:v>Jah</c:v>
                </c:pt>
                <c:pt idx="1">
                  <c:v>Pigem jah</c:v>
                </c:pt>
                <c:pt idx="2">
                  <c:v>Pigem ei</c:v>
                </c:pt>
                <c:pt idx="3">
                  <c:v>Ei</c:v>
                </c:pt>
              </c:strCache>
            </c:strRef>
          </c:cat>
          <c:val>
            <c:numRef>
              <c:f>rahulolu!$B$2:$B$6</c:f>
              <c:numCache>
                <c:formatCode>General</c:formatCode>
                <c:ptCount val="4"/>
                <c:pt idx="0">
                  <c:v>432</c:v>
                </c:pt>
                <c:pt idx="1">
                  <c:v>41</c:v>
                </c:pt>
                <c:pt idx="2">
                  <c:v>5</c:v>
                </c:pt>
                <c:pt idx="3">
                  <c:v>2</c:v>
                </c:pt>
              </c:numCache>
            </c:numRef>
          </c:val>
          <c:extLst>
            <c:ext xmlns:c16="http://schemas.microsoft.com/office/drawing/2014/chart" uri="{C3380CC4-5D6E-409C-BE32-E72D297353CC}">
              <c16:uniqueId val="{00000004-3669-4BDD-AB4F-F3F582EED34C}"/>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1264407199889792"/>
          <c:y val="0.25408440826426087"/>
          <c:w val="0.24782520792879581"/>
          <c:h val="0.54518759792911942"/>
        </c:manualLayout>
      </c:layout>
      <c:overlay val="0"/>
      <c:txPr>
        <a:bodyPr/>
        <a:lstStyle/>
        <a:p>
          <a:pPr>
            <a:defRPr sz="1400"/>
          </a:pPr>
          <a:endParaRPr lang="et-EE"/>
        </a:p>
      </c:txPr>
    </c:legend>
    <c:plotVisOnly val="1"/>
    <c:dispBlanksAs val="gap"/>
    <c:showDLblsOverMax val="0"/>
  </c:chart>
  <c:txPr>
    <a:bodyPr/>
    <a:lstStyle/>
    <a:p>
      <a:pPr>
        <a:defRPr sz="1800"/>
      </a:pPr>
      <a:endParaRPr lang="et-E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pivotSource>
    <c:name>[P__hik__simustik_patsiendile.xlsx]privaatsus!PivotTable1</c:name>
    <c:fmtId val="3"/>
  </c:pivotSource>
  <c:chart>
    <c:title>
      <c:tx>
        <c:rich>
          <a:bodyPr/>
          <a:lstStyle/>
          <a:p>
            <a:pPr>
              <a:defRPr sz="2000"/>
            </a:pPr>
            <a:r>
              <a:rPr lang="et-EE" sz="2000"/>
              <a:t>Kas arsti töö või tegevus jättis Teile professionaalse mulje?</a:t>
            </a:r>
            <a:endParaRPr lang="en-US" sz="2000"/>
          </a:p>
        </c:rich>
      </c:tx>
      <c:overlay val="0"/>
    </c:title>
    <c:autoTitleDeleted val="0"/>
    <c:pivotFmts>
      <c:pivotFmt>
        <c:idx val="0"/>
        <c:dLbl>
          <c:idx val="0"/>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FC000"/>
          </a:solidFill>
        </c:spPr>
        <c:dLbl>
          <c:idx val="0"/>
          <c:layout>
            <c:manualLayout>
              <c:x val="7.6170494313210893E-2"/>
              <c:y val="9.0573053368328965E-3"/>
            </c:manualLayout>
          </c:layout>
          <c:tx>
            <c:rich>
              <a:bodyPr/>
              <a:lstStyle/>
              <a:p>
                <a:r>
                  <a:rPr lang="en-US"/>
                  <a:t>1%</a:t>
                </a:r>
                <a:r>
                  <a:rPr lang="et-EE"/>
                  <a:t>; 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spPr>
          <a:solidFill>
            <a:schemeClr val="accent3"/>
          </a:solidFill>
        </c:spPr>
        <c:dLbl>
          <c:idx val="0"/>
          <c:layout>
            <c:manualLayout>
              <c:x val="-2.2824365704286979E-2"/>
              <c:y val="-1.333770778652668E-2"/>
            </c:manualLayout>
          </c:layout>
          <c:tx>
            <c:rich>
              <a:bodyPr/>
              <a:lstStyle/>
              <a:p>
                <a:r>
                  <a:rPr lang="en-US"/>
                  <a:t>0%</a:t>
                </a:r>
                <a:r>
                  <a:rPr lang="et-EE"/>
                  <a:t>; 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spPr>
          <a:solidFill>
            <a:schemeClr val="accent3">
              <a:lumMod val="50000"/>
            </a:schemeClr>
          </a:solidFill>
        </c:spPr>
        <c:dLbl>
          <c:idx val="0"/>
          <c:layout>
            <c:manualLayout>
              <c:x val="9.2412510936132983E-3"/>
              <c:y val="-0.42399788568095687"/>
            </c:manualLayout>
          </c:layout>
          <c:tx>
            <c:rich>
              <a:bodyPr/>
              <a:lstStyle/>
              <a:p>
                <a:r>
                  <a:rPr lang="en-US"/>
                  <a:t>93%</a:t>
                </a:r>
                <a:r>
                  <a:rPr lang="et-EE"/>
                  <a:t>; 445</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6%</a:t>
                </a:r>
                <a:r>
                  <a:rPr lang="et-EE"/>
                  <a:t>; 30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dLbl>
          <c:idx val="0"/>
          <c:layout>
            <c:manualLayout>
              <c:x val="9.2412510936132983E-3"/>
              <c:y val="-0.42399788568095687"/>
            </c:manualLayout>
          </c:layout>
          <c:tx>
            <c:rich>
              <a:bodyPr/>
              <a:lstStyle/>
              <a:p>
                <a:r>
                  <a:rPr lang="en-US"/>
                  <a:t>93%</a:t>
                </a:r>
                <a:r>
                  <a:rPr lang="et-EE"/>
                  <a:t>; 445</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7"/>
        <c:dLbl>
          <c:idx val="0"/>
          <c:tx>
            <c:rich>
              <a:bodyPr/>
              <a:lstStyle/>
              <a:p>
                <a:r>
                  <a:rPr lang="en-US"/>
                  <a:t>6%</a:t>
                </a:r>
                <a:r>
                  <a:rPr lang="et-EE"/>
                  <a:t>; 30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spPr>
          <a:solidFill>
            <a:schemeClr val="accent3"/>
          </a:solidFill>
        </c:spPr>
        <c:dLbl>
          <c:idx val="0"/>
          <c:layout>
            <c:manualLayout>
              <c:x val="-2.2824365704286979E-2"/>
              <c:y val="-1.333770778652668E-2"/>
            </c:manualLayout>
          </c:layout>
          <c:tx>
            <c:rich>
              <a:bodyPr/>
              <a:lstStyle/>
              <a:p>
                <a:r>
                  <a:rPr lang="en-US"/>
                  <a:t>0%</a:t>
                </a:r>
                <a:r>
                  <a:rPr lang="et-EE"/>
                  <a:t>; 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spPr>
          <a:solidFill>
            <a:srgbClr val="FFC000"/>
          </a:solidFill>
        </c:spPr>
        <c:dLbl>
          <c:idx val="0"/>
          <c:layout>
            <c:manualLayout>
              <c:x val="7.6170494313210893E-2"/>
              <c:y val="9.0573053368328965E-3"/>
            </c:manualLayout>
          </c:layout>
          <c:tx>
            <c:rich>
              <a:bodyPr/>
              <a:lstStyle/>
              <a:p>
                <a:r>
                  <a:rPr lang="en-US"/>
                  <a:t>1%</a:t>
                </a:r>
                <a:r>
                  <a:rPr lang="et-EE"/>
                  <a:t>; 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privaatsus!$B$1</c:f>
              <c:strCache>
                <c:ptCount val="1"/>
                <c:pt idx="0">
                  <c:v>Total</c:v>
                </c:pt>
              </c:strCache>
            </c:strRef>
          </c:tx>
          <c:dPt>
            <c:idx val="2"/>
            <c:bubble3D val="0"/>
            <c:spPr>
              <a:solidFill>
                <a:schemeClr val="accent3"/>
              </a:solidFill>
            </c:spPr>
            <c:extLst>
              <c:ext xmlns:c16="http://schemas.microsoft.com/office/drawing/2014/chart" uri="{C3380CC4-5D6E-409C-BE32-E72D297353CC}">
                <c16:uniqueId val="{00000000-3707-4757-9B11-8C668561C4B0}"/>
              </c:ext>
            </c:extLst>
          </c:dPt>
          <c:dPt>
            <c:idx val="3"/>
            <c:bubble3D val="0"/>
            <c:spPr>
              <a:solidFill>
                <a:srgbClr val="FFC000"/>
              </a:solidFill>
            </c:spPr>
            <c:extLst>
              <c:ext xmlns:c16="http://schemas.microsoft.com/office/drawing/2014/chart" uri="{C3380CC4-5D6E-409C-BE32-E72D297353CC}">
                <c16:uniqueId val="{00000001-3707-4757-9B11-8C668561C4B0}"/>
              </c:ext>
            </c:extLst>
          </c:dPt>
          <c:dLbls>
            <c:dLbl>
              <c:idx val="0"/>
              <c:layout>
                <c:manualLayout>
                  <c:x val="9.241258403443791E-3"/>
                  <c:y val="-0.4869349154782226"/>
                </c:manualLayout>
              </c:layout>
              <c:tx>
                <c:rich>
                  <a:bodyPr/>
                  <a:lstStyle/>
                  <a:p>
                    <a:r>
                      <a:rPr lang="en-US" sz="1400"/>
                      <a:t>9</a:t>
                    </a:r>
                    <a:r>
                      <a:rPr lang="en-US"/>
                      <a:t>3%; 445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3707-4757-9B11-8C668561C4B0}"/>
                </c:ext>
              </c:extLst>
            </c:dLbl>
            <c:dLbl>
              <c:idx val="1"/>
              <c:layout>
                <c:manualLayout>
                  <c:x val="-3.1674258312108232E-2"/>
                  <c:y val="6.6598755575133523E-3"/>
                </c:manualLayout>
              </c:layout>
              <c:tx>
                <c:rich>
                  <a:bodyPr/>
                  <a:lstStyle/>
                  <a:p>
                    <a:r>
                      <a:rPr lang="en-US" sz="1400"/>
                      <a:t>6</a:t>
                    </a:r>
                    <a:r>
                      <a:rPr lang="en-US"/>
                      <a:t>%; 30</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707-4757-9B11-8C668561C4B0}"/>
                </c:ext>
              </c:extLst>
            </c:dLbl>
            <c:dLbl>
              <c:idx val="2"/>
              <c:layout>
                <c:manualLayout>
                  <c:x val="-2.2824365704286979E-2"/>
                  <c:y val="-1.333770778652668E-2"/>
                </c:manualLayout>
              </c:layout>
              <c:tx>
                <c:rich>
                  <a:bodyPr/>
                  <a:lstStyle/>
                  <a:p>
                    <a:r>
                      <a:rPr lang="en-US" sz="1400"/>
                      <a:t>0</a:t>
                    </a:r>
                    <a:r>
                      <a:rPr lang="en-US"/>
                      <a:t>%; 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3707-4757-9B11-8C668561C4B0}"/>
                </c:ext>
              </c:extLst>
            </c:dLbl>
            <c:dLbl>
              <c:idx val="3"/>
              <c:layout>
                <c:manualLayout>
                  <c:x val="7.6170494313210893E-2"/>
                  <c:y val="9.0573053368328965E-3"/>
                </c:manualLayout>
              </c:layout>
              <c:tx>
                <c:rich>
                  <a:bodyPr/>
                  <a:lstStyle/>
                  <a:p>
                    <a:r>
                      <a:rPr lang="en-US" sz="1400"/>
                      <a:t>1</a:t>
                    </a:r>
                    <a:r>
                      <a:rPr lang="en-US"/>
                      <a:t>%; 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707-4757-9B11-8C668561C4B0}"/>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privaatsus!$A$2:$A$6</c:f>
              <c:strCache>
                <c:ptCount val="4"/>
                <c:pt idx="0">
                  <c:v>Jah</c:v>
                </c:pt>
                <c:pt idx="1">
                  <c:v>Pigem jah</c:v>
                </c:pt>
                <c:pt idx="2">
                  <c:v>Pigem ei</c:v>
                </c:pt>
                <c:pt idx="3">
                  <c:v>Ei</c:v>
                </c:pt>
              </c:strCache>
            </c:strRef>
          </c:cat>
          <c:val>
            <c:numRef>
              <c:f>privaatsus!$B$2:$B$6</c:f>
              <c:numCache>
                <c:formatCode>General</c:formatCode>
                <c:ptCount val="4"/>
                <c:pt idx="0">
                  <c:v>441</c:v>
                </c:pt>
                <c:pt idx="1">
                  <c:v>33</c:v>
                </c:pt>
                <c:pt idx="2">
                  <c:v>4</c:v>
                </c:pt>
                <c:pt idx="3">
                  <c:v>1</c:v>
                </c:pt>
              </c:numCache>
            </c:numRef>
          </c:val>
          <c:extLst>
            <c:ext xmlns:c16="http://schemas.microsoft.com/office/drawing/2014/chart" uri="{C3380CC4-5D6E-409C-BE32-E72D297353CC}">
              <c16:uniqueId val="{00000004-3707-4757-9B11-8C668561C4B0}"/>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808002677914432"/>
          <c:y val="0.41360417364836988"/>
          <c:w val="0.17215257861061883"/>
          <c:h val="0.3205451241671714"/>
        </c:manualLayout>
      </c:layout>
      <c:overlay val="0"/>
      <c:txPr>
        <a:bodyPr/>
        <a:lstStyle/>
        <a:p>
          <a:pPr>
            <a:defRPr sz="1400"/>
          </a:pPr>
          <a:endParaRPr lang="et-EE"/>
        </a:p>
      </c:txPr>
    </c:legend>
    <c:plotVisOnly val="1"/>
    <c:dispBlanksAs val="gap"/>
    <c:showDLblsOverMax val="0"/>
  </c:chart>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pivotSource>
    <c:name>[P__hik__simustik_patsiendile.xlsx]privaatsus!PivotTable1</c:name>
    <c:fmtId val="3"/>
  </c:pivotSource>
  <c:chart>
    <c:title>
      <c:tx>
        <c:rich>
          <a:bodyPr/>
          <a:lstStyle/>
          <a:p>
            <a:pPr>
              <a:defRPr sz="1800"/>
            </a:pPr>
            <a:r>
              <a:rPr lang="et-EE" sz="2000" dirty="0"/>
              <a:t>Kas</a:t>
            </a:r>
            <a:r>
              <a:rPr lang="et-EE" sz="2000" baseline="0" dirty="0"/>
              <a:t> raviteenus oli Teie jaoks piisavalt privaatne?</a:t>
            </a:r>
            <a:endParaRPr lang="en-US" sz="2000" dirty="0"/>
          </a:p>
        </c:rich>
      </c:tx>
      <c:layout>
        <c:manualLayout>
          <c:xMode val="edge"/>
          <c:yMode val="edge"/>
          <c:x val="0.13801257487936403"/>
          <c:y val="0"/>
        </c:manualLayout>
      </c:layout>
      <c:overlay val="0"/>
    </c:title>
    <c:autoTitleDeleted val="0"/>
    <c:pivotFmts>
      <c:pivotFmt>
        <c:idx val="0"/>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FFC000"/>
          </a:solidFill>
        </c:spPr>
        <c:dLbl>
          <c:idx val="0"/>
          <c:layout>
            <c:manualLayout>
              <c:x val="4.3765310586176727E-2"/>
              <c:y val="4.5209973753280843E-3"/>
            </c:manualLayout>
          </c:layout>
          <c:tx>
            <c:rich>
              <a:bodyPr/>
              <a:lstStyle/>
              <a:p>
                <a:r>
                  <a:rPr lang="en-US"/>
                  <a:t>0%</a:t>
                </a:r>
                <a:r>
                  <a:rPr lang="et-EE"/>
                  <a:t>; 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spPr>
          <a:solidFill>
            <a:srgbClr val="92D050"/>
          </a:solidFill>
        </c:spPr>
        <c:dLbl>
          <c:idx val="0"/>
          <c:layout>
            <c:manualLayout>
              <c:x val="-4.3059492563429606E-2"/>
              <c:y val="-1.3058836395450569E-2"/>
            </c:manualLayout>
          </c:layout>
          <c:tx>
            <c:rich>
              <a:bodyPr/>
              <a:lstStyle/>
              <a:p>
                <a:r>
                  <a:rPr lang="en-US"/>
                  <a:t>1%</a:t>
                </a:r>
                <a:r>
                  <a:rPr lang="et-EE"/>
                  <a:t>; 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dLbl>
          <c:idx val="0"/>
          <c:layout>
            <c:manualLayout>
              <c:x val="-1.1576115485564305E-2"/>
              <c:y val="-0.39924139690871985"/>
            </c:manualLayout>
          </c:layout>
          <c:tx>
            <c:rich>
              <a:bodyPr/>
              <a:lstStyle/>
              <a:p>
                <a:r>
                  <a:rPr lang="en-US"/>
                  <a:t>92%</a:t>
                </a:r>
                <a:r>
                  <a:rPr lang="et-EE"/>
                  <a:t>; 441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layout>
            <c:manualLayout>
              <c:x val="-4.5664041994750673E-2"/>
              <c:y val="1.7356736657917763E-2"/>
            </c:manualLayout>
          </c:layout>
          <c:tx>
            <c:rich>
              <a:bodyPr/>
              <a:lstStyle/>
              <a:p>
                <a:r>
                  <a:rPr lang="en-US"/>
                  <a:t>7%</a:t>
                </a:r>
                <a:r>
                  <a:rPr lang="et-EE"/>
                  <a:t>; 33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dLbl>
          <c:idx val="0"/>
          <c:layout>
            <c:manualLayout>
              <c:x val="-1.1576115485564305E-2"/>
              <c:y val="-0.39924139690871985"/>
            </c:manualLayout>
          </c:layout>
          <c:tx>
            <c:rich>
              <a:bodyPr/>
              <a:lstStyle/>
              <a:p>
                <a:r>
                  <a:rPr lang="en-US"/>
                  <a:t>92%</a:t>
                </a:r>
                <a:r>
                  <a:rPr lang="et-EE"/>
                  <a:t>; 441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7"/>
        <c:dLbl>
          <c:idx val="0"/>
          <c:layout>
            <c:manualLayout>
              <c:x val="-4.5664041994750673E-2"/>
              <c:y val="1.7356736657917763E-2"/>
            </c:manualLayout>
          </c:layout>
          <c:tx>
            <c:rich>
              <a:bodyPr/>
              <a:lstStyle/>
              <a:p>
                <a:r>
                  <a:rPr lang="en-US"/>
                  <a:t>7%</a:t>
                </a:r>
                <a:r>
                  <a:rPr lang="et-EE"/>
                  <a:t>; 33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spPr>
          <a:solidFill>
            <a:srgbClr val="92D050"/>
          </a:solidFill>
        </c:spPr>
        <c:dLbl>
          <c:idx val="0"/>
          <c:layout>
            <c:manualLayout>
              <c:x val="-4.3059492563429606E-2"/>
              <c:y val="-1.3058836395450569E-2"/>
            </c:manualLayout>
          </c:layout>
          <c:tx>
            <c:rich>
              <a:bodyPr/>
              <a:lstStyle/>
              <a:p>
                <a:r>
                  <a:rPr lang="en-US"/>
                  <a:t>1%</a:t>
                </a:r>
                <a:r>
                  <a:rPr lang="et-EE"/>
                  <a:t>; 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spPr>
          <a:solidFill>
            <a:srgbClr val="FFC000"/>
          </a:solidFill>
        </c:spPr>
        <c:dLbl>
          <c:idx val="0"/>
          <c:layout>
            <c:manualLayout>
              <c:x val="4.3765310586176727E-2"/>
              <c:y val="4.5209973753280843E-3"/>
            </c:manualLayout>
          </c:layout>
          <c:tx>
            <c:rich>
              <a:bodyPr/>
              <a:lstStyle/>
              <a:p>
                <a:r>
                  <a:rPr lang="en-US"/>
                  <a:t>0%</a:t>
                </a:r>
                <a:r>
                  <a:rPr lang="et-EE"/>
                  <a:t>; 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privaatsus!$B$1</c:f>
              <c:strCache>
                <c:ptCount val="1"/>
                <c:pt idx="0">
                  <c:v>Total</c:v>
                </c:pt>
              </c:strCache>
            </c:strRef>
          </c:tx>
          <c:dPt>
            <c:idx val="2"/>
            <c:bubble3D val="0"/>
            <c:spPr>
              <a:solidFill>
                <a:srgbClr val="92D050"/>
              </a:solidFill>
            </c:spPr>
            <c:extLst>
              <c:ext xmlns:c16="http://schemas.microsoft.com/office/drawing/2014/chart" uri="{C3380CC4-5D6E-409C-BE32-E72D297353CC}">
                <c16:uniqueId val="{00000000-FF6A-4C87-AE87-84A7583854A1}"/>
              </c:ext>
            </c:extLst>
          </c:dPt>
          <c:dPt>
            <c:idx val="3"/>
            <c:bubble3D val="0"/>
            <c:spPr>
              <a:solidFill>
                <a:srgbClr val="FFC000"/>
              </a:solidFill>
            </c:spPr>
            <c:extLst>
              <c:ext xmlns:c16="http://schemas.microsoft.com/office/drawing/2014/chart" uri="{C3380CC4-5D6E-409C-BE32-E72D297353CC}">
                <c16:uniqueId val="{00000001-FF6A-4C87-AE87-84A7583854A1}"/>
              </c:ext>
            </c:extLst>
          </c:dPt>
          <c:dLbls>
            <c:dLbl>
              <c:idx val="0"/>
              <c:layout>
                <c:manualLayout>
                  <c:x val="-1.1576115485564305E-2"/>
                  <c:y val="-0.39924139690871985"/>
                </c:manualLayout>
              </c:layout>
              <c:tx>
                <c:rich>
                  <a:bodyPr/>
                  <a:lstStyle/>
                  <a:p>
                    <a:r>
                      <a:rPr lang="en-US" sz="1400"/>
                      <a:t>9</a:t>
                    </a:r>
                    <a:r>
                      <a:rPr lang="en-US"/>
                      <a:t>2%; 441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FF6A-4C87-AE87-84A7583854A1}"/>
                </c:ext>
              </c:extLst>
            </c:dLbl>
            <c:dLbl>
              <c:idx val="1"/>
              <c:layout>
                <c:manualLayout>
                  <c:x val="-4.5664041994750673E-2"/>
                  <c:y val="1.7356736657917763E-2"/>
                </c:manualLayout>
              </c:layout>
              <c:tx>
                <c:rich>
                  <a:bodyPr/>
                  <a:lstStyle/>
                  <a:p>
                    <a:r>
                      <a:rPr lang="en-US" sz="1400"/>
                      <a:t>7</a:t>
                    </a:r>
                    <a:r>
                      <a:rPr lang="en-US"/>
                      <a:t>%; 33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FF6A-4C87-AE87-84A7583854A1}"/>
                </c:ext>
              </c:extLst>
            </c:dLbl>
            <c:dLbl>
              <c:idx val="2"/>
              <c:layout>
                <c:manualLayout>
                  <c:x val="-4.3059492563429606E-2"/>
                  <c:y val="-1.3058836395450569E-2"/>
                </c:manualLayout>
              </c:layout>
              <c:tx>
                <c:rich>
                  <a:bodyPr/>
                  <a:lstStyle/>
                  <a:p>
                    <a:r>
                      <a:rPr lang="en-US" sz="1400"/>
                      <a:t>1</a:t>
                    </a:r>
                    <a:r>
                      <a:rPr lang="en-US"/>
                      <a:t>%; 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FF6A-4C87-AE87-84A7583854A1}"/>
                </c:ext>
              </c:extLst>
            </c:dLbl>
            <c:dLbl>
              <c:idx val="3"/>
              <c:layout>
                <c:manualLayout>
                  <c:x val="4.3765310586176727E-2"/>
                  <c:y val="4.5209973753280843E-3"/>
                </c:manualLayout>
              </c:layout>
              <c:tx>
                <c:rich>
                  <a:bodyPr/>
                  <a:lstStyle/>
                  <a:p>
                    <a:r>
                      <a:rPr lang="en-US" sz="1400"/>
                      <a:t>0</a:t>
                    </a:r>
                    <a:r>
                      <a:rPr lang="en-US"/>
                      <a:t>%; 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F6A-4C87-AE87-84A7583854A1}"/>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privaatsus!$A$2:$A$6</c:f>
              <c:strCache>
                <c:ptCount val="4"/>
                <c:pt idx="0">
                  <c:v>Jah</c:v>
                </c:pt>
                <c:pt idx="1">
                  <c:v>Pigem jah</c:v>
                </c:pt>
                <c:pt idx="2">
                  <c:v>Pigem ei</c:v>
                </c:pt>
                <c:pt idx="3">
                  <c:v>Ei</c:v>
                </c:pt>
              </c:strCache>
            </c:strRef>
          </c:cat>
          <c:val>
            <c:numRef>
              <c:f>privaatsus!$B$2:$B$6</c:f>
              <c:numCache>
                <c:formatCode>General</c:formatCode>
                <c:ptCount val="4"/>
                <c:pt idx="0">
                  <c:v>441</c:v>
                </c:pt>
                <c:pt idx="1">
                  <c:v>33</c:v>
                </c:pt>
                <c:pt idx="2">
                  <c:v>4</c:v>
                </c:pt>
                <c:pt idx="3">
                  <c:v>1</c:v>
                </c:pt>
              </c:numCache>
            </c:numRef>
          </c:val>
          <c:extLst>
            <c:ext xmlns:c16="http://schemas.microsoft.com/office/drawing/2014/chart" uri="{C3380CC4-5D6E-409C-BE32-E72D297353CC}">
              <c16:uniqueId val="{00000004-FF6A-4C87-AE87-84A7583854A1}"/>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4773753280839963"/>
          <c:y val="0.42735710119568415"/>
          <c:w val="0.15781802274715676"/>
          <c:h val="0.33486876640419982"/>
        </c:manualLayout>
      </c:layout>
      <c:overlay val="0"/>
      <c:txPr>
        <a:bodyPr/>
        <a:lstStyle/>
        <a:p>
          <a:pPr>
            <a:defRPr sz="1400"/>
          </a:pPr>
          <a:endParaRPr lang="et-EE"/>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pivotSource>
    <c:name>[P__hik__simustik_patsiendile (version 2).xlsb]sisestusvahend!PivotTable1</c:name>
    <c:fmtId val="5"/>
  </c:pivotSource>
  <c:chart>
    <c:title>
      <c:tx>
        <c:rich>
          <a:bodyPr/>
          <a:lstStyle/>
          <a:p>
            <a:pPr>
              <a:defRPr sz="2000"/>
            </a:pPr>
            <a:r>
              <a:rPr lang="et-EE" sz="2000"/>
              <a:t>Sisestusvahend</a:t>
            </a:r>
            <a:endParaRPr lang="en-US" sz="2000"/>
          </a:p>
        </c:rich>
      </c:tx>
      <c:layout>
        <c:manualLayout>
          <c:xMode val="edge"/>
          <c:yMode val="edge"/>
          <c:x val="0.34144444444444483"/>
          <c:y val="1.8518518518518542E-2"/>
        </c:manualLayout>
      </c:layout>
      <c:overlay val="0"/>
    </c:title>
    <c:autoTitleDeleted val="0"/>
    <c:pivotFmts>
      <c:pivotFmt>
        <c:idx val="0"/>
        <c:marker>
          <c:symbol val="none"/>
        </c:marker>
        <c:dLbl>
          <c:idx val="0"/>
          <c:dLblPos val="bestFit"/>
          <c:showLegendKey val="0"/>
          <c:showVal val="0"/>
          <c:showCatName val="0"/>
          <c:showSerName val="0"/>
          <c:showPercent val="1"/>
          <c:showBubbleSize val="0"/>
          <c:extLst>
            <c:ext xmlns:c15="http://schemas.microsoft.com/office/drawing/2012/chart" uri="{CE6537A1-D6FC-4f65-9D91-7224C49458BB}"/>
          </c:extLst>
        </c:dLbl>
      </c:pivotFmt>
      <c:pivotFmt>
        <c:idx val="1"/>
        <c:dLbl>
          <c:idx val="0"/>
          <c:layout>
            <c:manualLayout>
              <c:x val="3.7006780402449743E-2"/>
              <c:y val="-0.49455417031204518"/>
            </c:manualLayout>
          </c:layout>
          <c:tx>
            <c:rich>
              <a:bodyPr/>
              <a:lstStyle/>
              <a:p>
                <a:r>
                  <a:rPr lang="en-US"/>
                  <a:t>95%</a:t>
                </a:r>
                <a:r>
                  <a:rPr lang="et-EE"/>
                  <a:t>; 471</a:t>
                </a:r>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2"/>
        <c:dLbl>
          <c:idx val="0"/>
          <c:layout>
            <c:manualLayout>
              <c:x val="-1.8285433070866143E-2"/>
              <c:y val="-2.8084718576844615E-2"/>
            </c:manualLayout>
          </c:layout>
          <c:tx>
            <c:rich>
              <a:bodyPr/>
              <a:lstStyle/>
              <a:p>
                <a:r>
                  <a:rPr lang="en-US"/>
                  <a:t>3%</a:t>
                </a:r>
                <a:r>
                  <a:rPr lang="et-EE"/>
                  <a:t>; 15</a:t>
                </a:r>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3"/>
        <c:dLbl>
          <c:idx val="0"/>
          <c:layout>
            <c:manualLayout>
              <c:x val="7.0576771653543438E-2"/>
              <c:y val="3.9458661417322835E-2"/>
            </c:manualLayout>
          </c:layout>
          <c:tx>
            <c:rich>
              <a:bodyPr/>
              <a:lstStyle/>
              <a:p>
                <a:r>
                  <a:rPr lang="en-US"/>
                  <a:t>2%</a:t>
                </a:r>
                <a:r>
                  <a:rPr lang="et-EE"/>
                  <a:t>; 10</a:t>
                </a:r>
              </a:p>
              <a:p>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4"/>
        <c:marker>
          <c:symbol val="none"/>
        </c:marker>
        <c:dLbl>
          <c:idx val="0"/>
          <c:spPr/>
          <c:txPr>
            <a:bodyPr/>
            <a:lstStyle/>
            <a:p>
              <a:pPr>
                <a:defRPr/>
              </a:pPr>
              <a:endParaRPr lang="et-EE"/>
            </a:p>
          </c:txPr>
          <c:dLblPos val="bestFit"/>
          <c:showLegendKey val="0"/>
          <c:showVal val="0"/>
          <c:showCatName val="0"/>
          <c:showSerName val="0"/>
          <c:showPercent val="1"/>
          <c:showBubbleSize val="0"/>
          <c:extLst>
            <c:ext xmlns:c15="http://schemas.microsoft.com/office/drawing/2012/chart" uri="{CE6537A1-D6FC-4f65-9D91-7224C49458BB}"/>
          </c:extLst>
        </c:dLbl>
      </c:pivotFmt>
      <c:pivotFmt>
        <c:idx val="5"/>
        <c:dLbl>
          <c:idx val="0"/>
          <c:layout>
            <c:manualLayout>
              <c:x val="3.7006780402449743E-2"/>
              <c:y val="-0.49455417031204518"/>
            </c:manualLayout>
          </c:layout>
          <c:tx>
            <c:rich>
              <a:bodyPr/>
              <a:lstStyle/>
              <a:p>
                <a:r>
                  <a:rPr lang="en-US"/>
                  <a:t>95%</a:t>
                </a:r>
                <a:r>
                  <a:rPr lang="et-EE"/>
                  <a:t>; 471</a:t>
                </a:r>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6"/>
        <c:dLbl>
          <c:idx val="0"/>
          <c:layout>
            <c:manualLayout>
              <c:x val="-1.8285433070866143E-2"/>
              <c:y val="-2.8084718576844615E-2"/>
            </c:manualLayout>
          </c:layout>
          <c:tx>
            <c:rich>
              <a:bodyPr/>
              <a:lstStyle/>
              <a:p>
                <a:r>
                  <a:rPr lang="en-US"/>
                  <a:t>3%</a:t>
                </a:r>
                <a:r>
                  <a:rPr lang="et-EE"/>
                  <a:t>; 15</a:t>
                </a:r>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
        <c:idx val="7"/>
        <c:dLbl>
          <c:idx val="0"/>
          <c:layout>
            <c:manualLayout>
              <c:x val="7.0576771653543438E-2"/>
              <c:y val="3.9458661417322835E-2"/>
            </c:manualLayout>
          </c:layout>
          <c:tx>
            <c:rich>
              <a:bodyPr/>
              <a:lstStyle/>
              <a:p>
                <a:r>
                  <a:rPr lang="en-US"/>
                  <a:t>2%</a:t>
                </a:r>
                <a:r>
                  <a:rPr lang="et-EE"/>
                  <a:t>; 10</a:t>
                </a:r>
              </a:p>
              <a:p>
                <a:endParaRPr lang="en-US"/>
              </a:p>
            </c:rich>
          </c:tx>
          <c:dLblPos val="bestFit"/>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sisestusvahend!$B$1</c:f>
              <c:strCache>
                <c:ptCount val="1"/>
                <c:pt idx="0">
                  <c:v>Total</c:v>
                </c:pt>
              </c:strCache>
            </c:strRef>
          </c:tx>
          <c:dPt>
            <c:idx val="1"/>
            <c:bubble3D val="0"/>
            <c:spPr>
              <a:solidFill>
                <a:srgbClr val="FFC000"/>
              </a:solidFill>
            </c:spPr>
            <c:extLst>
              <c:ext xmlns:c16="http://schemas.microsoft.com/office/drawing/2014/chart" uri="{C3380CC4-5D6E-409C-BE32-E72D297353CC}">
                <c16:uniqueId val="{00000000-90B7-485B-8DBE-C5714290FD69}"/>
              </c:ext>
            </c:extLst>
          </c:dPt>
          <c:dPt>
            <c:idx val="2"/>
            <c:bubble3D val="0"/>
            <c:spPr>
              <a:solidFill>
                <a:srgbClr val="92D050"/>
              </a:solidFill>
            </c:spPr>
            <c:extLst>
              <c:ext xmlns:c16="http://schemas.microsoft.com/office/drawing/2014/chart" uri="{C3380CC4-5D6E-409C-BE32-E72D297353CC}">
                <c16:uniqueId val="{00000001-90B7-485B-8DBE-C5714290FD69}"/>
              </c:ext>
            </c:extLst>
          </c:dPt>
          <c:dLbls>
            <c:dLbl>
              <c:idx val="0"/>
              <c:layout>
                <c:manualLayout>
                  <c:x val="3.7006780402449743E-2"/>
                  <c:y val="-0.49455417031204518"/>
                </c:manualLayout>
              </c:layout>
              <c:tx>
                <c:rich>
                  <a:bodyPr/>
                  <a:lstStyle/>
                  <a:p>
                    <a:r>
                      <a:rPr lang="en-US" sz="1400"/>
                      <a:t>9</a:t>
                    </a:r>
                    <a:r>
                      <a:rPr lang="en-US"/>
                      <a:t>5%; 471</a:t>
                    </a:r>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0B7-485B-8DBE-C5714290FD69}"/>
                </c:ext>
              </c:extLst>
            </c:dLbl>
            <c:dLbl>
              <c:idx val="1"/>
              <c:layout>
                <c:manualLayout>
                  <c:x val="-1.8285433070866143E-2"/>
                  <c:y val="-2.8084718576844615E-2"/>
                </c:manualLayout>
              </c:layout>
              <c:tx>
                <c:rich>
                  <a:bodyPr/>
                  <a:lstStyle/>
                  <a:p>
                    <a:r>
                      <a:rPr lang="en-US" sz="1400"/>
                      <a:t>3</a:t>
                    </a:r>
                    <a:r>
                      <a:rPr lang="en-US"/>
                      <a:t>%; 15</a:t>
                    </a:r>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0B7-485B-8DBE-C5714290FD69}"/>
                </c:ext>
              </c:extLst>
            </c:dLbl>
            <c:dLbl>
              <c:idx val="2"/>
              <c:layout>
                <c:manualLayout>
                  <c:x val="7.0576771653543438E-2"/>
                  <c:y val="3.9458661417322835E-2"/>
                </c:manualLayout>
              </c:layout>
              <c:tx>
                <c:rich>
                  <a:bodyPr/>
                  <a:lstStyle/>
                  <a:p>
                    <a:r>
                      <a:rPr lang="en-US" sz="1400"/>
                      <a:t>2</a:t>
                    </a:r>
                    <a:r>
                      <a:rPr lang="en-US"/>
                      <a:t>%; 10</a:t>
                    </a:r>
                  </a:p>
                  <a:p>
                    <a:endParaRPr lang="en-US"/>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0B7-485B-8DBE-C5714290FD69}"/>
                </c:ext>
              </c:extLst>
            </c:dLbl>
            <c:spPr>
              <a:noFill/>
              <a:ln>
                <a:noFill/>
              </a:ln>
              <a:effectLst/>
            </c:spPr>
            <c:txPr>
              <a:bodyPr/>
              <a:lstStyle/>
              <a:p>
                <a:pPr>
                  <a:defRPr sz="1400"/>
                </a:pPr>
                <a:endParaRPr lang="et-EE"/>
              </a:p>
            </c:txPr>
            <c:dLblPos val="bestFit"/>
            <c:showLegendKey val="0"/>
            <c:showVal val="0"/>
            <c:showCatName val="0"/>
            <c:showSerName val="0"/>
            <c:showPercent val="1"/>
            <c:showBubbleSize val="0"/>
            <c:showLeaderLines val="1"/>
            <c:extLst>
              <c:ext xmlns:c15="http://schemas.microsoft.com/office/drawing/2012/chart" uri="{CE6537A1-D6FC-4f65-9D91-7224C49458BB}"/>
            </c:extLst>
          </c:dLbls>
          <c:cat>
            <c:strRef>
              <c:f>sisestusvahend!$A$2:$A$5</c:f>
              <c:strCache>
                <c:ptCount val="3"/>
                <c:pt idx="0">
                  <c:v>Käsitsi</c:v>
                </c:pt>
                <c:pt idx="1">
                  <c:v>Arvuti</c:v>
                </c:pt>
                <c:pt idx="2">
                  <c:v>Mobiilne</c:v>
                </c:pt>
              </c:strCache>
            </c:strRef>
          </c:cat>
          <c:val>
            <c:numRef>
              <c:f>sisestusvahend!$B$2:$B$5</c:f>
              <c:numCache>
                <c:formatCode>General</c:formatCode>
                <c:ptCount val="3"/>
                <c:pt idx="0">
                  <c:v>471</c:v>
                </c:pt>
                <c:pt idx="1">
                  <c:v>15</c:v>
                </c:pt>
                <c:pt idx="2">
                  <c:v>10</c:v>
                </c:pt>
              </c:numCache>
            </c:numRef>
          </c:val>
          <c:extLst>
            <c:ext xmlns:c16="http://schemas.microsoft.com/office/drawing/2014/chart" uri="{C3380CC4-5D6E-409C-BE32-E72D297353CC}">
              <c16:uniqueId val="{00000003-90B7-485B-8DBE-C5714290FD69}"/>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5402909011373755"/>
          <c:y val="0.40445902595508892"/>
          <c:w val="0.13763757655293091"/>
          <c:h val="0.25115157480314959"/>
        </c:manualLayout>
      </c:layout>
      <c:overlay val="0"/>
      <c:txPr>
        <a:bodyPr/>
        <a:lstStyle/>
        <a:p>
          <a:pPr>
            <a:defRPr sz="1400"/>
          </a:pPr>
          <a:endParaRPr lang="et-EE"/>
        </a:p>
      </c:txPr>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pivotSource>
    <c:name>[P__hik__simustik_patsiendile.xlsx]sõbralikkus!PivotTable2</c:name>
    <c:fmtId val="3"/>
  </c:pivotSource>
  <c:chart>
    <c:title>
      <c:tx>
        <c:rich>
          <a:bodyPr/>
          <a:lstStyle/>
          <a:p>
            <a:pPr>
              <a:defRPr sz="1800"/>
            </a:pPr>
            <a:r>
              <a:rPr lang="et-EE" sz="1800"/>
              <a:t>Kas</a:t>
            </a:r>
            <a:r>
              <a:rPr lang="et-EE" sz="1800" baseline="0"/>
              <a:t> tundsite, et Teisse suhtuti sõbralikult?</a:t>
            </a:r>
            <a:endParaRPr lang="en-US" sz="1800"/>
          </a:p>
        </c:rich>
      </c:tx>
      <c:layout>
        <c:manualLayout>
          <c:xMode val="edge"/>
          <c:yMode val="edge"/>
          <c:x val="0.1158779561470123"/>
          <c:y val="1.8469655713013549E-2"/>
        </c:manualLayout>
      </c:layout>
      <c:overlay val="0"/>
    </c:title>
    <c:autoTitleDeleted val="0"/>
    <c:pivotFmts>
      <c:pivotFmt>
        <c:idx val="0"/>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92D050"/>
          </a:solidFill>
        </c:spPr>
        <c:dLbl>
          <c:idx val="0"/>
          <c:layout>
            <c:manualLayout>
              <c:x val="1.8834208223972009E-3"/>
              <c:y val="-2.2751531058617672E-2"/>
            </c:manualLayout>
          </c:layout>
          <c:tx>
            <c:rich>
              <a:bodyPr/>
              <a:lstStyle/>
              <a:p>
                <a:r>
                  <a:rPr lang="en-US"/>
                  <a:t>0%</a:t>
                </a:r>
                <a:r>
                  <a:rPr lang="et-EE"/>
                  <a:t>; 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spPr>
          <a:solidFill>
            <a:srgbClr val="FFC000"/>
          </a:solidFill>
        </c:spPr>
        <c:dLbl>
          <c:idx val="0"/>
          <c:layout>
            <c:manualLayout>
              <c:x val="6.2036526684164484E-2"/>
              <c:y val="1.244714202391368E-2"/>
            </c:manualLayout>
          </c:layout>
          <c:tx>
            <c:rich>
              <a:bodyPr/>
              <a:lstStyle/>
              <a:p>
                <a:r>
                  <a:rPr lang="en-US"/>
                  <a:t>1%</a:t>
                </a:r>
                <a:r>
                  <a:rPr lang="et-EE"/>
                  <a:t>; 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dLbl>
          <c:idx val="0"/>
          <c:tx>
            <c:rich>
              <a:bodyPr/>
              <a:lstStyle/>
              <a:p>
                <a:r>
                  <a:rPr lang="en-US"/>
                  <a:t>95%</a:t>
                </a:r>
                <a:r>
                  <a:rPr lang="et-EE"/>
                  <a:t>; 450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layout>
            <c:manualLayout>
              <c:x val="-4.2607939632545951E-2"/>
              <c:y val="1.2484324876057166E-2"/>
            </c:manualLayout>
          </c:layout>
          <c:tx>
            <c:rich>
              <a:bodyPr/>
              <a:lstStyle/>
              <a:p>
                <a:r>
                  <a:rPr lang="en-US"/>
                  <a:t>4%</a:t>
                </a:r>
                <a:r>
                  <a:rPr lang="et-EE"/>
                  <a:t>; 21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dLbl>
          <c:idx val="0"/>
          <c:tx>
            <c:rich>
              <a:bodyPr/>
              <a:lstStyle/>
              <a:p>
                <a:r>
                  <a:rPr lang="en-US"/>
                  <a:t>95%</a:t>
                </a:r>
                <a:r>
                  <a:rPr lang="et-EE"/>
                  <a:t>; 450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7"/>
        <c:dLbl>
          <c:idx val="0"/>
          <c:layout>
            <c:manualLayout>
              <c:x val="-4.2607939632545951E-2"/>
              <c:y val="1.2484324876057166E-2"/>
            </c:manualLayout>
          </c:layout>
          <c:tx>
            <c:rich>
              <a:bodyPr/>
              <a:lstStyle/>
              <a:p>
                <a:r>
                  <a:rPr lang="en-US"/>
                  <a:t>4%</a:t>
                </a:r>
                <a:r>
                  <a:rPr lang="et-EE"/>
                  <a:t>; 21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spPr>
          <a:solidFill>
            <a:srgbClr val="92D050"/>
          </a:solidFill>
        </c:spPr>
        <c:dLbl>
          <c:idx val="0"/>
          <c:layout>
            <c:manualLayout>
              <c:x val="1.8834208223972009E-3"/>
              <c:y val="-2.2751531058617672E-2"/>
            </c:manualLayout>
          </c:layout>
          <c:tx>
            <c:rich>
              <a:bodyPr/>
              <a:lstStyle/>
              <a:p>
                <a:r>
                  <a:rPr lang="en-US"/>
                  <a:t>0%</a:t>
                </a:r>
                <a:r>
                  <a:rPr lang="et-EE"/>
                  <a:t>; 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spPr>
          <a:solidFill>
            <a:srgbClr val="FFC000"/>
          </a:solidFill>
        </c:spPr>
        <c:dLbl>
          <c:idx val="0"/>
          <c:layout>
            <c:manualLayout>
              <c:x val="6.2036526684164484E-2"/>
              <c:y val="1.244714202391368E-2"/>
            </c:manualLayout>
          </c:layout>
          <c:tx>
            <c:rich>
              <a:bodyPr/>
              <a:lstStyle/>
              <a:p>
                <a:r>
                  <a:rPr lang="en-US"/>
                  <a:t>1%</a:t>
                </a:r>
                <a:r>
                  <a:rPr lang="et-EE"/>
                  <a:t>; 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sõbralikkus!$B$1</c:f>
              <c:strCache>
                <c:ptCount val="1"/>
                <c:pt idx="0">
                  <c:v>Total</c:v>
                </c:pt>
              </c:strCache>
            </c:strRef>
          </c:tx>
          <c:dPt>
            <c:idx val="2"/>
            <c:bubble3D val="0"/>
            <c:spPr>
              <a:solidFill>
                <a:srgbClr val="92D050"/>
              </a:solidFill>
            </c:spPr>
            <c:extLst>
              <c:ext xmlns:c16="http://schemas.microsoft.com/office/drawing/2014/chart" uri="{C3380CC4-5D6E-409C-BE32-E72D297353CC}">
                <c16:uniqueId val="{00000000-B2C5-4B8D-A962-AF5597D77C99}"/>
              </c:ext>
            </c:extLst>
          </c:dPt>
          <c:dPt>
            <c:idx val="3"/>
            <c:bubble3D val="0"/>
            <c:spPr>
              <a:solidFill>
                <a:srgbClr val="FFC000"/>
              </a:solidFill>
            </c:spPr>
            <c:extLst>
              <c:ext xmlns:c16="http://schemas.microsoft.com/office/drawing/2014/chart" uri="{C3380CC4-5D6E-409C-BE32-E72D297353CC}">
                <c16:uniqueId val="{00000001-B2C5-4B8D-A962-AF5597D77C99}"/>
              </c:ext>
            </c:extLst>
          </c:dPt>
          <c:dLbls>
            <c:dLbl>
              <c:idx val="0"/>
              <c:layout>
                <c:manualLayout>
                  <c:x val="3.3336409743043145E-2"/>
                  <c:y val="-0.51606205610412437"/>
                </c:manualLayout>
              </c:layout>
              <c:tx>
                <c:rich>
                  <a:bodyPr/>
                  <a:lstStyle/>
                  <a:p>
                    <a:r>
                      <a:rPr lang="en-US" sz="1400"/>
                      <a:t>9</a:t>
                    </a:r>
                    <a:r>
                      <a:rPr lang="en-US"/>
                      <a:t>5%; 450</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B2C5-4B8D-A962-AF5597D77C99}"/>
                </c:ext>
              </c:extLst>
            </c:dLbl>
            <c:dLbl>
              <c:idx val="1"/>
              <c:layout>
                <c:manualLayout>
                  <c:x val="-4.2607939632545951E-2"/>
                  <c:y val="1.2484324876057166E-2"/>
                </c:manualLayout>
              </c:layout>
              <c:tx>
                <c:rich>
                  <a:bodyPr/>
                  <a:lstStyle/>
                  <a:p>
                    <a:r>
                      <a:rPr lang="en-US" sz="1400"/>
                      <a:t>4</a:t>
                    </a:r>
                    <a:r>
                      <a:rPr lang="en-US"/>
                      <a:t>%; 21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2C5-4B8D-A962-AF5597D77C99}"/>
                </c:ext>
              </c:extLst>
            </c:dLbl>
            <c:dLbl>
              <c:idx val="2"/>
              <c:layout>
                <c:manualLayout>
                  <c:x val="1.8834208223972009E-3"/>
                  <c:y val="-2.2751531058617672E-2"/>
                </c:manualLayout>
              </c:layout>
              <c:tx>
                <c:rich>
                  <a:bodyPr/>
                  <a:lstStyle/>
                  <a:p>
                    <a:r>
                      <a:rPr lang="en-US" sz="1400"/>
                      <a:t>0</a:t>
                    </a:r>
                    <a:r>
                      <a:rPr lang="en-US"/>
                      <a:t>%; 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B2C5-4B8D-A962-AF5597D77C99}"/>
                </c:ext>
              </c:extLst>
            </c:dLbl>
            <c:dLbl>
              <c:idx val="3"/>
              <c:layout>
                <c:manualLayout>
                  <c:x val="6.2036526684164484E-2"/>
                  <c:y val="1.244714202391368E-2"/>
                </c:manualLayout>
              </c:layout>
              <c:tx>
                <c:rich>
                  <a:bodyPr/>
                  <a:lstStyle/>
                  <a:p>
                    <a:r>
                      <a:rPr lang="en-US" sz="1400"/>
                      <a:t>1</a:t>
                    </a:r>
                    <a:r>
                      <a:rPr lang="en-US"/>
                      <a:t>%; 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2C5-4B8D-A962-AF5597D77C99}"/>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sõbralikkus!$A$2:$A$6</c:f>
              <c:strCache>
                <c:ptCount val="4"/>
                <c:pt idx="0">
                  <c:v>Jah</c:v>
                </c:pt>
                <c:pt idx="1">
                  <c:v>Pigem jah</c:v>
                </c:pt>
                <c:pt idx="2">
                  <c:v>Pigem ei</c:v>
                </c:pt>
                <c:pt idx="3">
                  <c:v>Ei</c:v>
                </c:pt>
              </c:strCache>
            </c:strRef>
          </c:cat>
          <c:val>
            <c:numRef>
              <c:f>sõbralikkus!$B$2:$B$6</c:f>
              <c:numCache>
                <c:formatCode>General</c:formatCode>
                <c:ptCount val="4"/>
                <c:pt idx="0">
                  <c:v>450</c:v>
                </c:pt>
                <c:pt idx="1">
                  <c:v>21</c:v>
                </c:pt>
                <c:pt idx="2">
                  <c:v>1</c:v>
                </c:pt>
                <c:pt idx="3">
                  <c:v>4</c:v>
                </c:pt>
              </c:numCache>
            </c:numRef>
          </c:val>
          <c:extLst>
            <c:ext xmlns:c16="http://schemas.microsoft.com/office/drawing/2014/chart" uri="{C3380CC4-5D6E-409C-BE32-E72D297353CC}">
              <c16:uniqueId val="{00000004-B2C5-4B8D-A962-AF5597D77C99}"/>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7774168802600798"/>
          <c:y val="0.32860668504583246"/>
          <c:w val="0.13643566206293217"/>
          <c:h val="0.43505783038263224"/>
        </c:manualLayout>
      </c:layout>
      <c:overlay val="0"/>
      <c:txPr>
        <a:bodyPr/>
        <a:lstStyle/>
        <a:p>
          <a:pPr>
            <a:defRPr sz="1400"/>
          </a:pPr>
          <a:endParaRPr lang="et-EE"/>
        </a:p>
      </c:txPr>
    </c:legend>
    <c:plotVisOnly val="1"/>
    <c:dispBlanksAs val="gap"/>
    <c:showDLblsOverMax val="0"/>
  </c:chart>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pivotSource>
    <c:name>[P__hik__simustik_patsiendile.xlsx]vajadusteenusejärele!PivotTable3</c:name>
    <c:fmtId val="3"/>
  </c:pivotSource>
  <c:chart>
    <c:title>
      <c:tx>
        <c:rich>
          <a:bodyPr/>
          <a:lstStyle/>
          <a:p>
            <a:pPr>
              <a:defRPr/>
            </a:pPr>
            <a:r>
              <a:rPr lang="et-EE" dirty="0"/>
              <a:t>Kui</a:t>
            </a:r>
            <a:r>
              <a:rPr lang="et-EE" baseline="0" dirty="0"/>
              <a:t> Teil tekib vajadus raviteenuse järele, kas tuleksite taas Fertilitasse?</a:t>
            </a:r>
            <a:endParaRPr lang="en-US" dirty="0"/>
          </a:p>
        </c:rich>
      </c:tx>
      <c:layout>
        <c:manualLayout>
          <c:xMode val="edge"/>
          <c:yMode val="edge"/>
          <c:x val="1.0044572478973774E-2"/>
          <c:y val="1.236749073594604E-2"/>
        </c:manualLayout>
      </c:layout>
      <c:overlay val="0"/>
    </c:title>
    <c:autoTitleDeleted val="0"/>
    <c:pivotFmts>
      <c:pivotFmt>
        <c:idx val="0"/>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92D050"/>
          </a:solidFill>
        </c:spPr>
        <c:dLbl>
          <c:idx val="0"/>
          <c:tx>
            <c:rich>
              <a:bodyPr/>
              <a:lstStyle/>
              <a:p>
                <a:r>
                  <a:rPr lang="en-US"/>
                  <a:t>1%</a:t>
                </a:r>
                <a:r>
                  <a:rPr lang="et-EE"/>
                  <a:t>; 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spPr>
          <a:solidFill>
            <a:srgbClr val="FFC000"/>
          </a:solidFill>
        </c:spPr>
        <c:dLbl>
          <c:idx val="0"/>
          <c:tx>
            <c:rich>
              <a:bodyPr/>
              <a:lstStyle/>
              <a:p>
                <a:r>
                  <a:rPr lang="en-US"/>
                  <a:t>1%</a:t>
                </a:r>
                <a:r>
                  <a:rPr lang="et-EE"/>
                  <a:t>; 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dLbl>
          <c:idx val="0"/>
          <c:tx>
            <c:rich>
              <a:bodyPr/>
              <a:lstStyle/>
              <a:p>
                <a:r>
                  <a:rPr lang="en-US"/>
                  <a:t>85%</a:t>
                </a:r>
                <a:r>
                  <a:rPr lang="et-EE"/>
                  <a:t>; 403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13%</a:t>
                </a:r>
                <a:r>
                  <a:rPr lang="et-EE"/>
                  <a:t>; 61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dLbl>
          <c:idx val="0"/>
          <c:tx>
            <c:rich>
              <a:bodyPr/>
              <a:lstStyle/>
              <a:p>
                <a:r>
                  <a:rPr lang="en-US"/>
                  <a:t>85%</a:t>
                </a:r>
                <a:r>
                  <a:rPr lang="et-EE"/>
                  <a:t>; 403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7"/>
        <c:dLbl>
          <c:idx val="0"/>
          <c:tx>
            <c:rich>
              <a:bodyPr/>
              <a:lstStyle/>
              <a:p>
                <a:r>
                  <a:rPr lang="en-US"/>
                  <a:t>13%</a:t>
                </a:r>
                <a:r>
                  <a:rPr lang="et-EE"/>
                  <a:t>; 61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spPr>
          <a:solidFill>
            <a:srgbClr val="92D050"/>
          </a:solidFill>
        </c:spPr>
        <c:dLbl>
          <c:idx val="0"/>
          <c:tx>
            <c:rich>
              <a:bodyPr/>
              <a:lstStyle/>
              <a:p>
                <a:r>
                  <a:rPr lang="en-US"/>
                  <a:t>1%</a:t>
                </a:r>
                <a:r>
                  <a:rPr lang="et-EE"/>
                  <a:t>; 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spPr>
          <a:solidFill>
            <a:srgbClr val="FFC000"/>
          </a:solidFill>
        </c:spPr>
        <c:dLbl>
          <c:idx val="0"/>
          <c:tx>
            <c:rich>
              <a:bodyPr/>
              <a:lstStyle/>
              <a:p>
                <a:r>
                  <a:rPr lang="en-US"/>
                  <a:t>1%</a:t>
                </a:r>
                <a:r>
                  <a:rPr lang="et-EE"/>
                  <a:t>; 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vajadusteenusejärele!$B$1</c:f>
              <c:strCache>
                <c:ptCount val="1"/>
                <c:pt idx="0">
                  <c:v>Total</c:v>
                </c:pt>
              </c:strCache>
            </c:strRef>
          </c:tx>
          <c:dPt>
            <c:idx val="2"/>
            <c:bubble3D val="0"/>
            <c:spPr>
              <a:solidFill>
                <a:srgbClr val="92D050"/>
              </a:solidFill>
            </c:spPr>
            <c:extLst>
              <c:ext xmlns:c16="http://schemas.microsoft.com/office/drawing/2014/chart" uri="{C3380CC4-5D6E-409C-BE32-E72D297353CC}">
                <c16:uniqueId val="{00000000-B281-404C-90C0-2ACD10CFF594}"/>
              </c:ext>
            </c:extLst>
          </c:dPt>
          <c:dPt>
            <c:idx val="3"/>
            <c:bubble3D val="0"/>
            <c:spPr>
              <a:solidFill>
                <a:srgbClr val="FFC000"/>
              </a:solidFill>
            </c:spPr>
            <c:extLst>
              <c:ext xmlns:c16="http://schemas.microsoft.com/office/drawing/2014/chart" uri="{C3380CC4-5D6E-409C-BE32-E72D297353CC}">
                <c16:uniqueId val="{00000001-B281-404C-90C0-2ACD10CFF594}"/>
              </c:ext>
            </c:extLst>
          </c:dPt>
          <c:dLbls>
            <c:dLbl>
              <c:idx val="0"/>
              <c:layout>
                <c:manualLayout>
                  <c:x val="-7.3437701681242099E-2"/>
                  <c:y val="-0.48058170054458355"/>
                </c:manualLayout>
              </c:layout>
              <c:tx>
                <c:rich>
                  <a:bodyPr/>
                  <a:lstStyle/>
                  <a:p>
                    <a:r>
                      <a:rPr lang="en-US" sz="1400"/>
                      <a:t>8</a:t>
                    </a:r>
                    <a:r>
                      <a:rPr lang="en-US"/>
                      <a:t>5%; 403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B281-404C-90C0-2ACD10CFF594}"/>
                </c:ext>
              </c:extLst>
            </c:dLbl>
            <c:dLbl>
              <c:idx val="1"/>
              <c:tx>
                <c:rich>
                  <a:bodyPr/>
                  <a:lstStyle/>
                  <a:p>
                    <a:r>
                      <a:rPr lang="en-US" sz="1400"/>
                      <a:t>1</a:t>
                    </a:r>
                    <a:r>
                      <a:rPr lang="en-US"/>
                      <a:t>3%; 61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281-404C-90C0-2ACD10CFF594}"/>
                </c:ext>
              </c:extLst>
            </c:dLbl>
            <c:dLbl>
              <c:idx val="2"/>
              <c:tx>
                <c:rich>
                  <a:bodyPr/>
                  <a:lstStyle/>
                  <a:p>
                    <a:r>
                      <a:rPr lang="en-US" sz="1400"/>
                      <a:t>1</a:t>
                    </a:r>
                    <a:r>
                      <a:rPr lang="en-US"/>
                      <a:t>%; 6</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B281-404C-90C0-2ACD10CFF594}"/>
                </c:ext>
              </c:extLst>
            </c:dLbl>
            <c:dLbl>
              <c:idx val="3"/>
              <c:tx>
                <c:rich>
                  <a:bodyPr/>
                  <a:lstStyle/>
                  <a:p>
                    <a:r>
                      <a:rPr lang="en-US" sz="1400"/>
                      <a:t>1</a:t>
                    </a:r>
                    <a:r>
                      <a:rPr lang="en-US"/>
                      <a:t>%; 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281-404C-90C0-2ACD10CFF594}"/>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vajadusteenusejärele!$A$2:$A$6</c:f>
              <c:strCache>
                <c:ptCount val="4"/>
                <c:pt idx="0">
                  <c:v>Jah</c:v>
                </c:pt>
                <c:pt idx="1">
                  <c:v>Pigem jah</c:v>
                </c:pt>
                <c:pt idx="2">
                  <c:v>Pigem ei</c:v>
                </c:pt>
                <c:pt idx="3">
                  <c:v>Ei</c:v>
                </c:pt>
              </c:strCache>
            </c:strRef>
          </c:cat>
          <c:val>
            <c:numRef>
              <c:f>vajadusteenusejärele!$B$2:$B$6</c:f>
              <c:numCache>
                <c:formatCode>General</c:formatCode>
                <c:ptCount val="4"/>
                <c:pt idx="0">
                  <c:v>403</c:v>
                </c:pt>
                <c:pt idx="1">
                  <c:v>61</c:v>
                </c:pt>
                <c:pt idx="2">
                  <c:v>6</c:v>
                </c:pt>
                <c:pt idx="3">
                  <c:v>4</c:v>
                </c:pt>
              </c:numCache>
            </c:numRef>
          </c:val>
          <c:extLst>
            <c:ext xmlns:c16="http://schemas.microsoft.com/office/drawing/2014/chart" uri="{C3380CC4-5D6E-409C-BE32-E72D297353CC}">
              <c16:uniqueId val="{00000004-B281-404C-90C0-2ACD10CFF594}"/>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3621348803785749"/>
          <c:y val="0.32147333441115128"/>
          <c:w val="0.11494259831532941"/>
          <c:h val="0.52629315473570248"/>
        </c:manualLayout>
      </c:layout>
      <c:overlay val="0"/>
      <c:txPr>
        <a:bodyPr/>
        <a:lstStyle/>
        <a:p>
          <a:pPr>
            <a:defRPr sz="1400"/>
          </a:pPr>
          <a:endParaRPr lang="et-EE"/>
        </a:p>
      </c:txPr>
    </c:legend>
    <c:plotVisOnly val="1"/>
    <c:dispBlanksAs val="gap"/>
    <c:showDLblsOverMax val="0"/>
  </c:chart>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pivotSource>
    <c:name>[P__hik__simustik_patsiendile.xlsx]Hinnakvalisuhe!PivotTable4</c:name>
    <c:fmtId val="3"/>
  </c:pivotSource>
  <c:chart>
    <c:title>
      <c:tx>
        <c:rich>
          <a:bodyPr/>
          <a:lstStyle/>
          <a:p>
            <a:pPr>
              <a:defRPr sz="2000"/>
            </a:pPr>
            <a:r>
              <a:rPr lang="et-EE" sz="2000"/>
              <a:t>Kas</a:t>
            </a:r>
            <a:r>
              <a:rPr lang="et-EE" sz="2000" baseline="0"/>
              <a:t> Teie arvates on Fertilitase erahaigla teenuse hinna ja kvaliteedi suhe hea?</a:t>
            </a:r>
            <a:endParaRPr lang="en-US" sz="2000"/>
          </a:p>
        </c:rich>
      </c:tx>
      <c:overlay val="0"/>
    </c:title>
    <c:autoTitleDeleted val="0"/>
    <c:pivotFmts>
      <c:pivotFmt>
        <c:idx val="0"/>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92D050"/>
          </a:solidFill>
        </c:spPr>
        <c:dLbl>
          <c:idx val="0"/>
          <c:tx>
            <c:rich>
              <a:bodyPr/>
              <a:lstStyle/>
              <a:p>
                <a:r>
                  <a:rPr lang="en-US"/>
                  <a:t>1%</a:t>
                </a:r>
                <a:r>
                  <a:rPr lang="et-EE"/>
                  <a:t>; 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spPr>
          <a:solidFill>
            <a:srgbClr val="FFC000"/>
          </a:solidFill>
        </c:spPr>
        <c:dLbl>
          <c:idx val="0"/>
          <c:tx>
            <c:rich>
              <a:bodyPr/>
              <a:lstStyle/>
              <a:p>
                <a:r>
                  <a:rPr lang="en-US"/>
                  <a:t>1%</a:t>
                </a:r>
                <a:r>
                  <a:rPr lang="et-EE"/>
                  <a:t>; 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spPr>
          <a:solidFill>
            <a:schemeClr val="accent5">
              <a:lumMod val="40000"/>
              <a:lumOff val="60000"/>
            </a:schemeClr>
          </a:solidFill>
        </c:spPr>
        <c:dLbl>
          <c:idx val="0"/>
          <c:tx>
            <c:rich>
              <a:bodyPr/>
              <a:lstStyle/>
              <a:p>
                <a:r>
                  <a:rPr lang="en-US"/>
                  <a:t>7%</a:t>
                </a:r>
                <a:r>
                  <a:rPr lang="et-EE"/>
                  <a:t>; 33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layout>
            <c:manualLayout>
              <c:x val="-0.13478521434820648"/>
              <c:y val="-0.37965077282006443"/>
            </c:manualLayout>
          </c:layout>
          <c:tx>
            <c:rich>
              <a:bodyPr/>
              <a:lstStyle/>
              <a:p>
                <a:r>
                  <a:rPr lang="en-US"/>
                  <a:t>72%</a:t>
                </a:r>
                <a:r>
                  <a:rPr lang="et-EE"/>
                  <a:t>; 346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dLbl>
          <c:idx val="0"/>
          <c:tx>
            <c:rich>
              <a:bodyPr/>
              <a:lstStyle/>
              <a:p>
                <a:r>
                  <a:rPr lang="en-US"/>
                  <a:t>19%</a:t>
                </a:r>
                <a:r>
                  <a:rPr lang="et-EE"/>
                  <a:t>; 91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6"/>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7"/>
        <c:dLbl>
          <c:idx val="0"/>
          <c:layout>
            <c:manualLayout>
              <c:x val="-0.13478521434820648"/>
              <c:y val="-0.37965077282006443"/>
            </c:manualLayout>
          </c:layout>
          <c:tx>
            <c:rich>
              <a:bodyPr/>
              <a:lstStyle/>
              <a:p>
                <a:r>
                  <a:rPr lang="en-US"/>
                  <a:t>72%</a:t>
                </a:r>
                <a:r>
                  <a:rPr lang="et-EE"/>
                  <a:t>; 346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dLbl>
          <c:idx val="0"/>
          <c:tx>
            <c:rich>
              <a:bodyPr/>
              <a:lstStyle/>
              <a:p>
                <a:r>
                  <a:rPr lang="en-US"/>
                  <a:t>19%</a:t>
                </a:r>
                <a:r>
                  <a:rPr lang="et-EE"/>
                  <a:t>; 91</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spPr>
          <a:solidFill>
            <a:srgbClr val="92D050"/>
          </a:solidFill>
        </c:spPr>
        <c:dLbl>
          <c:idx val="0"/>
          <c:tx>
            <c:rich>
              <a:bodyPr/>
              <a:lstStyle/>
              <a:p>
                <a:r>
                  <a:rPr lang="en-US"/>
                  <a:t>1%</a:t>
                </a:r>
                <a:r>
                  <a:rPr lang="et-EE"/>
                  <a:t>; 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0"/>
        <c:spPr>
          <a:solidFill>
            <a:srgbClr val="FFC000"/>
          </a:solidFill>
        </c:spPr>
        <c:dLbl>
          <c:idx val="0"/>
          <c:tx>
            <c:rich>
              <a:bodyPr/>
              <a:lstStyle/>
              <a:p>
                <a:r>
                  <a:rPr lang="en-US"/>
                  <a:t>1%</a:t>
                </a:r>
                <a:r>
                  <a:rPr lang="et-EE"/>
                  <a:t>; 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1"/>
        <c:spPr>
          <a:solidFill>
            <a:schemeClr val="accent5">
              <a:lumMod val="40000"/>
              <a:lumOff val="60000"/>
            </a:schemeClr>
          </a:solidFill>
        </c:spPr>
        <c:dLbl>
          <c:idx val="0"/>
          <c:tx>
            <c:rich>
              <a:bodyPr/>
              <a:lstStyle/>
              <a:p>
                <a:r>
                  <a:rPr lang="en-US"/>
                  <a:t>7%</a:t>
                </a:r>
                <a:r>
                  <a:rPr lang="et-EE"/>
                  <a:t>; 33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Hinnakvalisuhe!$B$1</c:f>
              <c:strCache>
                <c:ptCount val="1"/>
                <c:pt idx="0">
                  <c:v>Total</c:v>
                </c:pt>
              </c:strCache>
            </c:strRef>
          </c:tx>
          <c:dPt>
            <c:idx val="2"/>
            <c:bubble3D val="0"/>
            <c:spPr>
              <a:solidFill>
                <a:srgbClr val="92D050"/>
              </a:solidFill>
            </c:spPr>
            <c:extLst>
              <c:ext xmlns:c16="http://schemas.microsoft.com/office/drawing/2014/chart" uri="{C3380CC4-5D6E-409C-BE32-E72D297353CC}">
                <c16:uniqueId val="{00000000-7C34-4971-BF99-B4675D537993}"/>
              </c:ext>
            </c:extLst>
          </c:dPt>
          <c:dPt>
            <c:idx val="3"/>
            <c:bubble3D val="0"/>
            <c:spPr>
              <a:solidFill>
                <a:srgbClr val="FFC000"/>
              </a:solidFill>
            </c:spPr>
            <c:extLst>
              <c:ext xmlns:c16="http://schemas.microsoft.com/office/drawing/2014/chart" uri="{C3380CC4-5D6E-409C-BE32-E72D297353CC}">
                <c16:uniqueId val="{00000001-7C34-4971-BF99-B4675D537993}"/>
              </c:ext>
            </c:extLst>
          </c:dPt>
          <c:dPt>
            <c:idx val="4"/>
            <c:bubble3D val="0"/>
            <c:spPr>
              <a:solidFill>
                <a:schemeClr val="accent5">
                  <a:lumMod val="40000"/>
                  <a:lumOff val="60000"/>
                </a:schemeClr>
              </a:solidFill>
            </c:spPr>
            <c:extLst>
              <c:ext xmlns:c16="http://schemas.microsoft.com/office/drawing/2014/chart" uri="{C3380CC4-5D6E-409C-BE32-E72D297353CC}">
                <c16:uniqueId val="{00000002-7C34-4971-BF99-B4675D537993}"/>
              </c:ext>
            </c:extLst>
          </c:dPt>
          <c:dLbls>
            <c:dLbl>
              <c:idx val="0"/>
              <c:layout>
                <c:manualLayout>
                  <c:x val="-0.13478521434820648"/>
                  <c:y val="-0.37965077282006443"/>
                </c:manualLayout>
              </c:layout>
              <c:tx>
                <c:rich>
                  <a:bodyPr/>
                  <a:lstStyle/>
                  <a:p>
                    <a:r>
                      <a:rPr lang="en-US" sz="1400"/>
                      <a:t>7</a:t>
                    </a:r>
                    <a:r>
                      <a:rPr lang="en-US"/>
                      <a:t>2%; 346</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C34-4971-BF99-B4675D537993}"/>
                </c:ext>
              </c:extLst>
            </c:dLbl>
            <c:dLbl>
              <c:idx val="1"/>
              <c:layout>
                <c:manualLayout>
                  <c:x val="0.13734467624445815"/>
                  <c:y val="7.8811049545935111E-2"/>
                </c:manualLayout>
              </c:layout>
              <c:tx>
                <c:rich>
                  <a:bodyPr/>
                  <a:lstStyle/>
                  <a:p>
                    <a:r>
                      <a:rPr lang="en-US" sz="1400"/>
                      <a:t>1</a:t>
                    </a:r>
                    <a:r>
                      <a:rPr lang="en-US"/>
                      <a:t>9%; 91</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7C34-4971-BF99-B4675D537993}"/>
                </c:ext>
              </c:extLst>
            </c:dLbl>
            <c:dLbl>
              <c:idx val="2"/>
              <c:layout>
                <c:manualLayout>
                  <c:x val="-2.0805193454520358E-2"/>
                  <c:y val="-5.979843675612371E-3"/>
                </c:manualLayout>
              </c:layout>
              <c:tx>
                <c:rich>
                  <a:bodyPr/>
                  <a:lstStyle/>
                  <a:p>
                    <a:r>
                      <a:rPr lang="en-US" sz="1400"/>
                      <a:t>1</a:t>
                    </a:r>
                    <a:r>
                      <a:rPr lang="en-US"/>
                      <a:t>%; 6</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7C34-4971-BF99-B4675D537993}"/>
                </c:ext>
              </c:extLst>
            </c:dLbl>
            <c:dLbl>
              <c:idx val="3"/>
              <c:tx>
                <c:rich>
                  <a:bodyPr/>
                  <a:lstStyle/>
                  <a:p>
                    <a:r>
                      <a:rPr lang="en-US" sz="1400"/>
                      <a:t>1</a:t>
                    </a:r>
                    <a:r>
                      <a:rPr lang="en-US"/>
                      <a:t>%; 7</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C34-4971-BF99-B4675D537993}"/>
                </c:ext>
              </c:extLst>
            </c:dLbl>
            <c:dLbl>
              <c:idx val="4"/>
              <c:tx>
                <c:rich>
                  <a:bodyPr/>
                  <a:lstStyle/>
                  <a:p>
                    <a:r>
                      <a:rPr lang="en-US" sz="1400"/>
                      <a:t>7</a:t>
                    </a:r>
                    <a:r>
                      <a:rPr lang="en-US"/>
                      <a:t>%; 33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7C34-4971-BF99-B4675D537993}"/>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Hinnakvalisuhe!$A$2:$A$7</c:f>
              <c:strCache>
                <c:ptCount val="5"/>
                <c:pt idx="0">
                  <c:v>Jah</c:v>
                </c:pt>
                <c:pt idx="1">
                  <c:v>Pigem jah</c:v>
                </c:pt>
                <c:pt idx="2">
                  <c:v>Pigem ei</c:v>
                </c:pt>
                <c:pt idx="3">
                  <c:v>Ei</c:v>
                </c:pt>
                <c:pt idx="4">
                  <c:v>Ei oska öelda</c:v>
                </c:pt>
              </c:strCache>
            </c:strRef>
          </c:cat>
          <c:val>
            <c:numRef>
              <c:f>Hinnakvalisuhe!$B$2:$B$7</c:f>
              <c:numCache>
                <c:formatCode>General</c:formatCode>
                <c:ptCount val="5"/>
                <c:pt idx="0">
                  <c:v>346</c:v>
                </c:pt>
                <c:pt idx="1">
                  <c:v>91</c:v>
                </c:pt>
                <c:pt idx="2">
                  <c:v>6</c:v>
                </c:pt>
                <c:pt idx="3">
                  <c:v>7</c:v>
                </c:pt>
                <c:pt idx="4">
                  <c:v>33</c:v>
                </c:pt>
              </c:numCache>
            </c:numRef>
          </c:val>
          <c:extLst>
            <c:ext xmlns:c16="http://schemas.microsoft.com/office/drawing/2014/chart" uri="{C3380CC4-5D6E-409C-BE32-E72D297353CC}">
              <c16:uniqueId val="{00000005-7C34-4971-BF99-B4675D537993}"/>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4807482161684782"/>
          <c:y val="0.32778583010815188"/>
          <c:w val="0.22415968887533291"/>
          <c:h val="0.43837887786633228"/>
        </c:manualLayout>
      </c:layout>
      <c:overlay val="0"/>
      <c:txPr>
        <a:bodyPr/>
        <a:lstStyle/>
        <a:p>
          <a:pPr>
            <a:defRPr sz="1400"/>
          </a:pPr>
          <a:endParaRPr lang="et-EE"/>
        </a:p>
      </c:txPr>
    </c:legend>
    <c:plotVisOnly val="1"/>
    <c:dispBlanksAs val="gap"/>
    <c:showDLblsOverMax val="0"/>
  </c:chart>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lrMapOvr bg1="lt1" tx1="dk1" bg2="lt2" tx2="dk2" accent1="accent1" accent2="accent2" accent3="accent3" accent4="accent4" accent5="accent5" accent6="accent6" hlink="hlink" folHlink="folHlink"/>
  <c:pivotSource>
    <c:name>[P__hik__simustik_patsiendile.xlsx]Sheet5!PivotTable5</c:name>
    <c:fmtId val="3"/>
  </c:pivotSource>
  <c:chart>
    <c:autoTitleDeleted val="0"/>
    <c:pivotFmts>
      <c:pivotFmt>
        <c:idx val="0"/>
      </c:pivotFmt>
      <c:pivotFmt>
        <c:idx val="1"/>
        <c:marker>
          <c:symbol val="none"/>
        </c:marker>
        <c:dLbl>
          <c:idx val="0"/>
          <c:spPr/>
          <c:txPr>
            <a:bodyPr/>
            <a:lstStyle/>
            <a:p>
              <a:pPr>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marker>
          <c:symbol val="none"/>
        </c:marker>
        <c:dLbl>
          <c:idx val="0"/>
          <c:spPr/>
          <c:txPr>
            <a:bodyPr/>
            <a:lstStyle/>
            <a:p>
              <a:pPr>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
        <c:spPr>
          <a:solidFill>
            <a:srgbClr val="92D050"/>
          </a:solidFill>
        </c:spPr>
        <c:marker>
          <c:symbol val="none"/>
        </c:marker>
        <c:dLbl>
          <c:idx val="0"/>
          <c:spPr/>
          <c:txPr>
            <a:bodyPr/>
            <a:lstStyle/>
            <a:p>
              <a:pPr>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FFC000"/>
          </a:solidFill>
        </c:spPr>
        <c:marker>
          <c:symbol val="none"/>
        </c:marker>
        <c:dLbl>
          <c:idx val="0"/>
          <c:spPr/>
          <c:txPr>
            <a:bodyPr/>
            <a:lstStyle/>
            <a:p>
              <a:pPr>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marker>
          <c:symbol val="none"/>
        </c:marker>
        <c:dLbl>
          <c:idx val="0"/>
          <c:spPr/>
          <c:txPr>
            <a:bodyPr/>
            <a:lstStyle/>
            <a:p>
              <a:pPr>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7"/>
        <c:marker>
          <c:symbol val="none"/>
        </c:marker>
        <c:dLbl>
          <c:idx val="0"/>
          <c:spPr/>
          <c:txPr>
            <a:bodyPr/>
            <a:lstStyle/>
            <a:p>
              <a:pPr>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8"/>
        <c:spPr>
          <a:solidFill>
            <a:srgbClr val="92D050"/>
          </a:solidFill>
        </c:spPr>
        <c:marker>
          <c:symbol val="none"/>
        </c:marker>
        <c:dLbl>
          <c:idx val="0"/>
          <c:spPr/>
          <c:txPr>
            <a:bodyPr/>
            <a:lstStyle/>
            <a:p>
              <a:pPr>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9"/>
        <c:spPr>
          <a:solidFill>
            <a:srgbClr val="FFC000"/>
          </a:solidFill>
        </c:spPr>
        <c:marker>
          <c:symbol val="none"/>
        </c:marker>
        <c:dLbl>
          <c:idx val="0"/>
          <c:spPr/>
          <c:txPr>
            <a:bodyPr/>
            <a:lstStyle/>
            <a:p>
              <a:pPr>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0"/>
        <c:marker>
          <c:symbol val="none"/>
        </c:marker>
        <c:dLbl>
          <c:idx val="0"/>
          <c:spPr/>
          <c:txPr>
            <a:bodyPr/>
            <a:lstStyle/>
            <a:p>
              <a:pPr>
                <a:defRPr/>
              </a:pPr>
              <a:endParaRPr lang="et-EE"/>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Sheet5!$B$1:$B$2</c:f>
              <c:strCache>
                <c:ptCount val="1"/>
                <c:pt idx="0">
                  <c:v>Jah</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Sheet5!$A$3:$A$7</c:f>
              <c:strCache>
                <c:ptCount val="4"/>
                <c:pt idx="0">
                  <c:v>Eesti</c:v>
                </c:pt>
                <c:pt idx="1">
                  <c:v>Vene</c:v>
                </c:pt>
                <c:pt idx="2">
                  <c:v>Soome</c:v>
                </c:pt>
                <c:pt idx="3">
                  <c:v>Inglise</c:v>
                </c:pt>
              </c:strCache>
            </c:strRef>
          </c:cat>
          <c:val>
            <c:numRef>
              <c:f>Sheet5!$B$3:$B$7</c:f>
              <c:numCache>
                <c:formatCode>General</c:formatCode>
                <c:ptCount val="4"/>
                <c:pt idx="0">
                  <c:v>173</c:v>
                </c:pt>
                <c:pt idx="1">
                  <c:v>80</c:v>
                </c:pt>
                <c:pt idx="2">
                  <c:v>73</c:v>
                </c:pt>
                <c:pt idx="3">
                  <c:v>20</c:v>
                </c:pt>
              </c:numCache>
            </c:numRef>
          </c:val>
          <c:extLst>
            <c:ext xmlns:c16="http://schemas.microsoft.com/office/drawing/2014/chart" uri="{C3380CC4-5D6E-409C-BE32-E72D297353CC}">
              <c16:uniqueId val="{00000000-AACF-4A7F-AB0E-93503C7374F7}"/>
            </c:ext>
          </c:extLst>
        </c:ser>
        <c:ser>
          <c:idx val="1"/>
          <c:order val="1"/>
          <c:tx>
            <c:strRef>
              <c:f>Sheet5!$C$1:$C$2</c:f>
              <c:strCache>
                <c:ptCount val="1"/>
                <c:pt idx="0">
                  <c:v>Pigem jah</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Sheet5!$A$3:$A$7</c:f>
              <c:strCache>
                <c:ptCount val="4"/>
                <c:pt idx="0">
                  <c:v>Eesti</c:v>
                </c:pt>
                <c:pt idx="1">
                  <c:v>Vene</c:v>
                </c:pt>
                <c:pt idx="2">
                  <c:v>Soome</c:v>
                </c:pt>
                <c:pt idx="3">
                  <c:v>Inglise</c:v>
                </c:pt>
              </c:strCache>
            </c:strRef>
          </c:cat>
          <c:val>
            <c:numRef>
              <c:f>Sheet5!$C$3:$C$7</c:f>
              <c:numCache>
                <c:formatCode>General</c:formatCode>
                <c:ptCount val="4"/>
                <c:pt idx="0">
                  <c:v>59</c:v>
                </c:pt>
                <c:pt idx="1">
                  <c:v>15</c:v>
                </c:pt>
                <c:pt idx="2">
                  <c:v>15</c:v>
                </c:pt>
                <c:pt idx="3">
                  <c:v>2</c:v>
                </c:pt>
              </c:numCache>
            </c:numRef>
          </c:val>
          <c:extLst>
            <c:ext xmlns:c16="http://schemas.microsoft.com/office/drawing/2014/chart" uri="{C3380CC4-5D6E-409C-BE32-E72D297353CC}">
              <c16:uniqueId val="{00000001-AACF-4A7F-AB0E-93503C7374F7}"/>
            </c:ext>
          </c:extLst>
        </c:ser>
        <c:ser>
          <c:idx val="2"/>
          <c:order val="2"/>
          <c:tx>
            <c:strRef>
              <c:f>Sheet5!$D$1:$D$2</c:f>
              <c:strCache>
                <c:ptCount val="1"/>
                <c:pt idx="0">
                  <c:v>Pigem ei</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Sheet5!$A$3:$A$7</c:f>
              <c:strCache>
                <c:ptCount val="4"/>
                <c:pt idx="0">
                  <c:v>Eesti</c:v>
                </c:pt>
                <c:pt idx="1">
                  <c:v>Vene</c:v>
                </c:pt>
                <c:pt idx="2">
                  <c:v>Soome</c:v>
                </c:pt>
                <c:pt idx="3">
                  <c:v>Inglise</c:v>
                </c:pt>
              </c:strCache>
            </c:strRef>
          </c:cat>
          <c:val>
            <c:numRef>
              <c:f>Sheet5!$D$3:$D$7</c:f>
              <c:numCache>
                <c:formatCode>General</c:formatCode>
                <c:ptCount val="4"/>
                <c:pt idx="0">
                  <c:v>4</c:v>
                </c:pt>
                <c:pt idx="1">
                  <c:v>1</c:v>
                </c:pt>
                <c:pt idx="2">
                  <c:v>1</c:v>
                </c:pt>
              </c:numCache>
            </c:numRef>
          </c:val>
          <c:extLst>
            <c:ext xmlns:c16="http://schemas.microsoft.com/office/drawing/2014/chart" uri="{C3380CC4-5D6E-409C-BE32-E72D297353CC}">
              <c16:uniqueId val="{00000002-AACF-4A7F-AB0E-93503C7374F7}"/>
            </c:ext>
          </c:extLst>
        </c:ser>
        <c:ser>
          <c:idx val="3"/>
          <c:order val="3"/>
          <c:tx>
            <c:strRef>
              <c:f>Sheet5!$E$1:$E$2</c:f>
              <c:strCache>
                <c:ptCount val="1"/>
                <c:pt idx="0">
                  <c:v>Ei</c:v>
                </c:pt>
              </c:strCache>
            </c:strRef>
          </c:tx>
          <c:spPr>
            <a:solidFill>
              <a:srgbClr val="FFC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Sheet5!$A$3:$A$7</c:f>
              <c:strCache>
                <c:ptCount val="4"/>
                <c:pt idx="0">
                  <c:v>Eesti</c:v>
                </c:pt>
                <c:pt idx="1">
                  <c:v>Vene</c:v>
                </c:pt>
                <c:pt idx="2">
                  <c:v>Soome</c:v>
                </c:pt>
                <c:pt idx="3">
                  <c:v>Inglise</c:v>
                </c:pt>
              </c:strCache>
            </c:strRef>
          </c:cat>
          <c:val>
            <c:numRef>
              <c:f>Sheet5!$E$3:$E$7</c:f>
              <c:numCache>
                <c:formatCode>General</c:formatCode>
                <c:ptCount val="4"/>
                <c:pt idx="0">
                  <c:v>4</c:v>
                </c:pt>
                <c:pt idx="1">
                  <c:v>2</c:v>
                </c:pt>
                <c:pt idx="2">
                  <c:v>1</c:v>
                </c:pt>
              </c:numCache>
            </c:numRef>
          </c:val>
          <c:extLst>
            <c:ext xmlns:c16="http://schemas.microsoft.com/office/drawing/2014/chart" uri="{C3380CC4-5D6E-409C-BE32-E72D297353CC}">
              <c16:uniqueId val="{00000003-AACF-4A7F-AB0E-93503C7374F7}"/>
            </c:ext>
          </c:extLst>
        </c:ser>
        <c:ser>
          <c:idx val="4"/>
          <c:order val="4"/>
          <c:tx>
            <c:strRef>
              <c:f>Sheet5!$F$1:$F$2</c:f>
              <c:strCache>
                <c:ptCount val="1"/>
                <c:pt idx="0">
                  <c:v>Ei oska öelda</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Sheet5!$A$3:$A$7</c:f>
              <c:strCache>
                <c:ptCount val="4"/>
                <c:pt idx="0">
                  <c:v>Eesti</c:v>
                </c:pt>
                <c:pt idx="1">
                  <c:v>Vene</c:v>
                </c:pt>
                <c:pt idx="2">
                  <c:v>Soome</c:v>
                </c:pt>
                <c:pt idx="3">
                  <c:v>Inglise</c:v>
                </c:pt>
              </c:strCache>
            </c:strRef>
          </c:cat>
          <c:val>
            <c:numRef>
              <c:f>Sheet5!$F$3:$F$7</c:f>
              <c:numCache>
                <c:formatCode>General</c:formatCode>
                <c:ptCount val="4"/>
                <c:pt idx="0">
                  <c:v>27</c:v>
                </c:pt>
                <c:pt idx="1">
                  <c:v>3</c:v>
                </c:pt>
                <c:pt idx="2">
                  <c:v>2</c:v>
                </c:pt>
                <c:pt idx="3">
                  <c:v>1</c:v>
                </c:pt>
              </c:numCache>
            </c:numRef>
          </c:val>
          <c:extLst>
            <c:ext xmlns:c16="http://schemas.microsoft.com/office/drawing/2014/chart" uri="{C3380CC4-5D6E-409C-BE32-E72D297353CC}">
              <c16:uniqueId val="{00000004-AACF-4A7F-AB0E-93503C7374F7}"/>
            </c:ext>
          </c:extLst>
        </c:ser>
        <c:dLbls>
          <c:showLegendKey val="0"/>
          <c:showVal val="1"/>
          <c:showCatName val="0"/>
          <c:showSerName val="0"/>
          <c:showPercent val="0"/>
          <c:showBubbleSize val="0"/>
        </c:dLbls>
        <c:gapWidth val="150"/>
        <c:axId val="155615232"/>
        <c:axId val="155616768"/>
      </c:barChart>
      <c:catAx>
        <c:axId val="155615232"/>
        <c:scaling>
          <c:orientation val="minMax"/>
        </c:scaling>
        <c:delete val="0"/>
        <c:axPos val="b"/>
        <c:numFmt formatCode="General" sourceLinked="0"/>
        <c:majorTickMark val="out"/>
        <c:minorTickMark val="none"/>
        <c:tickLblPos val="nextTo"/>
        <c:crossAx val="155616768"/>
        <c:crosses val="autoZero"/>
        <c:auto val="1"/>
        <c:lblAlgn val="ctr"/>
        <c:lblOffset val="100"/>
        <c:noMultiLvlLbl val="0"/>
      </c:catAx>
      <c:valAx>
        <c:axId val="155616768"/>
        <c:scaling>
          <c:orientation val="minMax"/>
        </c:scaling>
        <c:delete val="0"/>
        <c:axPos val="l"/>
        <c:numFmt formatCode="General" sourceLinked="1"/>
        <c:majorTickMark val="out"/>
        <c:minorTickMark val="none"/>
        <c:tickLblPos val="nextTo"/>
        <c:crossAx val="155615232"/>
        <c:crosses val="autoZero"/>
        <c:crossBetween val="between"/>
      </c:valAx>
    </c:plotArea>
    <c:legend>
      <c:legendPos val="r"/>
      <c:layout>
        <c:manualLayout>
          <c:xMode val="edge"/>
          <c:yMode val="edge"/>
          <c:x val="0.69893700787401591"/>
          <c:y val="0.1348273636573592"/>
          <c:w val="0.1388394338806308"/>
          <c:h val="0.50694408593699636"/>
        </c:manualLayout>
      </c:layout>
      <c:overlay val="0"/>
      <c:txPr>
        <a:bodyPr/>
        <a:lstStyle/>
        <a:p>
          <a:pPr>
            <a:defRPr sz="1200"/>
          </a:pPr>
          <a:endParaRPr lang="et-EE"/>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pivotSource>
    <c:name>[P__hik__simustik_patsiendile (version 2).xlsb]vanuseline jaotus!PivotTable2</c:name>
    <c:fmtId val="9"/>
  </c:pivotSource>
  <c:chart>
    <c:title>
      <c:tx>
        <c:rich>
          <a:bodyPr/>
          <a:lstStyle/>
          <a:p>
            <a:pPr>
              <a:defRPr sz="2000"/>
            </a:pPr>
            <a:r>
              <a:rPr lang="et-EE" sz="2000"/>
              <a:t>Vanuseline</a:t>
            </a:r>
            <a:r>
              <a:rPr lang="et-EE" sz="2000" baseline="0"/>
              <a:t> jaotus</a:t>
            </a:r>
            <a:endParaRPr lang="et-EE" sz="2000"/>
          </a:p>
        </c:rich>
      </c:tx>
      <c:overlay val="1"/>
    </c:title>
    <c:autoTitleDeleted val="0"/>
    <c:pivotFmts>
      <c:pivotFmt>
        <c:idx val="0"/>
      </c:pivotFmt>
      <c:pivotFmt>
        <c:idx val="1"/>
        <c:dLbl>
          <c:idx val="0"/>
          <c:dLblPos val="inBase"/>
          <c:showLegendKey val="0"/>
          <c:showVal val="1"/>
          <c:showCatName val="0"/>
          <c:showSerName val="0"/>
          <c:showPercent val="0"/>
          <c:showBubbleSize val="0"/>
          <c:extLst>
            <c:ext xmlns:c15="http://schemas.microsoft.com/office/drawing/2012/chart" uri="{CE6537A1-D6FC-4f65-9D91-7224C49458BB}"/>
          </c:extLst>
        </c:dLbl>
      </c:pivotFmt>
      <c:pivotFmt>
        <c:idx val="2"/>
        <c:dLbl>
          <c:idx val="0"/>
          <c:dLblPos val="inBase"/>
          <c:showLegendKey val="0"/>
          <c:showVal val="1"/>
          <c:showCatName val="0"/>
          <c:showSerName val="0"/>
          <c:showPercent val="0"/>
          <c:showBubbleSize val="0"/>
          <c:extLst>
            <c:ext xmlns:c15="http://schemas.microsoft.com/office/drawing/2012/chart" uri="{CE6537A1-D6FC-4f65-9D91-7224C49458BB}"/>
          </c:extLst>
        </c:dLbl>
      </c:pivotFmt>
      <c:pivotFmt>
        <c:idx val="3"/>
        <c:dLbl>
          <c:idx val="0"/>
          <c:layout>
            <c:manualLayout>
              <c:x val="2.6507620941020552E-3"/>
              <c:y val="-7.613052941553039E-2"/>
            </c:manualLayout>
          </c:layout>
          <c:dLblPos val="ctr"/>
          <c:showLegendKey val="0"/>
          <c:showVal val="1"/>
          <c:showCatName val="0"/>
          <c:showSerName val="0"/>
          <c:showPercent val="0"/>
          <c:showBubbleSize val="0"/>
          <c:extLst>
            <c:ext xmlns:c15="http://schemas.microsoft.com/office/drawing/2012/chart" uri="{CE6537A1-D6FC-4f65-9D91-7224C49458BB}"/>
          </c:extLst>
        </c:dLbl>
      </c:pivotFmt>
      <c:pivotFmt>
        <c:idx val="4"/>
        <c:marker>
          <c:symbol val="none"/>
        </c:marker>
        <c:dLbl>
          <c:idx val="0"/>
          <c:spPr/>
          <c:txPr>
            <a:bodyPr/>
            <a:lstStyle/>
            <a:p>
              <a:pPr>
                <a:defRPr/>
              </a:pPr>
              <a:endParaRPr lang="et-EE"/>
            </a:p>
          </c:txPr>
          <c:dLblPos val="inBase"/>
          <c:showLegendKey val="0"/>
          <c:showVal val="1"/>
          <c:showCatName val="0"/>
          <c:showSerName val="0"/>
          <c:showPercent val="0"/>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dLblPos val="inBase"/>
          <c:showLegendKey val="0"/>
          <c:showVal val="1"/>
          <c:showCatName val="0"/>
          <c:showSerName val="0"/>
          <c:showPercent val="0"/>
          <c:showBubbleSize val="0"/>
          <c:extLst>
            <c:ext xmlns:c15="http://schemas.microsoft.com/office/drawing/2012/chart" uri="{CE6537A1-D6FC-4f65-9D91-7224C49458BB}"/>
          </c:extLst>
        </c:dLbl>
      </c:pivotFmt>
      <c:pivotFmt>
        <c:idx val="6"/>
        <c:dLbl>
          <c:idx val="0"/>
          <c:layout>
            <c:manualLayout>
              <c:x val="2.6507620941020552E-3"/>
              <c:y val="-7.613052941553039E-2"/>
            </c:manualLayout>
          </c:layout>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stacked"/>
        <c:varyColors val="0"/>
        <c:ser>
          <c:idx val="0"/>
          <c:order val="0"/>
          <c:tx>
            <c:strRef>
              <c:f>'vanuseline jaotus'!$B$1:$B$2</c:f>
              <c:strCache>
                <c:ptCount val="1"/>
                <c:pt idx="0">
                  <c:v>Naised</c:v>
                </c:pt>
              </c:strCache>
            </c:strRef>
          </c:tx>
          <c:invertIfNegative val="0"/>
          <c:dLbls>
            <c:spPr>
              <a:noFill/>
              <a:ln>
                <a:noFill/>
              </a:ln>
              <a:effectLst/>
            </c:spPr>
            <c:txPr>
              <a:bodyPr/>
              <a:lstStyle/>
              <a:p>
                <a:pPr>
                  <a:defRPr sz="1400"/>
                </a:pPr>
                <a:endParaRPr lang="et-E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'vanuseline jaotus'!$A$3:$A$11</c:f>
              <c:strCache>
                <c:ptCount val="8"/>
                <c:pt idx="0">
                  <c:v>&lt;19</c:v>
                </c:pt>
                <c:pt idx="1">
                  <c:v>20-24</c:v>
                </c:pt>
                <c:pt idx="2">
                  <c:v>25-34</c:v>
                </c:pt>
                <c:pt idx="3">
                  <c:v>35-44</c:v>
                </c:pt>
                <c:pt idx="4">
                  <c:v>45-54</c:v>
                </c:pt>
                <c:pt idx="5">
                  <c:v>55-64</c:v>
                </c:pt>
                <c:pt idx="6">
                  <c:v>65-74</c:v>
                </c:pt>
                <c:pt idx="7">
                  <c:v>75+</c:v>
                </c:pt>
              </c:strCache>
            </c:strRef>
          </c:cat>
          <c:val>
            <c:numRef>
              <c:f>'vanuseline jaotus'!$B$3:$B$11</c:f>
              <c:numCache>
                <c:formatCode>General</c:formatCode>
                <c:ptCount val="8"/>
                <c:pt idx="0">
                  <c:v>3</c:v>
                </c:pt>
                <c:pt idx="1">
                  <c:v>33</c:v>
                </c:pt>
                <c:pt idx="2">
                  <c:v>101</c:v>
                </c:pt>
                <c:pt idx="3">
                  <c:v>80</c:v>
                </c:pt>
                <c:pt idx="4">
                  <c:v>41</c:v>
                </c:pt>
                <c:pt idx="5">
                  <c:v>45</c:v>
                </c:pt>
                <c:pt idx="6">
                  <c:v>57</c:v>
                </c:pt>
                <c:pt idx="7">
                  <c:v>70</c:v>
                </c:pt>
              </c:numCache>
            </c:numRef>
          </c:val>
          <c:extLst>
            <c:ext xmlns:c16="http://schemas.microsoft.com/office/drawing/2014/chart" uri="{C3380CC4-5D6E-409C-BE32-E72D297353CC}">
              <c16:uniqueId val="{00000000-B4C3-421F-B800-8D2CB3C97414}"/>
            </c:ext>
          </c:extLst>
        </c:ser>
        <c:ser>
          <c:idx val="1"/>
          <c:order val="1"/>
          <c:tx>
            <c:strRef>
              <c:f>'vanuseline jaotus'!$C$1:$C$2</c:f>
              <c:strCache>
                <c:ptCount val="1"/>
                <c:pt idx="0">
                  <c:v>Mehed</c:v>
                </c:pt>
              </c:strCache>
            </c:strRef>
          </c:tx>
          <c:spPr>
            <a:solidFill>
              <a:srgbClr val="92D050"/>
            </a:solidFill>
          </c:spPr>
          <c:invertIfNegative val="0"/>
          <c:dLbls>
            <c:dLbl>
              <c:idx val="0"/>
              <c:layout>
                <c:manualLayout>
                  <c:x val="2.6507620941020552E-3"/>
                  <c:y val="-7.61305294155303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4C3-421F-B800-8D2CB3C97414}"/>
                </c:ext>
              </c:extLst>
            </c:dLbl>
            <c:spPr>
              <a:noFill/>
              <a:ln>
                <a:noFill/>
              </a:ln>
              <a:effectLst/>
            </c:spPr>
            <c:txPr>
              <a:bodyPr/>
              <a:lstStyle/>
              <a:p>
                <a:pPr>
                  <a:defRPr sz="1400"/>
                </a:pPr>
                <a:endParaRPr lang="et-E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'vanuseline jaotus'!$A$3:$A$11</c:f>
              <c:strCache>
                <c:ptCount val="8"/>
                <c:pt idx="0">
                  <c:v>&lt;19</c:v>
                </c:pt>
                <c:pt idx="1">
                  <c:v>20-24</c:v>
                </c:pt>
                <c:pt idx="2">
                  <c:v>25-34</c:v>
                </c:pt>
                <c:pt idx="3">
                  <c:v>35-44</c:v>
                </c:pt>
                <c:pt idx="4">
                  <c:v>45-54</c:v>
                </c:pt>
                <c:pt idx="5">
                  <c:v>55-64</c:v>
                </c:pt>
                <c:pt idx="6">
                  <c:v>65-74</c:v>
                </c:pt>
                <c:pt idx="7">
                  <c:v>75+</c:v>
                </c:pt>
              </c:strCache>
            </c:strRef>
          </c:cat>
          <c:val>
            <c:numRef>
              <c:f>'vanuseline jaotus'!$C$3:$C$11</c:f>
              <c:numCache>
                <c:formatCode>General</c:formatCode>
                <c:ptCount val="8"/>
                <c:pt idx="0">
                  <c:v>1</c:v>
                </c:pt>
                <c:pt idx="1">
                  <c:v>1</c:v>
                </c:pt>
                <c:pt idx="2">
                  <c:v>4</c:v>
                </c:pt>
                <c:pt idx="3">
                  <c:v>13</c:v>
                </c:pt>
                <c:pt idx="4">
                  <c:v>10</c:v>
                </c:pt>
                <c:pt idx="5">
                  <c:v>8</c:v>
                </c:pt>
                <c:pt idx="6">
                  <c:v>14</c:v>
                </c:pt>
                <c:pt idx="7">
                  <c:v>15</c:v>
                </c:pt>
              </c:numCache>
            </c:numRef>
          </c:val>
          <c:extLst>
            <c:ext xmlns:c16="http://schemas.microsoft.com/office/drawing/2014/chart" uri="{C3380CC4-5D6E-409C-BE32-E72D297353CC}">
              <c16:uniqueId val="{00000002-B4C3-421F-B800-8D2CB3C97414}"/>
            </c:ext>
          </c:extLst>
        </c:ser>
        <c:dLbls>
          <c:showLegendKey val="0"/>
          <c:showVal val="1"/>
          <c:showCatName val="0"/>
          <c:showSerName val="0"/>
          <c:showPercent val="0"/>
          <c:showBubbleSize val="0"/>
        </c:dLbls>
        <c:gapWidth val="150"/>
        <c:overlap val="100"/>
        <c:axId val="104245504"/>
        <c:axId val="126779392"/>
      </c:barChart>
      <c:catAx>
        <c:axId val="104245504"/>
        <c:scaling>
          <c:orientation val="minMax"/>
        </c:scaling>
        <c:delete val="0"/>
        <c:axPos val="b"/>
        <c:numFmt formatCode="General" sourceLinked="0"/>
        <c:majorTickMark val="out"/>
        <c:minorTickMark val="none"/>
        <c:tickLblPos val="nextTo"/>
        <c:txPr>
          <a:bodyPr/>
          <a:lstStyle/>
          <a:p>
            <a:pPr>
              <a:defRPr sz="1200"/>
            </a:pPr>
            <a:endParaRPr lang="et-EE"/>
          </a:p>
        </c:txPr>
        <c:crossAx val="126779392"/>
        <c:crosses val="autoZero"/>
        <c:auto val="1"/>
        <c:lblAlgn val="ctr"/>
        <c:lblOffset val="100"/>
        <c:noMultiLvlLbl val="0"/>
      </c:catAx>
      <c:valAx>
        <c:axId val="126779392"/>
        <c:scaling>
          <c:orientation val="minMax"/>
        </c:scaling>
        <c:delete val="0"/>
        <c:axPos val="l"/>
        <c:numFmt formatCode="General" sourceLinked="1"/>
        <c:majorTickMark val="out"/>
        <c:minorTickMark val="none"/>
        <c:tickLblPos val="nextTo"/>
        <c:crossAx val="104245504"/>
        <c:crosses val="autoZero"/>
        <c:crossBetween val="between"/>
      </c:valAx>
    </c:plotArea>
    <c:legend>
      <c:legendPos val="t"/>
      <c:layout>
        <c:manualLayout>
          <c:xMode val="edge"/>
          <c:yMode val="edge"/>
          <c:x val="0.28837112472354381"/>
          <c:y val="0.12807033194191092"/>
          <c:w val="0.50809414263499664"/>
          <c:h val="7.7059371798933823E-2"/>
        </c:manualLayout>
      </c:layout>
      <c:overlay val="0"/>
      <c:txPr>
        <a:bodyPr/>
        <a:lstStyle/>
        <a:p>
          <a:pPr>
            <a:defRPr sz="1400"/>
          </a:pPr>
          <a:endParaRPr lang="et-EE"/>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pivotSource>
    <c:name>[P__hik__simustik_patsiendile (version 2).xlsb]sooline jaotus!PivotTable1</c:name>
    <c:fmtId val="5"/>
  </c:pivotSource>
  <c:chart>
    <c:title>
      <c:tx>
        <c:rich>
          <a:bodyPr/>
          <a:lstStyle/>
          <a:p>
            <a:pPr>
              <a:defRPr sz="2000"/>
            </a:pPr>
            <a:r>
              <a:rPr lang="et-EE" sz="2000"/>
              <a:t>Sooline jaotus</a:t>
            </a:r>
            <a:endParaRPr lang="en-US" sz="2000"/>
          </a:p>
        </c:rich>
      </c:tx>
      <c:overlay val="0"/>
    </c:title>
    <c:autoTitleDeleted val="0"/>
    <c:pivotFmts>
      <c:pivotFmt>
        <c:idx val="0"/>
        <c:dLbl>
          <c:idx val="0"/>
          <c:showLegendKey val="0"/>
          <c:showVal val="0"/>
          <c:showCatName val="0"/>
          <c:showSerName val="0"/>
          <c:showPercent val="1"/>
          <c:showBubbleSize val="0"/>
          <c:extLst>
            <c:ext xmlns:c15="http://schemas.microsoft.com/office/drawing/2012/chart" uri="{CE6537A1-D6FC-4f65-9D91-7224C49458BB}"/>
          </c:extLst>
        </c:dLbl>
      </c:pivotFmt>
      <c:pivotFmt>
        <c:idx val="1"/>
        <c:dLbl>
          <c:idx val="0"/>
          <c:layout>
            <c:manualLayout>
              <c:x val="-3.4291776027996539E-2"/>
              <c:y val="-0.39569225721784856"/>
            </c:manualLayout>
          </c:layout>
          <c:tx>
            <c:rich>
              <a:bodyPr/>
              <a:lstStyle/>
              <a:p>
                <a:r>
                  <a:rPr lang="en-US"/>
                  <a:t>87%</a:t>
                </a:r>
                <a:r>
                  <a:rPr lang="et-EE"/>
                  <a:t>; 430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dLbl>
          <c:idx val="0"/>
          <c:tx>
            <c:rich>
              <a:bodyPr/>
              <a:lstStyle/>
              <a:p>
                <a:r>
                  <a:rPr lang="en-US"/>
                  <a:t>13%</a:t>
                </a:r>
                <a:r>
                  <a:rPr lang="et-EE"/>
                  <a:t>; 66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4"/>
        <c:dLbl>
          <c:idx val="0"/>
          <c:layout>
            <c:manualLayout>
              <c:x val="-3.4291776027996539E-2"/>
              <c:y val="-0.39569225721784856"/>
            </c:manualLayout>
          </c:layout>
          <c:tx>
            <c:rich>
              <a:bodyPr/>
              <a:lstStyle/>
              <a:p>
                <a:r>
                  <a:rPr lang="en-US"/>
                  <a:t>87%</a:t>
                </a:r>
                <a:r>
                  <a:rPr lang="et-EE"/>
                  <a:t>; 430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dLbl>
          <c:idx val="0"/>
          <c:tx>
            <c:rich>
              <a:bodyPr/>
              <a:lstStyle/>
              <a:p>
                <a:r>
                  <a:rPr lang="en-US"/>
                  <a:t>13%</a:t>
                </a:r>
                <a:r>
                  <a:rPr lang="et-EE"/>
                  <a:t>; 66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'sooline jaotus'!$B$1</c:f>
              <c:strCache>
                <c:ptCount val="1"/>
                <c:pt idx="0">
                  <c:v>Total</c:v>
                </c:pt>
              </c:strCache>
            </c:strRef>
          </c:tx>
          <c:dPt>
            <c:idx val="1"/>
            <c:bubble3D val="0"/>
            <c:spPr>
              <a:solidFill>
                <a:srgbClr val="92D050"/>
              </a:solidFill>
            </c:spPr>
            <c:extLst>
              <c:ext xmlns:c16="http://schemas.microsoft.com/office/drawing/2014/chart" uri="{C3380CC4-5D6E-409C-BE32-E72D297353CC}">
                <c16:uniqueId val="{00000000-DDB9-4565-B573-1A41A8D88A1E}"/>
              </c:ext>
            </c:extLst>
          </c:dPt>
          <c:dLbls>
            <c:dLbl>
              <c:idx val="0"/>
              <c:layout>
                <c:manualLayout>
                  <c:x val="-3.4291776027996539E-2"/>
                  <c:y val="-0.39569225721784856"/>
                </c:manualLayout>
              </c:layout>
              <c:tx>
                <c:rich>
                  <a:bodyPr/>
                  <a:lstStyle/>
                  <a:p>
                    <a:r>
                      <a:rPr lang="en-US" sz="1400"/>
                      <a:t>8</a:t>
                    </a:r>
                    <a:r>
                      <a:rPr lang="en-US"/>
                      <a:t>7%; 430</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DB9-4565-B573-1A41A8D88A1E}"/>
                </c:ext>
              </c:extLst>
            </c:dLbl>
            <c:dLbl>
              <c:idx val="1"/>
              <c:tx>
                <c:rich>
                  <a:bodyPr/>
                  <a:lstStyle/>
                  <a:p>
                    <a:r>
                      <a:rPr lang="en-US" sz="1400"/>
                      <a:t>1</a:t>
                    </a:r>
                    <a:r>
                      <a:rPr lang="en-US"/>
                      <a:t>3%; 66</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DB9-4565-B573-1A41A8D88A1E}"/>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'sooline jaotus'!$A$2:$A$4</c:f>
              <c:strCache>
                <c:ptCount val="2"/>
                <c:pt idx="0">
                  <c:v>Naised</c:v>
                </c:pt>
                <c:pt idx="1">
                  <c:v>Mehed</c:v>
                </c:pt>
              </c:strCache>
            </c:strRef>
          </c:cat>
          <c:val>
            <c:numRef>
              <c:f>'sooline jaotus'!$B$2:$B$4</c:f>
              <c:numCache>
                <c:formatCode>General</c:formatCode>
                <c:ptCount val="2"/>
                <c:pt idx="0">
                  <c:v>430</c:v>
                </c:pt>
                <c:pt idx="1">
                  <c:v>66</c:v>
                </c:pt>
              </c:numCache>
            </c:numRef>
          </c:val>
          <c:extLst>
            <c:ext xmlns:c16="http://schemas.microsoft.com/office/drawing/2014/chart" uri="{C3380CC4-5D6E-409C-BE32-E72D297353CC}">
              <c16:uniqueId val="{00000002-DDB9-4565-B573-1A41A8D88A1E}"/>
            </c:ext>
          </c:extLst>
        </c:ser>
        <c:dLbls>
          <c:showLegendKey val="0"/>
          <c:showVal val="0"/>
          <c:showCatName val="0"/>
          <c:showSerName val="0"/>
          <c:showPercent val="1"/>
          <c:showBubbleSize val="0"/>
          <c:showLeaderLines val="1"/>
        </c:dLbls>
        <c:firstSliceAng val="0"/>
      </c:pieChart>
    </c:plotArea>
    <c:legend>
      <c:legendPos val="t"/>
      <c:overlay val="0"/>
      <c:txPr>
        <a:bodyPr/>
        <a:lstStyle/>
        <a:p>
          <a:pPr>
            <a:defRPr sz="1400"/>
          </a:pPr>
          <a:endParaRPr lang="et-EE"/>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pivotSource>
    <c:name>[P__hik__simustik_patsiendile.xlsx]amet!PivotTable5</c:name>
    <c:fmtId val="8"/>
  </c:pivotSource>
  <c:chart>
    <c:title>
      <c:tx>
        <c:rich>
          <a:bodyPr/>
          <a:lstStyle/>
          <a:p>
            <a:pPr>
              <a:defRPr sz="2000"/>
            </a:pPr>
            <a:r>
              <a:rPr lang="et-EE" sz="2000" dirty="0">
                <a:latin typeface="Franklin Gothic Book" pitchFamily="34" charset="0"/>
              </a:rPr>
              <a:t>Amet</a:t>
            </a:r>
            <a:endParaRPr lang="en-US" sz="2000" dirty="0">
              <a:latin typeface="Franklin Gothic Book" pitchFamily="34" charset="0"/>
            </a:endParaRPr>
          </a:p>
        </c:rich>
      </c:tx>
      <c:overlay val="0"/>
    </c:title>
    <c:autoTitleDeleted val="0"/>
    <c:pivotFmts>
      <c:pivotFmt>
        <c:idx val="0"/>
        <c:dLbl>
          <c:idx val="0"/>
          <c:showLegendKey val="0"/>
          <c:showVal val="0"/>
          <c:showCatName val="0"/>
          <c:showSerName val="0"/>
          <c:showPercent val="1"/>
          <c:showBubbleSize val="0"/>
          <c:extLst>
            <c:ext xmlns:c15="http://schemas.microsoft.com/office/drawing/2012/chart" uri="{CE6537A1-D6FC-4f65-9D91-7224C49458BB}"/>
          </c:extLst>
        </c:dLbl>
      </c:pivotFmt>
      <c:pivotFmt>
        <c:idx val="1"/>
        <c:dLbl>
          <c:idx val="0"/>
          <c:layout>
            <c:manualLayout>
              <c:x val="-0.16408314092317408"/>
              <c:y val="5.4112813903377251E-2"/>
            </c:manualLayout>
          </c:layout>
          <c:tx>
            <c:rich>
              <a:bodyPr/>
              <a:lstStyle/>
              <a:p>
                <a:r>
                  <a:rPr lang="en-US"/>
                  <a:t>35%</a:t>
                </a:r>
                <a:r>
                  <a:rPr lang="et-EE"/>
                  <a:t>; 174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dLbl>
          <c:idx val="0"/>
          <c:layout>
            <c:manualLayout>
              <c:x val="-8.9707141870424098E-2"/>
              <c:y val="-0.19962623597881468"/>
            </c:manualLayout>
          </c:layout>
          <c:tx>
            <c:rich>
              <a:bodyPr/>
              <a:lstStyle/>
              <a:p>
                <a:r>
                  <a:rPr lang="en-US"/>
                  <a:t>19%</a:t>
                </a:r>
                <a:r>
                  <a:rPr lang="et-EE"/>
                  <a:t>; 96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dLbl>
          <c:idx val="0"/>
          <c:layout>
            <c:manualLayout>
              <c:x val="0.1182100921595327"/>
              <c:y val="-0.13856119647448184"/>
            </c:manualLayout>
          </c:layout>
          <c:tx>
            <c:rich>
              <a:bodyPr/>
              <a:lstStyle/>
              <a:p>
                <a:r>
                  <a:rPr lang="en-US"/>
                  <a:t>14%</a:t>
                </a:r>
                <a:r>
                  <a:rPr lang="et-EE"/>
                  <a:t>; 70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10%</a:t>
                </a:r>
                <a:r>
                  <a:rPr lang="et-EE"/>
                  <a:t>; 47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dLbl>
          <c:idx val="0"/>
          <c:tx>
            <c:rich>
              <a:bodyPr/>
              <a:lstStyle/>
              <a:p>
                <a:r>
                  <a:rPr lang="en-US"/>
                  <a:t>7%</a:t>
                </a:r>
                <a:r>
                  <a:rPr lang="et-EE"/>
                  <a:t>; 33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6"/>
        <c:dLbl>
          <c:idx val="0"/>
          <c:tx>
            <c:rich>
              <a:bodyPr/>
              <a:lstStyle/>
              <a:p>
                <a:r>
                  <a:rPr lang="en-US"/>
                  <a:t>6%</a:t>
                </a:r>
                <a:r>
                  <a:rPr lang="et-EE"/>
                  <a:t>; 28</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7"/>
        <c:dLbl>
          <c:idx val="0"/>
          <c:tx>
            <c:rich>
              <a:bodyPr/>
              <a:lstStyle/>
              <a:p>
                <a:r>
                  <a:rPr lang="en-US"/>
                  <a:t>5%</a:t>
                </a:r>
                <a:r>
                  <a:rPr lang="et-EE"/>
                  <a:t>; 23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dLbl>
          <c:idx val="0"/>
          <c:tx>
            <c:rich>
              <a:bodyPr/>
              <a:lstStyle/>
              <a:p>
                <a:r>
                  <a:rPr lang="en-US"/>
                  <a:t>4%</a:t>
                </a:r>
                <a:r>
                  <a:rPr lang="et-EE"/>
                  <a:t>; 22</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0"/>
        <c:dLbl>
          <c:idx val="0"/>
          <c:layout>
            <c:manualLayout>
              <c:x val="-0.16408314092317408"/>
              <c:y val="5.4112813903377251E-2"/>
            </c:manualLayout>
          </c:layout>
          <c:tx>
            <c:rich>
              <a:bodyPr/>
              <a:lstStyle/>
              <a:p>
                <a:r>
                  <a:rPr lang="en-US"/>
                  <a:t>35%</a:t>
                </a:r>
                <a:r>
                  <a:rPr lang="et-EE"/>
                  <a:t>; 174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1"/>
        <c:dLbl>
          <c:idx val="0"/>
          <c:layout>
            <c:manualLayout>
              <c:x val="-8.9707141870424098E-2"/>
              <c:y val="-0.19962623597881468"/>
            </c:manualLayout>
          </c:layout>
          <c:tx>
            <c:rich>
              <a:bodyPr/>
              <a:lstStyle/>
              <a:p>
                <a:r>
                  <a:rPr lang="en-US"/>
                  <a:t>19%</a:t>
                </a:r>
                <a:r>
                  <a:rPr lang="et-EE"/>
                  <a:t>; 96</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2"/>
        <c:dLbl>
          <c:idx val="0"/>
          <c:layout>
            <c:manualLayout>
              <c:x val="0.1182100921595327"/>
              <c:y val="-0.13856119647448184"/>
            </c:manualLayout>
          </c:layout>
          <c:tx>
            <c:rich>
              <a:bodyPr/>
              <a:lstStyle/>
              <a:p>
                <a:r>
                  <a:rPr lang="en-US"/>
                  <a:t>14%</a:t>
                </a:r>
                <a:r>
                  <a:rPr lang="et-EE"/>
                  <a:t>; 70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3"/>
        <c:dLbl>
          <c:idx val="0"/>
          <c:tx>
            <c:rich>
              <a:bodyPr/>
              <a:lstStyle/>
              <a:p>
                <a:r>
                  <a:rPr lang="en-US"/>
                  <a:t>10%</a:t>
                </a:r>
                <a:r>
                  <a:rPr lang="et-EE"/>
                  <a:t>; 47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4"/>
        <c:dLbl>
          <c:idx val="0"/>
          <c:tx>
            <c:rich>
              <a:bodyPr/>
              <a:lstStyle/>
              <a:p>
                <a:r>
                  <a:rPr lang="en-US"/>
                  <a:t>7%</a:t>
                </a:r>
                <a:r>
                  <a:rPr lang="et-EE"/>
                  <a:t>; 33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5"/>
        <c:dLbl>
          <c:idx val="0"/>
          <c:tx>
            <c:rich>
              <a:bodyPr/>
              <a:lstStyle/>
              <a:p>
                <a:r>
                  <a:rPr lang="en-US"/>
                  <a:t>6%</a:t>
                </a:r>
                <a:r>
                  <a:rPr lang="et-EE"/>
                  <a:t>; 28</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6"/>
        <c:dLbl>
          <c:idx val="0"/>
          <c:tx>
            <c:rich>
              <a:bodyPr/>
              <a:lstStyle/>
              <a:p>
                <a:r>
                  <a:rPr lang="en-US"/>
                  <a:t>5%</a:t>
                </a:r>
                <a:r>
                  <a:rPr lang="et-EE"/>
                  <a:t>; 23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7"/>
        <c:dLbl>
          <c:idx val="0"/>
          <c:tx>
            <c:rich>
              <a:bodyPr/>
              <a:lstStyle/>
              <a:p>
                <a:r>
                  <a:rPr lang="en-US"/>
                  <a:t>4%</a:t>
                </a:r>
                <a:r>
                  <a:rPr lang="et-EE"/>
                  <a:t>; 22</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amet!$B$1</c:f>
              <c:strCache>
                <c:ptCount val="1"/>
                <c:pt idx="0">
                  <c:v>Total</c:v>
                </c:pt>
              </c:strCache>
            </c:strRef>
          </c:tx>
          <c:dPt>
            <c:idx val="0"/>
            <c:bubble3D val="0"/>
            <c:spPr>
              <a:solidFill>
                <a:srgbClr val="629DD1">
                  <a:lumMod val="50000"/>
                </a:srgbClr>
              </a:solidFill>
            </c:spPr>
            <c:extLst>
              <c:ext xmlns:c16="http://schemas.microsoft.com/office/drawing/2014/chart" uri="{C3380CC4-5D6E-409C-BE32-E72D297353CC}">
                <c16:uniqueId val="{00000000-81E4-47D2-ACF2-CDFE42821DD1}"/>
              </c:ext>
            </c:extLst>
          </c:dPt>
          <c:dPt>
            <c:idx val="1"/>
            <c:bubble3D val="0"/>
            <c:spPr>
              <a:solidFill>
                <a:srgbClr val="629DD1">
                  <a:lumMod val="75000"/>
                </a:srgbClr>
              </a:solidFill>
            </c:spPr>
            <c:extLst>
              <c:ext xmlns:c16="http://schemas.microsoft.com/office/drawing/2014/chart" uri="{C3380CC4-5D6E-409C-BE32-E72D297353CC}">
                <c16:uniqueId val="{00000001-81E4-47D2-ACF2-CDFE42821DD1}"/>
              </c:ext>
            </c:extLst>
          </c:dPt>
          <c:dPt>
            <c:idx val="2"/>
            <c:bubble3D val="0"/>
            <c:spPr>
              <a:solidFill>
                <a:srgbClr val="92D050"/>
              </a:solidFill>
            </c:spPr>
            <c:extLst>
              <c:ext xmlns:c16="http://schemas.microsoft.com/office/drawing/2014/chart" uri="{C3380CC4-5D6E-409C-BE32-E72D297353CC}">
                <c16:uniqueId val="{00000002-81E4-47D2-ACF2-CDFE42821DD1}"/>
              </c:ext>
            </c:extLst>
          </c:dPt>
          <c:dLbls>
            <c:dLbl>
              <c:idx val="0"/>
              <c:layout>
                <c:manualLayout>
                  <c:x val="-0.16408314092317408"/>
                  <c:y val="5.4112813903377251E-2"/>
                </c:manualLayout>
              </c:layout>
              <c:tx>
                <c:rich>
                  <a:bodyPr/>
                  <a:lstStyle/>
                  <a:p>
                    <a:r>
                      <a:rPr lang="en-US" sz="1400"/>
                      <a:t>3</a:t>
                    </a:r>
                    <a:r>
                      <a:rPr lang="en-US"/>
                      <a:t>5%; 174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81E4-47D2-ACF2-CDFE42821DD1}"/>
                </c:ext>
              </c:extLst>
            </c:dLbl>
            <c:dLbl>
              <c:idx val="1"/>
              <c:layout>
                <c:manualLayout>
                  <c:x val="-8.9707141870424098E-2"/>
                  <c:y val="-0.19962623597881468"/>
                </c:manualLayout>
              </c:layout>
              <c:tx>
                <c:rich>
                  <a:bodyPr/>
                  <a:lstStyle/>
                  <a:p>
                    <a:r>
                      <a:rPr lang="en-US" sz="1400"/>
                      <a:t>1</a:t>
                    </a:r>
                    <a:r>
                      <a:rPr lang="en-US"/>
                      <a:t>9%; 96</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1E4-47D2-ACF2-CDFE42821DD1}"/>
                </c:ext>
              </c:extLst>
            </c:dLbl>
            <c:dLbl>
              <c:idx val="2"/>
              <c:layout>
                <c:manualLayout>
                  <c:x val="0.1182100921595327"/>
                  <c:y val="-0.13856119647448184"/>
                </c:manualLayout>
              </c:layout>
              <c:tx>
                <c:rich>
                  <a:bodyPr/>
                  <a:lstStyle/>
                  <a:p>
                    <a:r>
                      <a:rPr lang="en-US" sz="1400"/>
                      <a:t>1</a:t>
                    </a:r>
                    <a:r>
                      <a:rPr lang="en-US"/>
                      <a:t>4%; 70</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81E4-47D2-ACF2-CDFE42821DD1}"/>
                </c:ext>
              </c:extLst>
            </c:dLbl>
            <c:dLbl>
              <c:idx val="3"/>
              <c:tx>
                <c:rich>
                  <a:bodyPr/>
                  <a:lstStyle/>
                  <a:p>
                    <a:r>
                      <a:rPr lang="en-US" sz="1400"/>
                      <a:t>1</a:t>
                    </a:r>
                    <a:r>
                      <a:rPr lang="en-US"/>
                      <a:t>0%; 47</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1E4-47D2-ACF2-CDFE42821DD1}"/>
                </c:ext>
              </c:extLst>
            </c:dLbl>
            <c:dLbl>
              <c:idx val="4"/>
              <c:tx>
                <c:rich>
                  <a:bodyPr/>
                  <a:lstStyle/>
                  <a:p>
                    <a:r>
                      <a:rPr lang="en-US" sz="1400"/>
                      <a:t>7</a:t>
                    </a:r>
                    <a:r>
                      <a:rPr lang="en-US"/>
                      <a:t>%; 33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81E4-47D2-ACF2-CDFE42821DD1}"/>
                </c:ext>
              </c:extLst>
            </c:dLbl>
            <c:dLbl>
              <c:idx val="5"/>
              <c:tx>
                <c:rich>
                  <a:bodyPr/>
                  <a:lstStyle/>
                  <a:p>
                    <a:r>
                      <a:rPr lang="en-US" sz="1400"/>
                      <a:t>6</a:t>
                    </a:r>
                    <a:r>
                      <a:rPr lang="en-US"/>
                      <a:t>%; 28</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1E4-47D2-ACF2-CDFE42821DD1}"/>
                </c:ext>
              </c:extLst>
            </c:dLbl>
            <c:dLbl>
              <c:idx val="6"/>
              <c:tx>
                <c:rich>
                  <a:bodyPr/>
                  <a:lstStyle/>
                  <a:p>
                    <a:r>
                      <a:rPr lang="en-US" sz="1400"/>
                      <a:t>5</a:t>
                    </a:r>
                    <a:r>
                      <a:rPr lang="en-US"/>
                      <a:t>%; 23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81E4-47D2-ACF2-CDFE42821DD1}"/>
                </c:ext>
              </c:extLst>
            </c:dLbl>
            <c:dLbl>
              <c:idx val="7"/>
              <c:tx>
                <c:rich>
                  <a:bodyPr/>
                  <a:lstStyle/>
                  <a:p>
                    <a:r>
                      <a:rPr lang="en-US" sz="1400"/>
                      <a:t>4</a:t>
                    </a:r>
                    <a:r>
                      <a:rPr lang="en-US"/>
                      <a:t>%; 22</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1E4-47D2-ACF2-CDFE42821DD1}"/>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amet!$A$2:$A$10</c:f>
              <c:strCache>
                <c:ptCount val="8"/>
                <c:pt idx="0">
                  <c:v>pensionär</c:v>
                </c:pt>
                <c:pt idx="1">
                  <c:v>palgatöötaja - spetsialist</c:v>
                </c:pt>
                <c:pt idx="2">
                  <c:v>palgatöötaja - lihttööline</c:v>
                </c:pt>
                <c:pt idx="3">
                  <c:v>ettevõtja</c:v>
                </c:pt>
                <c:pt idx="4">
                  <c:v>palgatöötaja - juht/keskastme juht</c:v>
                </c:pt>
                <c:pt idx="5">
                  <c:v>kodune</c:v>
                </c:pt>
                <c:pt idx="6">
                  <c:v>õpilane/üliõpilane </c:v>
                </c:pt>
                <c:pt idx="7">
                  <c:v>muu</c:v>
                </c:pt>
              </c:strCache>
            </c:strRef>
          </c:cat>
          <c:val>
            <c:numRef>
              <c:f>amet!$B$2:$B$10</c:f>
              <c:numCache>
                <c:formatCode>General</c:formatCode>
                <c:ptCount val="8"/>
                <c:pt idx="0">
                  <c:v>174</c:v>
                </c:pt>
                <c:pt idx="1">
                  <c:v>96</c:v>
                </c:pt>
                <c:pt idx="2">
                  <c:v>70</c:v>
                </c:pt>
                <c:pt idx="3">
                  <c:v>47</c:v>
                </c:pt>
                <c:pt idx="4">
                  <c:v>33</c:v>
                </c:pt>
                <c:pt idx="5">
                  <c:v>28</c:v>
                </c:pt>
                <c:pt idx="6">
                  <c:v>23</c:v>
                </c:pt>
                <c:pt idx="7">
                  <c:v>22</c:v>
                </c:pt>
              </c:numCache>
            </c:numRef>
          </c:val>
          <c:extLst>
            <c:ext xmlns:c16="http://schemas.microsoft.com/office/drawing/2014/chart" uri="{C3380CC4-5D6E-409C-BE32-E72D297353CC}">
              <c16:uniqueId val="{00000008-81E4-47D2-ACF2-CDFE42821DD1}"/>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0730896704772397"/>
          <c:y val="8.1978748192190268E-2"/>
          <c:w val="0.33612538088559785"/>
          <c:h val="0.84873372971235705"/>
        </c:manualLayout>
      </c:layout>
      <c:overlay val="0"/>
      <c:txPr>
        <a:bodyPr/>
        <a:lstStyle/>
        <a:p>
          <a:pPr>
            <a:defRPr sz="1400"/>
          </a:pPr>
          <a:endParaRPr lang="et-EE"/>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pivotSource>
    <c:name>[P__hik__simustik_patsiendile (version 2).xlsb]Sheet6!PivotTable6</c:name>
    <c:fmtId val="2"/>
  </c:pivotSource>
  <c:chart>
    <c:title>
      <c:tx>
        <c:rich>
          <a:bodyPr/>
          <a:lstStyle/>
          <a:p>
            <a:pPr>
              <a:defRPr sz="2000"/>
            </a:pPr>
            <a:r>
              <a:rPr lang="et-EE" sz="2000"/>
              <a:t>Elukoht</a:t>
            </a:r>
            <a:endParaRPr lang="en-US" sz="2000"/>
          </a:p>
        </c:rich>
      </c:tx>
      <c:overlay val="0"/>
    </c:title>
    <c:autoTitleDeleted val="0"/>
    <c:pivotFmts>
      <c:pivotFmt>
        <c:idx val="0"/>
        <c:dLbl>
          <c:idx val="0"/>
          <c:showLegendKey val="0"/>
          <c:showVal val="0"/>
          <c:showCatName val="0"/>
          <c:showSerName val="0"/>
          <c:showPercent val="1"/>
          <c:showBubbleSize val="0"/>
          <c:extLst>
            <c:ext xmlns:c15="http://schemas.microsoft.com/office/drawing/2012/chart" uri="{CE6537A1-D6FC-4f65-9D91-7224C49458BB}"/>
          </c:extLst>
        </c:dLbl>
      </c:pivotFmt>
      <c:pivotFmt>
        <c:idx val="1"/>
        <c:dLbl>
          <c:idx val="0"/>
          <c:tx>
            <c:rich>
              <a:bodyPr/>
              <a:lstStyle/>
              <a:p>
                <a:r>
                  <a:rPr lang="en-US"/>
                  <a:t>45%</a:t>
                </a:r>
                <a:r>
                  <a:rPr lang="et-EE"/>
                  <a:t>; 220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dLbl>
          <c:idx val="0"/>
          <c:tx>
            <c:rich>
              <a:bodyPr/>
              <a:lstStyle/>
              <a:p>
                <a:r>
                  <a:rPr lang="en-US"/>
                  <a:t>27%</a:t>
                </a:r>
                <a:r>
                  <a:rPr lang="et-EE"/>
                  <a:t>; 134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dLbl>
          <c:idx val="0"/>
          <c:tx>
            <c:rich>
              <a:bodyPr/>
              <a:lstStyle/>
              <a:p>
                <a:r>
                  <a:rPr lang="en-US"/>
                  <a:t>23%</a:t>
                </a:r>
                <a:r>
                  <a:rPr lang="et-EE"/>
                  <a:t>; 113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5%</a:t>
                </a:r>
                <a:r>
                  <a:rPr lang="et-EE"/>
                  <a:t>; 27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6"/>
        <c:dLbl>
          <c:idx val="0"/>
          <c:tx>
            <c:rich>
              <a:bodyPr/>
              <a:lstStyle/>
              <a:p>
                <a:r>
                  <a:rPr lang="en-US"/>
                  <a:t>45%</a:t>
                </a:r>
                <a:r>
                  <a:rPr lang="et-EE"/>
                  <a:t>; 220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7"/>
        <c:dLbl>
          <c:idx val="0"/>
          <c:tx>
            <c:rich>
              <a:bodyPr/>
              <a:lstStyle/>
              <a:p>
                <a:r>
                  <a:rPr lang="en-US"/>
                  <a:t>27%</a:t>
                </a:r>
                <a:r>
                  <a:rPr lang="et-EE"/>
                  <a:t>; 134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dLbl>
          <c:idx val="0"/>
          <c:tx>
            <c:rich>
              <a:bodyPr/>
              <a:lstStyle/>
              <a:p>
                <a:r>
                  <a:rPr lang="en-US"/>
                  <a:t>23%</a:t>
                </a:r>
                <a:r>
                  <a:rPr lang="et-EE"/>
                  <a:t>; 113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dLbl>
          <c:idx val="0"/>
          <c:tx>
            <c:rich>
              <a:bodyPr/>
              <a:lstStyle/>
              <a:p>
                <a:r>
                  <a:rPr lang="en-US"/>
                  <a:t>5%</a:t>
                </a:r>
                <a:r>
                  <a:rPr lang="et-EE"/>
                  <a:t>; 27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Sheet6!$B$1</c:f>
              <c:strCache>
                <c:ptCount val="1"/>
                <c:pt idx="0">
                  <c:v>Total</c:v>
                </c:pt>
              </c:strCache>
            </c:strRef>
          </c:tx>
          <c:dPt>
            <c:idx val="2"/>
            <c:bubble3D val="0"/>
            <c:spPr>
              <a:solidFill>
                <a:srgbClr val="92D050"/>
              </a:solidFill>
            </c:spPr>
            <c:extLst>
              <c:ext xmlns:c16="http://schemas.microsoft.com/office/drawing/2014/chart" uri="{C3380CC4-5D6E-409C-BE32-E72D297353CC}">
                <c16:uniqueId val="{00000000-920D-40C0-BBBD-A08025DA3C72}"/>
              </c:ext>
            </c:extLst>
          </c:dPt>
          <c:dPt>
            <c:idx val="3"/>
            <c:bubble3D val="0"/>
            <c:spPr>
              <a:solidFill>
                <a:srgbClr val="FFC000"/>
              </a:solidFill>
            </c:spPr>
            <c:extLst>
              <c:ext xmlns:c16="http://schemas.microsoft.com/office/drawing/2014/chart" uri="{C3380CC4-5D6E-409C-BE32-E72D297353CC}">
                <c16:uniqueId val="{00000001-920D-40C0-BBBD-A08025DA3C72}"/>
              </c:ext>
            </c:extLst>
          </c:dPt>
          <c:dLbls>
            <c:dLbl>
              <c:idx val="0"/>
              <c:layout>
                <c:manualLayout>
                  <c:x val="-0.16411980013998809"/>
                  <c:y val="8.982176866880822E-3"/>
                </c:manualLayout>
              </c:layout>
              <c:tx>
                <c:rich>
                  <a:bodyPr/>
                  <a:lstStyle/>
                  <a:p>
                    <a:r>
                      <a:rPr lang="en-US" sz="1400"/>
                      <a:t>4</a:t>
                    </a:r>
                    <a:r>
                      <a:rPr lang="en-US"/>
                      <a:t>5%; 220</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20D-40C0-BBBD-A08025DA3C72}"/>
                </c:ext>
              </c:extLst>
            </c:dLbl>
            <c:dLbl>
              <c:idx val="1"/>
              <c:layout>
                <c:manualLayout>
                  <c:x val="0.11793042854197841"/>
                  <c:y val="-0.22086722192216948"/>
                </c:manualLayout>
              </c:layout>
              <c:tx>
                <c:rich>
                  <a:bodyPr/>
                  <a:lstStyle/>
                  <a:p>
                    <a:r>
                      <a:rPr lang="en-US" sz="1400"/>
                      <a:t>2</a:t>
                    </a:r>
                    <a:r>
                      <a:rPr lang="en-US"/>
                      <a:t>7%; 134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20D-40C0-BBBD-A08025DA3C72}"/>
                </c:ext>
              </c:extLst>
            </c:dLbl>
            <c:dLbl>
              <c:idx val="2"/>
              <c:layout>
                <c:manualLayout>
                  <c:x val="0.14364907899825266"/>
                  <c:y val="0.10073941840302453"/>
                </c:manualLayout>
              </c:layout>
              <c:tx>
                <c:rich>
                  <a:bodyPr/>
                  <a:lstStyle/>
                  <a:p>
                    <a:r>
                      <a:rPr lang="en-US" sz="1400"/>
                      <a:t>2</a:t>
                    </a:r>
                    <a:r>
                      <a:rPr lang="en-US"/>
                      <a:t>3%; 113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20D-40C0-BBBD-A08025DA3C72}"/>
                </c:ext>
              </c:extLst>
            </c:dLbl>
            <c:dLbl>
              <c:idx val="3"/>
              <c:layout>
                <c:manualLayout>
                  <c:x val="-9.4507531432688025E-4"/>
                  <c:y val="-1.7234372779214885E-2"/>
                </c:manualLayout>
              </c:layout>
              <c:tx>
                <c:rich>
                  <a:bodyPr/>
                  <a:lstStyle/>
                  <a:p>
                    <a:r>
                      <a:rPr lang="en-US" sz="1400"/>
                      <a:t>5</a:t>
                    </a:r>
                    <a:r>
                      <a:rPr lang="en-US"/>
                      <a:t>%; 27</a:t>
                    </a:r>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20D-40C0-BBBD-A08025DA3C72}"/>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Sheet6!$A$2:$A$6</c:f>
              <c:strCache>
                <c:ptCount val="4"/>
                <c:pt idx="0">
                  <c:v>Tallinn</c:v>
                </c:pt>
                <c:pt idx="1">
                  <c:v>Mujal Eestis</c:v>
                </c:pt>
                <c:pt idx="2">
                  <c:v>Soome</c:v>
                </c:pt>
                <c:pt idx="3">
                  <c:v>Mujal välismaal</c:v>
                </c:pt>
              </c:strCache>
            </c:strRef>
          </c:cat>
          <c:val>
            <c:numRef>
              <c:f>Sheet6!$B$2:$B$6</c:f>
              <c:numCache>
                <c:formatCode>General</c:formatCode>
                <c:ptCount val="4"/>
                <c:pt idx="0">
                  <c:v>220</c:v>
                </c:pt>
                <c:pt idx="1">
                  <c:v>134</c:v>
                </c:pt>
                <c:pt idx="2">
                  <c:v>113</c:v>
                </c:pt>
                <c:pt idx="3">
                  <c:v>27</c:v>
                </c:pt>
              </c:numCache>
            </c:numRef>
          </c:val>
          <c:extLst>
            <c:ext xmlns:c16="http://schemas.microsoft.com/office/drawing/2014/chart" uri="{C3380CC4-5D6E-409C-BE32-E72D297353CC}">
              <c16:uniqueId val="{00000004-920D-40C0-BBBD-A08025DA3C72}"/>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65510414251372073"/>
          <c:y val="0.33618577229235985"/>
          <c:w val="0.22277646544181975"/>
          <c:h val="0.33486876640420005"/>
        </c:manualLayout>
      </c:layout>
      <c:overlay val="0"/>
      <c:txPr>
        <a:bodyPr/>
        <a:lstStyle/>
        <a:p>
          <a:pPr>
            <a:defRPr sz="1400"/>
          </a:pPr>
          <a:endParaRPr lang="et-EE"/>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pivotSource>
    <c:name>[P__hik__simustik_patsiendile.xlsx]mituxkülastanud!PivotTable1</c:name>
    <c:fmtId val="2"/>
  </c:pivotSource>
  <c:chart>
    <c:title>
      <c:tx>
        <c:rich>
          <a:bodyPr/>
          <a:lstStyle/>
          <a:p>
            <a:pPr>
              <a:defRPr/>
            </a:pPr>
            <a:r>
              <a:rPr lang="et-EE"/>
              <a:t>Mitu korda olete külastanud Fertilitase erahaiglat?</a:t>
            </a:r>
            <a:endParaRPr lang="en-US"/>
          </a:p>
        </c:rich>
      </c:tx>
      <c:overlay val="0"/>
    </c:title>
    <c:autoTitleDeleted val="0"/>
    <c:pivotFmts>
      <c:pivotFmt>
        <c:idx val="0"/>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dLbl>
          <c:idx val="0"/>
          <c:layout>
            <c:manualLayout>
              <c:x val="-0.12966166637929383"/>
              <c:y val="-0.23553126837063348"/>
            </c:manualLayout>
          </c:layout>
          <c:tx>
            <c:rich>
              <a:bodyPr/>
              <a:lstStyle/>
              <a:p>
                <a:r>
                  <a:rPr lang="en-US"/>
                  <a:t>66%</a:t>
                </a:r>
                <a:r>
                  <a:rPr lang="et-EE"/>
                  <a:t>; 320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dLbl>
          <c:idx val="0"/>
          <c:tx>
            <c:rich>
              <a:bodyPr/>
              <a:lstStyle/>
              <a:p>
                <a:r>
                  <a:rPr lang="en-US"/>
                  <a:t>21%</a:t>
                </a:r>
                <a:r>
                  <a:rPr lang="et-EE"/>
                  <a:t>; 103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dLbl>
          <c:idx val="0"/>
          <c:tx>
            <c:rich>
              <a:bodyPr/>
              <a:lstStyle/>
              <a:p>
                <a:r>
                  <a:rPr lang="en-US"/>
                  <a:t>8%</a:t>
                </a:r>
                <a:r>
                  <a:rPr lang="et-EE"/>
                  <a:t>; 39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3%</a:t>
                </a:r>
                <a:r>
                  <a:rPr lang="et-EE"/>
                  <a:t>; 17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dLbl>
          <c:idx val="0"/>
          <c:tx>
            <c:rich>
              <a:bodyPr/>
              <a:lstStyle/>
              <a:p>
                <a:r>
                  <a:rPr lang="en-US"/>
                  <a:t>2%</a:t>
                </a:r>
                <a:r>
                  <a:rPr lang="et-EE"/>
                  <a:t>; 8</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6"/>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7"/>
        <c:dLbl>
          <c:idx val="0"/>
          <c:layout>
            <c:manualLayout>
              <c:x val="-0.12966166637929383"/>
              <c:y val="-0.23553126837063348"/>
            </c:manualLayout>
          </c:layout>
          <c:tx>
            <c:rich>
              <a:bodyPr/>
              <a:lstStyle/>
              <a:p>
                <a:r>
                  <a:rPr lang="en-US"/>
                  <a:t>66%</a:t>
                </a:r>
                <a:r>
                  <a:rPr lang="et-EE"/>
                  <a:t>; 320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dLbl>
          <c:idx val="0"/>
          <c:tx>
            <c:rich>
              <a:bodyPr/>
              <a:lstStyle/>
              <a:p>
                <a:r>
                  <a:rPr lang="en-US"/>
                  <a:t>21%</a:t>
                </a:r>
                <a:r>
                  <a:rPr lang="et-EE"/>
                  <a:t>; 103</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dLbl>
          <c:idx val="0"/>
          <c:tx>
            <c:rich>
              <a:bodyPr/>
              <a:lstStyle/>
              <a:p>
                <a:r>
                  <a:rPr lang="en-US"/>
                  <a:t>8%</a:t>
                </a:r>
                <a:r>
                  <a:rPr lang="et-EE"/>
                  <a:t>; 39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0"/>
        <c:dLbl>
          <c:idx val="0"/>
          <c:tx>
            <c:rich>
              <a:bodyPr/>
              <a:lstStyle/>
              <a:p>
                <a:r>
                  <a:rPr lang="en-US"/>
                  <a:t>3%</a:t>
                </a:r>
                <a:r>
                  <a:rPr lang="et-EE"/>
                  <a:t>; 17</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1"/>
        <c:dLbl>
          <c:idx val="0"/>
          <c:tx>
            <c:rich>
              <a:bodyPr/>
              <a:lstStyle/>
              <a:p>
                <a:r>
                  <a:rPr lang="en-US"/>
                  <a:t>2%</a:t>
                </a:r>
                <a:r>
                  <a:rPr lang="et-EE"/>
                  <a:t>; 8</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mituxkülastanud!$B$1</c:f>
              <c:strCache>
                <c:ptCount val="1"/>
                <c:pt idx="0">
                  <c:v>Total</c:v>
                </c:pt>
              </c:strCache>
            </c:strRef>
          </c:tx>
          <c:dPt>
            <c:idx val="2"/>
            <c:bubble3D val="0"/>
            <c:spPr>
              <a:solidFill>
                <a:srgbClr val="92D050"/>
              </a:solidFill>
            </c:spPr>
            <c:extLst>
              <c:ext xmlns:c16="http://schemas.microsoft.com/office/drawing/2014/chart" uri="{C3380CC4-5D6E-409C-BE32-E72D297353CC}">
                <c16:uniqueId val="{00000000-4B2A-4BB2-95C7-121560002DFD}"/>
              </c:ext>
            </c:extLst>
          </c:dPt>
          <c:dPt>
            <c:idx val="3"/>
            <c:bubble3D val="0"/>
            <c:spPr>
              <a:solidFill>
                <a:srgbClr val="FF6600"/>
              </a:solidFill>
            </c:spPr>
            <c:extLst>
              <c:ext xmlns:c16="http://schemas.microsoft.com/office/drawing/2014/chart" uri="{C3380CC4-5D6E-409C-BE32-E72D297353CC}">
                <c16:uniqueId val="{00000001-4B2A-4BB2-95C7-121560002DFD}"/>
              </c:ext>
            </c:extLst>
          </c:dPt>
          <c:dPt>
            <c:idx val="4"/>
            <c:bubble3D val="0"/>
            <c:spPr>
              <a:solidFill>
                <a:srgbClr val="FFC000"/>
              </a:solidFill>
            </c:spPr>
            <c:extLst>
              <c:ext xmlns:c16="http://schemas.microsoft.com/office/drawing/2014/chart" uri="{C3380CC4-5D6E-409C-BE32-E72D297353CC}">
                <c16:uniqueId val="{00000002-4B2A-4BB2-95C7-121560002DFD}"/>
              </c:ext>
            </c:extLst>
          </c:dPt>
          <c:dLbls>
            <c:dLbl>
              <c:idx val="0"/>
              <c:layout>
                <c:manualLayout>
                  <c:x val="-0.1864978630464928"/>
                  <c:y val="-0.23573555881174871"/>
                </c:manualLayout>
              </c:layout>
              <c:tx>
                <c:rich>
                  <a:bodyPr/>
                  <a:lstStyle/>
                  <a:p>
                    <a:r>
                      <a:rPr lang="en-US" sz="1400"/>
                      <a:t>6</a:t>
                    </a:r>
                    <a:r>
                      <a:rPr lang="en-US"/>
                      <a:t>6%; 320</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B2A-4BB2-95C7-121560002DFD}"/>
                </c:ext>
              </c:extLst>
            </c:dLbl>
            <c:dLbl>
              <c:idx val="1"/>
              <c:tx>
                <c:rich>
                  <a:bodyPr/>
                  <a:lstStyle/>
                  <a:p>
                    <a:r>
                      <a:rPr lang="en-US" sz="1400"/>
                      <a:t>2</a:t>
                    </a:r>
                    <a:r>
                      <a:rPr lang="en-US"/>
                      <a:t>1%; 103</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4B2A-4BB2-95C7-121560002DFD}"/>
                </c:ext>
              </c:extLst>
            </c:dLbl>
            <c:dLbl>
              <c:idx val="2"/>
              <c:tx>
                <c:rich>
                  <a:bodyPr/>
                  <a:lstStyle/>
                  <a:p>
                    <a:r>
                      <a:rPr lang="en-US" sz="1400"/>
                      <a:t>8</a:t>
                    </a:r>
                    <a:r>
                      <a:rPr lang="en-US"/>
                      <a:t>%; 39</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4B2A-4BB2-95C7-121560002DFD}"/>
                </c:ext>
              </c:extLst>
            </c:dLbl>
            <c:dLbl>
              <c:idx val="3"/>
              <c:tx>
                <c:rich>
                  <a:bodyPr/>
                  <a:lstStyle/>
                  <a:p>
                    <a:r>
                      <a:rPr lang="en-US" sz="1400"/>
                      <a:t>3</a:t>
                    </a:r>
                    <a:r>
                      <a:rPr lang="en-US"/>
                      <a:t>%; 17</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B2A-4BB2-95C7-121560002DFD}"/>
                </c:ext>
              </c:extLst>
            </c:dLbl>
            <c:dLbl>
              <c:idx val="4"/>
              <c:layout>
                <c:manualLayout>
                  <c:x val="3.4043211836423696E-3"/>
                  <c:y val="-2.4949186929010152E-2"/>
                </c:manualLayout>
              </c:layout>
              <c:tx>
                <c:rich>
                  <a:bodyPr/>
                  <a:lstStyle/>
                  <a:p>
                    <a:r>
                      <a:rPr lang="en-US" sz="1400"/>
                      <a:t>2</a:t>
                    </a:r>
                    <a:r>
                      <a:rPr lang="en-US"/>
                      <a:t>%; 8</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4B2A-4BB2-95C7-121560002DFD}"/>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mituxkülastanud!$A$2:$A$7</c:f>
              <c:strCache>
                <c:ptCount val="5"/>
                <c:pt idx="0">
                  <c:v>Ühe korra viimase viie aasta jooksul/ külastasin esimest korda</c:v>
                </c:pt>
                <c:pt idx="1">
                  <c:v>2-3 korda viimase viie aasta jooksul</c:v>
                </c:pt>
                <c:pt idx="2">
                  <c:v>4-10 korda viimase viie aasta jooksul</c:v>
                </c:pt>
                <c:pt idx="3">
                  <c:v>Ei oska öelda</c:v>
                </c:pt>
                <c:pt idx="4">
                  <c:v>Üle 10 korra viimase viie aasta joksul</c:v>
                </c:pt>
              </c:strCache>
            </c:strRef>
          </c:cat>
          <c:val>
            <c:numRef>
              <c:f>mituxkülastanud!$B$2:$B$7</c:f>
              <c:numCache>
                <c:formatCode>General</c:formatCode>
                <c:ptCount val="5"/>
                <c:pt idx="0">
                  <c:v>320</c:v>
                </c:pt>
                <c:pt idx="1">
                  <c:v>103</c:v>
                </c:pt>
                <c:pt idx="2">
                  <c:v>39</c:v>
                </c:pt>
                <c:pt idx="3">
                  <c:v>17</c:v>
                </c:pt>
                <c:pt idx="4">
                  <c:v>8</c:v>
                </c:pt>
              </c:numCache>
            </c:numRef>
          </c:val>
          <c:extLst>
            <c:ext xmlns:c16="http://schemas.microsoft.com/office/drawing/2014/chart" uri="{C3380CC4-5D6E-409C-BE32-E72D297353CC}">
              <c16:uniqueId val="{00000005-4B2A-4BB2-95C7-121560002DFD}"/>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5768775735712377"/>
          <c:y val="0.23022074193812003"/>
          <c:w val="0.29445165543966667"/>
          <c:h val="0.76955841315043871"/>
        </c:manualLayout>
      </c:layout>
      <c:overlay val="0"/>
      <c:txPr>
        <a:bodyPr/>
        <a:lstStyle/>
        <a:p>
          <a:pPr>
            <a:defRPr sz="1200"/>
          </a:pPr>
          <a:endParaRPr lang="et-EE"/>
        </a:p>
      </c:txPr>
    </c:legend>
    <c:plotVisOnly val="1"/>
    <c:dispBlanksAs val="gap"/>
    <c:showDLblsOverMax val="0"/>
  </c:chart>
  <c:txPr>
    <a:bodyPr/>
    <a:lstStyle/>
    <a:p>
      <a:pPr>
        <a:defRPr sz="1800"/>
      </a:pPr>
      <a:endParaRPr lang="et-E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pivotSource>
    <c:name>[P__hik__simustik_patsiendile.xlsx]viimanekülastus!PivotTable2</c:name>
    <c:fmtId val="2"/>
  </c:pivotSource>
  <c:chart>
    <c:title>
      <c:tx>
        <c:rich>
          <a:bodyPr/>
          <a:lstStyle/>
          <a:p>
            <a:pPr>
              <a:defRPr/>
            </a:pPr>
            <a:r>
              <a:rPr lang="et-EE"/>
              <a:t>Millal külastasite viimati Fertilitase erahaiglat?</a:t>
            </a:r>
            <a:endParaRPr lang="en-US"/>
          </a:p>
        </c:rich>
      </c:tx>
      <c:layout>
        <c:manualLayout>
          <c:xMode val="edge"/>
          <c:yMode val="edge"/>
          <c:x val="7.7337912642357343E-2"/>
          <c:y val="0"/>
        </c:manualLayout>
      </c:layout>
      <c:overlay val="0"/>
    </c:title>
    <c:autoTitleDeleted val="0"/>
    <c:pivotFmts>
      <c:pivotFmt>
        <c:idx val="0"/>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1"/>
        <c:dLbl>
          <c:idx val="0"/>
          <c:layout>
            <c:manualLayout>
              <c:x val="-5.3526465441819784E-2"/>
              <c:y val="-0.40342118693496692"/>
            </c:manualLayout>
          </c:layout>
          <c:tx>
            <c:rich>
              <a:bodyPr/>
              <a:lstStyle/>
              <a:p>
                <a:r>
                  <a:rPr lang="en-US"/>
                  <a:t>82%</a:t>
                </a:r>
                <a:r>
                  <a:rPr lang="et-EE"/>
                  <a:t>; 395</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2"/>
        <c:dLbl>
          <c:idx val="0"/>
          <c:tx>
            <c:rich>
              <a:bodyPr/>
              <a:lstStyle/>
              <a:p>
                <a:r>
                  <a:rPr lang="en-US"/>
                  <a:t>6%</a:t>
                </a:r>
                <a:r>
                  <a:rPr lang="et-EE"/>
                  <a:t>; 30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3"/>
        <c:dLbl>
          <c:idx val="0"/>
          <c:tx>
            <c:rich>
              <a:bodyPr/>
              <a:lstStyle/>
              <a:p>
                <a:r>
                  <a:rPr lang="en-US"/>
                  <a:t>5%</a:t>
                </a:r>
                <a:r>
                  <a:rPr lang="et-EE"/>
                  <a:t>; 24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4"/>
        <c:dLbl>
          <c:idx val="0"/>
          <c:tx>
            <c:rich>
              <a:bodyPr/>
              <a:lstStyle/>
              <a:p>
                <a:r>
                  <a:rPr lang="en-US"/>
                  <a:t>4%</a:t>
                </a:r>
                <a:r>
                  <a:rPr lang="et-EE"/>
                  <a:t>; 19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5"/>
        <c:dLbl>
          <c:idx val="0"/>
          <c:tx>
            <c:rich>
              <a:bodyPr/>
              <a:lstStyle/>
              <a:p>
                <a:r>
                  <a:rPr lang="en-US"/>
                  <a:t>3%</a:t>
                </a:r>
                <a:r>
                  <a:rPr lang="et-EE"/>
                  <a:t>; 15</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6"/>
        <c:marker>
          <c:symbol val="none"/>
        </c:marker>
        <c:dLbl>
          <c:idx val="0"/>
          <c:spPr/>
          <c:txPr>
            <a:bodyPr/>
            <a:lstStyle/>
            <a:p>
              <a:pPr>
                <a:defRPr/>
              </a:pPr>
              <a:endParaRPr lang="et-EE"/>
            </a:p>
          </c:txPr>
          <c:showLegendKey val="0"/>
          <c:showVal val="0"/>
          <c:showCatName val="0"/>
          <c:showSerName val="0"/>
          <c:showPercent val="1"/>
          <c:showBubbleSize val="0"/>
          <c:extLst>
            <c:ext xmlns:c15="http://schemas.microsoft.com/office/drawing/2012/chart" uri="{CE6537A1-D6FC-4f65-9D91-7224C49458BB}"/>
          </c:extLst>
        </c:dLbl>
      </c:pivotFmt>
      <c:pivotFmt>
        <c:idx val="7"/>
        <c:dLbl>
          <c:idx val="0"/>
          <c:layout>
            <c:manualLayout>
              <c:x val="-5.3526465441819784E-2"/>
              <c:y val="-0.40342118693496692"/>
            </c:manualLayout>
          </c:layout>
          <c:tx>
            <c:rich>
              <a:bodyPr/>
              <a:lstStyle/>
              <a:p>
                <a:r>
                  <a:rPr lang="en-US"/>
                  <a:t>82%</a:t>
                </a:r>
                <a:r>
                  <a:rPr lang="et-EE"/>
                  <a:t>; 395</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8"/>
        <c:dLbl>
          <c:idx val="0"/>
          <c:tx>
            <c:rich>
              <a:bodyPr/>
              <a:lstStyle/>
              <a:p>
                <a:r>
                  <a:rPr lang="en-US"/>
                  <a:t>6%</a:t>
                </a:r>
                <a:r>
                  <a:rPr lang="et-EE"/>
                  <a:t>; 30</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9"/>
        <c:dLbl>
          <c:idx val="0"/>
          <c:tx>
            <c:rich>
              <a:bodyPr/>
              <a:lstStyle/>
              <a:p>
                <a:r>
                  <a:rPr lang="en-US"/>
                  <a:t>5%</a:t>
                </a:r>
                <a:r>
                  <a:rPr lang="et-EE"/>
                  <a:t>; 24</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0"/>
        <c:dLbl>
          <c:idx val="0"/>
          <c:tx>
            <c:rich>
              <a:bodyPr/>
              <a:lstStyle/>
              <a:p>
                <a:r>
                  <a:rPr lang="en-US"/>
                  <a:t>4%</a:t>
                </a:r>
                <a:r>
                  <a:rPr lang="et-EE"/>
                  <a:t>; 19</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
        <c:idx val="11"/>
        <c:dLbl>
          <c:idx val="0"/>
          <c:tx>
            <c:rich>
              <a:bodyPr/>
              <a:lstStyle/>
              <a:p>
                <a:r>
                  <a:rPr lang="en-US"/>
                  <a:t>3%</a:t>
                </a:r>
                <a:r>
                  <a:rPr lang="et-EE"/>
                  <a:t>; 15</a:t>
                </a:r>
                <a:endParaRPr lang="en-US"/>
              </a:p>
            </c:rich>
          </c:tx>
          <c:showLegendKey val="0"/>
          <c:showVal val="0"/>
          <c:showCatName val="0"/>
          <c:showSerName val="0"/>
          <c:showPercent val="1"/>
          <c:showBubbleSize val="0"/>
          <c:extLst>
            <c:ext xmlns:c15="http://schemas.microsoft.com/office/drawing/2012/chart" uri="{CE6537A1-D6FC-4f65-9D91-7224C49458BB}"/>
          </c:extLst>
        </c:dLbl>
      </c:pivotFmt>
    </c:pivotFmts>
    <c:plotArea>
      <c:layout/>
      <c:pieChart>
        <c:varyColors val="1"/>
        <c:ser>
          <c:idx val="0"/>
          <c:order val="0"/>
          <c:tx>
            <c:strRef>
              <c:f>viimanekülastus!$B$1</c:f>
              <c:strCache>
                <c:ptCount val="1"/>
                <c:pt idx="0">
                  <c:v>Total</c:v>
                </c:pt>
              </c:strCache>
            </c:strRef>
          </c:tx>
          <c:dPt>
            <c:idx val="2"/>
            <c:bubble3D val="0"/>
            <c:spPr>
              <a:solidFill>
                <a:srgbClr val="92D050"/>
              </a:solidFill>
            </c:spPr>
            <c:extLst>
              <c:ext xmlns:c16="http://schemas.microsoft.com/office/drawing/2014/chart" uri="{C3380CC4-5D6E-409C-BE32-E72D297353CC}">
                <c16:uniqueId val="{00000000-1224-4DAD-9370-9F182C27E874}"/>
              </c:ext>
            </c:extLst>
          </c:dPt>
          <c:dPt>
            <c:idx val="3"/>
            <c:bubble3D val="0"/>
            <c:spPr>
              <a:solidFill>
                <a:srgbClr val="FF6600"/>
              </a:solidFill>
            </c:spPr>
            <c:extLst>
              <c:ext xmlns:c16="http://schemas.microsoft.com/office/drawing/2014/chart" uri="{C3380CC4-5D6E-409C-BE32-E72D297353CC}">
                <c16:uniqueId val="{00000001-1224-4DAD-9370-9F182C27E874}"/>
              </c:ext>
            </c:extLst>
          </c:dPt>
          <c:dPt>
            <c:idx val="4"/>
            <c:bubble3D val="0"/>
            <c:spPr>
              <a:solidFill>
                <a:srgbClr val="FFC000"/>
              </a:solidFill>
            </c:spPr>
            <c:extLst>
              <c:ext xmlns:c16="http://schemas.microsoft.com/office/drawing/2014/chart" uri="{C3380CC4-5D6E-409C-BE32-E72D297353CC}">
                <c16:uniqueId val="{00000002-1224-4DAD-9370-9F182C27E874}"/>
              </c:ext>
            </c:extLst>
          </c:dPt>
          <c:dLbls>
            <c:dLbl>
              <c:idx val="0"/>
              <c:layout>
                <c:manualLayout>
                  <c:x val="-0.10511844379757225"/>
                  <c:y val="-0.40342141672373727"/>
                </c:manualLayout>
              </c:layout>
              <c:tx>
                <c:rich>
                  <a:bodyPr/>
                  <a:lstStyle/>
                  <a:p>
                    <a:r>
                      <a:rPr lang="en-US" sz="1400"/>
                      <a:t>8</a:t>
                    </a:r>
                    <a:r>
                      <a:rPr lang="en-US"/>
                      <a:t>2%; 395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224-4DAD-9370-9F182C27E874}"/>
                </c:ext>
              </c:extLst>
            </c:dLbl>
            <c:dLbl>
              <c:idx val="1"/>
              <c:tx>
                <c:rich>
                  <a:bodyPr/>
                  <a:lstStyle/>
                  <a:p>
                    <a:r>
                      <a:rPr lang="en-US" sz="1400"/>
                      <a:t>6</a:t>
                    </a:r>
                    <a:r>
                      <a:rPr lang="en-US"/>
                      <a:t>%; 30</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1224-4DAD-9370-9F182C27E874}"/>
                </c:ext>
              </c:extLst>
            </c:dLbl>
            <c:dLbl>
              <c:idx val="2"/>
              <c:tx>
                <c:rich>
                  <a:bodyPr/>
                  <a:lstStyle/>
                  <a:p>
                    <a:r>
                      <a:rPr lang="en-US" sz="1400"/>
                      <a:t>5</a:t>
                    </a:r>
                    <a:r>
                      <a:rPr lang="en-US"/>
                      <a:t>%; 24</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1224-4DAD-9370-9F182C27E874}"/>
                </c:ext>
              </c:extLst>
            </c:dLbl>
            <c:dLbl>
              <c:idx val="3"/>
              <c:tx>
                <c:rich>
                  <a:bodyPr/>
                  <a:lstStyle/>
                  <a:p>
                    <a:r>
                      <a:rPr lang="en-US" sz="1400"/>
                      <a:t>4</a:t>
                    </a:r>
                    <a:r>
                      <a:rPr lang="en-US"/>
                      <a:t>%; 19</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224-4DAD-9370-9F182C27E874}"/>
                </c:ext>
              </c:extLst>
            </c:dLbl>
            <c:dLbl>
              <c:idx val="4"/>
              <c:layout>
                <c:manualLayout>
                  <c:x val="5.5362656640545209E-3"/>
                  <c:y val="-2.4546634944638174E-2"/>
                </c:manualLayout>
              </c:layout>
              <c:tx>
                <c:rich>
                  <a:bodyPr/>
                  <a:lstStyle/>
                  <a:p>
                    <a:r>
                      <a:rPr lang="en-US" sz="1400"/>
                      <a:t>3</a:t>
                    </a:r>
                    <a:r>
                      <a:rPr lang="en-US"/>
                      <a:t>%; 15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1224-4DAD-9370-9F182C27E874}"/>
                </c:ext>
              </c:extLst>
            </c:dLbl>
            <c:spPr>
              <a:noFill/>
              <a:ln>
                <a:noFill/>
              </a:ln>
              <a:effectLst/>
            </c:spPr>
            <c:txPr>
              <a:bodyPr/>
              <a:lstStyle/>
              <a:p>
                <a:pPr>
                  <a:defRPr sz="1400"/>
                </a:pPr>
                <a:endParaRPr lang="et-EE"/>
              </a:p>
            </c:txPr>
            <c:showLegendKey val="0"/>
            <c:showVal val="0"/>
            <c:showCatName val="0"/>
            <c:showSerName val="0"/>
            <c:showPercent val="1"/>
            <c:showBubbleSize val="0"/>
            <c:showLeaderLines val="1"/>
            <c:extLst>
              <c:ext xmlns:c15="http://schemas.microsoft.com/office/drawing/2012/chart" uri="{CE6537A1-D6FC-4f65-9D91-7224C49458BB}"/>
            </c:extLst>
          </c:dLbls>
          <c:cat>
            <c:strRef>
              <c:f>viimanekülastus!$A$2:$A$7</c:f>
              <c:strCache>
                <c:ptCount val="5"/>
                <c:pt idx="0">
                  <c:v>Täna/ viibin praegu ravil</c:v>
                </c:pt>
                <c:pt idx="1">
                  <c:v>Varem kui kuu aja eest</c:v>
                </c:pt>
                <c:pt idx="2">
                  <c:v>Viimase nädala jooksul</c:v>
                </c:pt>
                <c:pt idx="3">
                  <c:v>Viimase kuu jooksul</c:v>
                </c:pt>
                <c:pt idx="4">
                  <c:v>Ei oska öelda</c:v>
                </c:pt>
              </c:strCache>
            </c:strRef>
          </c:cat>
          <c:val>
            <c:numRef>
              <c:f>viimanekülastus!$B$2:$B$7</c:f>
              <c:numCache>
                <c:formatCode>General</c:formatCode>
                <c:ptCount val="5"/>
                <c:pt idx="0">
                  <c:v>395</c:v>
                </c:pt>
                <c:pt idx="1">
                  <c:v>30</c:v>
                </c:pt>
                <c:pt idx="2">
                  <c:v>24</c:v>
                </c:pt>
                <c:pt idx="3">
                  <c:v>19</c:v>
                </c:pt>
                <c:pt idx="4">
                  <c:v>15</c:v>
                </c:pt>
              </c:numCache>
            </c:numRef>
          </c:val>
          <c:extLst>
            <c:ext xmlns:c16="http://schemas.microsoft.com/office/drawing/2014/chart" uri="{C3380CC4-5D6E-409C-BE32-E72D297353CC}">
              <c16:uniqueId val="{00000005-1224-4DAD-9370-9F182C27E874}"/>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56649368595486072"/>
          <c:y val="0.26951716275221588"/>
          <c:w val="0.21651856017997759"/>
          <c:h val="0.59274861894844699"/>
        </c:manualLayout>
      </c:layout>
      <c:overlay val="0"/>
      <c:txPr>
        <a:bodyPr/>
        <a:lstStyle/>
        <a:p>
          <a:pPr>
            <a:defRPr sz="1200"/>
          </a:pPr>
          <a:endParaRPr lang="et-EE"/>
        </a:p>
      </c:txPr>
    </c:legend>
    <c:plotVisOnly val="1"/>
    <c:dispBlanksAs val="gap"/>
    <c:showDLblsOverMax val="0"/>
  </c:chart>
  <c:txPr>
    <a:bodyPr/>
    <a:lstStyle/>
    <a:p>
      <a:pPr>
        <a:defRPr sz="1800"/>
      </a:pPr>
      <a:endParaRPr lang="et-E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sz="2000"/>
            </a:pPr>
            <a:r>
              <a:rPr lang="et-EE" sz="2000"/>
              <a:t>Kust</a:t>
            </a:r>
            <a:r>
              <a:rPr lang="et-EE" sz="2000" baseline="0"/>
              <a:t> saite infot Fertilitase kohta?</a:t>
            </a:r>
            <a:endParaRPr lang="et-EE" sz="2000"/>
          </a:p>
        </c:rich>
      </c:tx>
      <c:overlay val="1"/>
    </c:title>
    <c:autoTitleDeleted val="0"/>
    <c:plotArea>
      <c:layout/>
      <c:barChart>
        <c:barDir val="col"/>
        <c:grouping val="clustered"/>
        <c:varyColors val="0"/>
        <c:ser>
          <c:idx val="0"/>
          <c:order val="0"/>
          <c:tx>
            <c:strRef>
              <c:f>infosaamine!$D$4</c:f>
              <c:strCache>
                <c:ptCount val="1"/>
                <c:pt idx="0">
                  <c:v>Arstilt või mõnest kliinikust</c:v>
                </c:pt>
              </c:strCache>
            </c:strRef>
          </c:tx>
          <c:invertIfNegative val="0"/>
          <c:dLbls>
            <c:spPr>
              <a:noFill/>
              <a:ln>
                <a:noFill/>
              </a:ln>
              <a:effectLst/>
            </c:spPr>
            <c:txPr>
              <a:bodyPr/>
              <a:lstStyle/>
              <a:p>
                <a:pPr>
                  <a:defRPr sz="1400"/>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infosaamine!$E$3</c:f>
              <c:strCache>
                <c:ptCount val="1"/>
                <c:pt idx="0">
                  <c:v>Column2</c:v>
                </c:pt>
              </c:strCache>
            </c:strRef>
          </c:cat>
          <c:val>
            <c:numRef>
              <c:f>infosaamine!$E$4</c:f>
              <c:numCache>
                <c:formatCode>General</c:formatCode>
                <c:ptCount val="1"/>
                <c:pt idx="0">
                  <c:v>196</c:v>
                </c:pt>
              </c:numCache>
            </c:numRef>
          </c:val>
          <c:extLst>
            <c:ext xmlns:c16="http://schemas.microsoft.com/office/drawing/2014/chart" uri="{C3380CC4-5D6E-409C-BE32-E72D297353CC}">
              <c16:uniqueId val="{00000000-F067-43AD-8EE5-62F2932E444E}"/>
            </c:ext>
          </c:extLst>
        </c:ser>
        <c:ser>
          <c:idx val="1"/>
          <c:order val="1"/>
          <c:tx>
            <c:strRef>
              <c:f>infosaamine!$D$5</c:f>
              <c:strCache>
                <c:ptCount val="1"/>
                <c:pt idx="0">
                  <c:v>Tuttav soovitas</c:v>
                </c:pt>
              </c:strCache>
            </c:strRef>
          </c:tx>
          <c:spPr>
            <a:solidFill>
              <a:schemeClr val="tx2">
                <a:lumMod val="60000"/>
                <a:lumOff val="40000"/>
              </a:schemeClr>
            </a:solidFill>
          </c:spPr>
          <c:invertIfNegative val="0"/>
          <c:dLbls>
            <c:spPr>
              <a:noFill/>
              <a:ln>
                <a:noFill/>
              </a:ln>
              <a:effectLst/>
            </c:spPr>
            <c:txPr>
              <a:bodyPr/>
              <a:lstStyle/>
              <a:p>
                <a:pPr>
                  <a:defRPr sz="1400"/>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infosaamine!$E$3</c:f>
              <c:strCache>
                <c:ptCount val="1"/>
                <c:pt idx="0">
                  <c:v>Column2</c:v>
                </c:pt>
              </c:strCache>
            </c:strRef>
          </c:cat>
          <c:val>
            <c:numRef>
              <c:f>infosaamine!$E$5</c:f>
              <c:numCache>
                <c:formatCode>General</c:formatCode>
                <c:ptCount val="1"/>
                <c:pt idx="0">
                  <c:v>137</c:v>
                </c:pt>
              </c:numCache>
            </c:numRef>
          </c:val>
          <c:extLst>
            <c:ext xmlns:c16="http://schemas.microsoft.com/office/drawing/2014/chart" uri="{C3380CC4-5D6E-409C-BE32-E72D297353CC}">
              <c16:uniqueId val="{00000001-F067-43AD-8EE5-62F2932E444E}"/>
            </c:ext>
          </c:extLst>
        </c:ser>
        <c:ser>
          <c:idx val="2"/>
          <c:order val="2"/>
          <c:tx>
            <c:strRef>
              <c:f>infosaamine!$D$6</c:f>
              <c:strCache>
                <c:ptCount val="1"/>
                <c:pt idx="0">
                  <c:v>Fertilitase kodulehelt</c:v>
                </c:pt>
              </c:strCache>
            </c:strRef>
          </c:tx>
          <c:invertIfNegative val="0"/>
          <c:dLbls>
            <c:spPr>
              <a:noFill/>
              <a:ln>
                <a:noFill/>
              </a:ln>
              <a:effectLst/>
            </c:spPr>
            <c:txPr>
              <a:bodyPr/>
              <a:lstStyle/>
              <a:p>
                <a:pPr>
                  <a:defRPr sz="1400"/>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infosaamine!$E$3</c:f>
              <c:strCache>
                <c:ptCount val="1"/>
                <c:pt idx="0">
                  <c:v>Column2</c:v>
                </c:pt>
              </c:strCache>
            </c:strRef>
          </c:cat>
          <c:val>
            <c:numRef>
              <c:f>infosaamine!$E$6</c:f>
              <c:numCache>
                <c:formatCode>General</c:formatCode>
                <c:ptCount val="1"/>
                <c:pt idx="0">
                  <c:v>57</c:v>
                </c:pt>
              </c:numCache>
            </c:numRef>
          </c:val>
          <c:extLst>
            <c:ext xmlns:c16="http://schemas.microsoft.com/office/drawing/2014/chart" uri="{C3380CC4-5D6E-409C-BE32-E72D297353CC}">
              <c16:uniqueId val="{00000002-F067-43AD-8EE5-62F2932E444E}"/>
            </c:ext>
          </c:extLst>
        </c:ser>
        <c:ser>
          <c:idx val="3"/>
          <c:order val="3"/>
          <c:tx>
            <c:strRef>
              <c:f>infosaamine!$D$7</c:f>
              <c:strCache>
                <c:ptCount val="1"/>
                <c:pt idx="0">
                  <c:v>Mujalt</c:v>
                </c:pt>
              </c:strCache>
            </c:strRef>
          </c:tx>
          <c:invertIfNegative val="0"/>
          <c:dLbls>
            <c:spPr>
              <a:noFill/>
              <a:ln>
                <a:noFill/>
              </a:ln>
              <a:effectLst/>
            </c:spPr>
            <c:txPr>
              <a:bodyPr/>
              <a:lstStyle/>
              <a:p>
                <a:pPr>
                  <a:defRPr sz="1400"/>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infosaamine!$E$3</c:f>
              <c:strCache>
                <c:ptCount val="1"/>
                <c:pt idx="0">
                  <c:v>Column2</c:v>
                </c:pt>
              </c:strCache>
            </c:strRef>
          </c:cat>
          <c:val>
            <c:numRef>
              <c:f>infosaamine!$E$7</c:f>
              <c:numCache>
                <c:formatCode>General</c:formatCode>
                <c:ptCount val="1"/>
                <c:pt idx="0">
                  <c:v>48</c:v>
                </c:pt>
              </c:numCache>
            </c:numRef>
          </c:val>
          <c:extLst>
            <c:ext xmlns:c16="http://schemas.microsoft.com/office/drawing/2014/chart" uri="{C3380CC4-5D6E-409C-BE32-E72D297353CC}">
              <c16:uniqueId val="{00000003-F067-43AD-8EE5-62F2932E444E}"/>
            </c:ext>
          </c:extLst>
        </c:ser>
        <c:ser>
          <c:idx val="4"/>
          <c:order val="4"/>
          <c:tx>
            <c:strRef>
              <c:f>infosaamine!$D$8</c:f>
              <c:strCache>
                <c:ptCount val="1"/>
                <c:pt idx="0">
                  <c:v>Mujalt internetist</c:v>
                </c:pt>
              </c:strCache>
            </c:strRef>
          </c:tx>
          <c:spPr>
            <a:solidFill>
              <a:srgbClr val="FFC000"/>
            </a:solidFill>
          </c:spPr>
          <c:invertIfNegative val="0"/>
          <c:dLbls>
            <c:spPr>
              <a:noFill/>
              <a:ln>
                <a:noFill/>
              </a:ln>
              <a:effectLst/>
            </c:spPr>
            <c:txPr>
              <a:bodyPr/>
              <a:lstStyle/>
              <a:p>
                <a:pPr>
                  <a:defRPr sz="1400"/>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infosaamine!$E$3</c:f>
              <c:strCache>
                <c:ptCount val="1"/>
                <c:pt idx="0">
                  <c:v>Column2</c:v>
                </c:pt>
              </c:strCache>
            </c:strRef>
          </c:cat>
          <c:val>
            <c:numRef>
              <c:f>infosaamine!$E$8</c:f>
              <c:numCache>
                <c:formatCode>General</c:formatCode>
                <c:ptCount val="1"/>
                <c:pt idx="0">
                  <c:v>36</c:v>
                </c:pt>
              </c:numCache>
            </c:numRef>
          </c:val>
          <c:extLst>
            <c:ext xmlns:c16="http://schemas.microsoft.com/office/drawing/2014/chart" uri="{C3380CC4-5D6E-409C-BE32-E72D297353CC}">
              <c16:uniqueId val="{00000004-F067-43AD-8EE5-62F2932E444E}"/>
            </c:ext>
          </c:extLst>
        </c:ser>
        <c:ser>
          <c:idx val="5"/>
          <c:order val="5"/>
          <c:tx>
            <c:strRef>
              <c:f>infosaamine!$D$9</c:f>
              <c:strCache>
                <c:ptCount val="1"/>
                <c:pt idx="0">
                  <c:v>Sotsiaalmeediast</c:v>
                </c:pt>
              </c:strCache>
            </c:strRef>
          </c:tx>
          <c:invertIfNegative val="0"/>
          <c:dLbls>
            <c:spPr>
              <a:noFill/>
              <a:ln>
                <a:noFill/>
              </a:ln>
              <a:effectLst/>
            </c:spPr>
            <c:txPr>
              <a:bodyPr/>
              <a:lstStyle/>
              <a:p>
                <a:pPr>
                  <a:defRPr sz="1400"/>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infosaamine!$E$3</c:f>
              <c:strCache>
                <c:ptCount val="1"/>
                <c:pt idx="0">
                  <c:v>Column2</c:v>
                </c:pt>
              </c:strCache>
            </c:strRef>
          </c:cat>
          <c:val>
            <c:numRef>
              <c:f>infosaamine!$E$9</c:f>
              <c:numCache>
                <c:formatCode>General</c:formatCode>
                <c:ptCount val="1"/>
                <c:pt idx="0">
                  <c:v>33</c:v>
                </c:pt>
              </c:numCache>
            </c:numRef>
          </c:val>
          <c:extLst>
            <c:ext xmlns:c16="http://schemas.microsoft.com/office/drawing/2014/chart" uri="{C3380CC4-5D6E-409C-BE32-E72D297353CC}">
              <c16:uniqueId val="{00000005-F067-43AD-8EE5-62F2932E444E}"/>
            </c:ext>
          </c:extLst>
        </c:ser>
        <c:ser>
          <c:idx val="6"/>
          <c:order val="6"/>
          <c:tx>
            <c:strRef>
              <c:f>infosaamine!$D$10</c:f>
              <c:strCache>
                <c:ptCount val="1"/>
                <c:pt idx="0">
                  <c:v>Internetifoorumist</c:v>
                </c:pt>
              </c:strCache>
            </c:strRef>
          </c:tx>
          <c:invertIfNegative val="0"/>
          <c:dLbls>
            <c:spPr>
              <a:noFill/>
              <a:ln>
                <a:noFill/>
              </a:ln>
              <a:effectLst/>
            </c:spPr>
            <c:txPr>
              <a:bodyPr/>
              <a:lstStyle/>
              <a:p>
                <a:pPr>
                  <a:defRPr sz="1400"/>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infosaamine!$E$3</c:f>
              <c:strCache>
                <c:ptCount val="1"/>
                <c:pt idx="0">
                  <c:v>Column2</c:v>
                </c:pt>
              </c:strCache>
            </c:strRef>
          </c:cat>
          <c:val>
            <c:numRef>
              <c:f>infosaamine!$E$10</c:f>
              <c:numCache>
                <c:formatCode>General</c:formatCode>
                <c:ptCount val="1"/>
                <c:pt idx="0">
                  <c:v>20</c:v>
                </c:pt>
              </c:numCache>
            </c:numRef>
          </c:val>
          <c:extLst>
            <c:ext xmlns:c16="http://schemas.microsoft.com/office/drawing/2014/chart" uri="{C3380CC4-5D6E-409C-BE32-E72D297353CC}">
              <c16:uniqueId val="{00000006-F067-43AD-8EE5-62F2932E444E}"/>
            </c:ext>
          </c:extLst>
        </c:ser>
        <c:ser>
          <c:idx val="7"/>
          <c:order val="7"/>
          <c:tx>
            <c:strRef>
              <c:f>infosaamine!$D$11</c:f>
              <c:strCache>
                <c:ptCount val="1"/>
                <c:pt idx="0">
                  <c:v>Ajalehest või ajakirjast</c:v>
                </c:pt>
              </c:strCache>
            </c:strRef>
          </c:tx>
          <c:invertIfNegative val="0"/>
          <c:dLbls>
            <c:spPr>
              <a:noFill/>
              <a:ln>
                <a:noFill/>
              </a:ln>
              <a:effectLst/>
            </c:spPr>
            <c:txPr>
              <a:bodyPr/>
              <a:lstStyle/>
              <a:p>
                <a:pPr>
                  <a:defRPr sz="1400"/>
                </a:pPr>
                <a:endParaRPr lang="et-E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infosaamine!$E$3</c:f>
              <c:strCache>
                <c:ptCount val="1"/>
                <c:pt idx="0">
                  <c:v>Column2</c:v>
                </c:pt>
              </c:strCache>
            </c:strRef>
          </c:cat>
          <c:val>
            <c:numRef>
              <c:f>infosaamine!$E$11</c:f>
              <c:numCache>
                <c:formatCode>General</c:formatCode>
                <c:ptCount val="1"/>
                <c:pt idx="0">
                  <c:v>2</c:v>
                </c:pt>
              </c:numCache>
            </c:numRef>
          </c:val>
          <c:extLst>
            <c:ext xmlns:c16="http://schemas.microsoft.com/office/drawing/2014/chart" uri="{C3380CC4-5D6E-409C-BE32-E72D297353CC}">
              <c16:uniqueId val="{00000007-F067-43AD-8EE5-62F2932E444E}"/>
            </c:ext>
          </c:extLst>
        </c:ser>
        <c:dLbls>
          <c:showLegendKey val="0"/>
          <c:showVal val="1"/>
          <c:showCatName val="0"/>
          <c:showSerName val="0"/>
          <c:showPercent val="0"/>
          <c:showBubbleSize val="0"/>
        </c:dLbls>
        <c:gapWidth val="150"/>
        <c:axId val="132440448"/>
        <c:axId val="132441984"/>
      </c:barChart>
      <c:catAx>
        <c:axId val="132440448"/>
        <c:scaling>
          <c:orientation val="minMax"/>
        </c:scaling>
        <c:delete val="1"/>
        <c:axPos val="b"/>
        <c:numFmt formatCode="General" sourceLinked="0"/>
        <c:majorTickMark val="out"/>
        <c:minorTickMark val="none"/>
        <c:tickLblPos val="none"/>
        <c:crossAx val="132441984"/>
        <c:crosses val="autoZero"/>
        <c:auto val="1"/>
        <c:lblAlgn val="ctr"/>
        <c:lblOffset val="100"/>
        <c:noMultiLvlLbl val="0"/>
      </c:catAx>
      <c:valAx>
        <c:axId val="132441984"/>
        <c:scaling>
          <c:orientation val="minMax"/>
        </c:scaling>
        <c:delete val="0"/>
        <c:axPos val="l"/>
        <c:numFmt formatCode="General" sourceLinked="1"/>
        <c:majorTickMark val="out"/>
        <c:minorTickMark val="none"/>
        <c:tickLblPos val="nextTo"/>
        <c:txPr>
          <a:bodyPr/>
          <a:lstStyle/>
          <a:p>
            <a:pPr>
              <a:defRPr sz="1200"/>
            </a:pPr>
            <a:endParaRPr lang="et-EE"/>
          </a:p>
        </c:txPr>
        <c:crossAx val="132440448"/>
        <c:crosses val="autoZero"/>
        <c:crossBetween val="between"/>
      </c:valAx>
    </c:plotArea>
    <c:legend>
      <c:legendPos val="r"/>
      <c:layout>
        <c:manualLayout>
          <c:xMode val="edge"/>
          <c:yMode val="edge"/>
          <c:x val="0.58765022122044619"/>
          <c:y val="0.2637454784116286"/>
          <c:w val="0.33391351918586643"/>
          <c:h val="0.5188463366066336"/>
        </c:manualLayout>
      </c:layout>
      <c:overlay val="0"/>
      <c:txPr>
        <a:bodyPr/>
        <a:lstStyle/>
        <a:p>
          <a:pPr>
            <a:defRPr sz="1400"/>
          </a:pPr>
          <a:endParaRPr lang="et-EE"/>
        </a:p>
      </c:txPr>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FAB748-FA6E-CF4B-8D48-EAD188C0135F}" type="datetimeFigureOut">
              <a:rPr lang="en-US" smtClean="0"/>
              <a:pPr/>
              <a:t>5/17/2018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E8B60-BED0-1A42-886A-7F540286443B}" type="slidenum">
              <a:rPr lang="en-US" smtClean="0"/>
              <a:pPr/>
              <a:t>‹#›</a:t>
            </a:fld>
            <a:endParaRPr lang="en-US"/>
          </a:p>
        </p:txBody>
      </p:sp>
    </p:spTree>
    <p:extLst>
      <p:ext uri="{BB962C8B-B14F-4D97-AF65-F5344CB8AC3E}">
        <p14:creationId xmlns:p14="http://schemas.microsoft.com/office/powerpoint/2010/main" val="24638192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1</a:t>
            </a:fld>
            <a:endParaRPr lang="en-US"/>
          </a:p>
        </p:txBody>
      </p:sp>
    </p:spTree>
    <p:extLst>
      <p:ext uri="{BB962C8B-B14F-4D97-AF65-F5344CB8AC3E}">
        <p14:creationId xmlns:p14="http://schemas.microsoft.com/office/powerpoint/2010/main" val="2027394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t-EE" baseline="0" dirty="0"/>
              <a:t>.</a:t>
            </a:r>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cs typeface="Calibri"/>
            </a:endParaRPr>
          </a:p>
          <a:p>
            <a:endParaRPr lang="et-EE" dirty="0">
              <a:cs typeface="Calibri"/>
            </a:endParaRPr>
          </a:p>
        </p:txBody>
      </p:sp>
      <p:sp>
        <p:nvSpPr>
          <p:cNvPr id="4" name="Slide Number Placeholder 3"/>
          <p:cNvSpPr>
            <a:spLocks noGrp="1"/>
          </p:cNvSpPr>
          <p:nvPr>
            <p:ph type="sldNum" sz="quarter" idx="10"/>
          </p:nvPr>
        </p:nvSpPr>
        <p:spPr/>
        <p:txBody>
          <a:bodyPr/>
          <a:lstStyle/>
          <a:p>
            <a:fld id="{41CE8B60-BED0-1A42-886A-7F540286443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u="none" strike="noStrike" kern="1200" baseline="0" dirty="0">
              <a:solidFill>
                <a:schemeClr val="tx1"/>
              </a:solidFill>
              <a:effectLst/>
              <a:latin typeface="+mn-lt"/>
              <a:ea typeface="+mn-ea"/>
              <a:cs typeface="+mn-cs"/>
            </a:endParaRPr>
          </a:p>
          <a:p>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t-EE" dirty="0"/>
          </a:p>
        </p:txBody>
      </p:sp>
      <p:sp>
        <p:nvSpPr>
          <p:cNvPr id="4" name="Slide Number Placeholder 3"/>
          <p:cNvSpPr>
            <a:spLocks noGrp="1"/>
          </p:cNvSpPr>
          <p:nvPr>
            <p:ph type="sldNum" sz="quarter" idx="10"/>
          </p:nvPr>
        </p:nvSpPr>
        <p:spPr/>
        <p:txBody>
          <a:bodyPr/>
          <a:lstStyle/>
          <a:p>
            <a:fld id="{41CE8B60-BED0-1A42-886A-7F540286443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0" y="0"/>
            <a:ext cx="9144000" cy="158273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normAutofit/>
          </a:bodyPr>
          <a:lstStyle>
            <a:lvl1pPr algn="r">
              <a:defRPr sz="4000">
                <a:solidFill>
                  <a:srgbClr val="00AEEF"/>
                </a:solidFill>
              </a:defRPr>
            </a:lvl1pPr>
          </a:lstStyle>
          <a:p>
            <a:r>
              <a:rPr lang="et-EE"/>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normAutofit/>
          </a:bodyPr>
          <a:lstStyle>
            <a:lvl1pPr marL="0" indent="0" algn="r">
              <a:buNone/>
              <a:defRPr sz="2800">
                <a:solidFill>
                  <a:srgbClr val="2B32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cstate="print"/>
          <a:srcRect/>
          <a:stretch>
            <a:fillRect/>
          </a:stretch>
        </p:blipFill>
        <p:spPr bwMode="auto">
          <a:xfrm>
            <a:off x="0" y="5275263"/>
            <a:ext cx="9144000" cy="1582737"/>
          </a:xfrm>
          <a:prstGeom prst="rect">
            <a:avLst/>
          </a:prstGeom>
          <a:noFill/>
          <a:ln w="9525">
            <a:noFill/>
            <a:miter lim="800000"/>
            <a:headEnd/>
            <a:tailEnd/>
          </a:ln>
        </p:spPr>
      </p:pic>
      <p:sp>
        <p:nvSpPr>
          <p:cNvPr id="3" name="Content Placeholder 2"/>
          <p:cNvSpPr>
            <a:spLocks noGrp="1"/>
          </p:cNvSpPr>
          <p:nvPr>
            <p:ph idx="1"/>
          </p:nvPr>
        </p:nvSpPr>
        <p:spPr>
          <a:xfrm>
            <a:off x="457200" y="1600200"/>
            <a:ext cx="8229600" cy="4343400"/>
          </a:xfrm>
        </p:spPr>
        <p:txBody>
          <a:bodyPr/>
          <a:lstStyle>
            <a:lvl1pPr algn="l">
              <a:defRPr>
                <a:solidFill>
                  <a:srgbClr val="2B3232"/>
                </a:solidFill>
              </a:defRPr>
            </a:lvl1pPr>
            <a:lvl2pPr algn="l">
              <a:defRPr>
                <a:solidFill>
                  <a:srgbClr val="2B3232"/>
                </a:solidFill>
              </a:defRPr>
            </a:lvl2pPr>
            <a:lvl3pPr algn="l">
              <a:defRPr>
                <a:solidFill>
                  <a:srgbClr val="2B3232"/>
                </a:solidFill>
              </a:defRPr>
            </a:lvl3pPr>
            <a:lvl4pPr algn="l">
              <a:defRPr>
                <a:solidFill>
                  <a:srgbClr val="2B3232"/>
                </a:solidFill>
              </a:defRPr>
            </a:lvl4pPr>
            <a:lvl5pPr algn="l">
              <a:defRPr>
                <a:solidFill>
                  <a:srgbClr val="2B3232"/>
                </a:solidFill>
              </a:defRPr>
            </a:lvl5pPr>
          </a:lstStyle>
          <a:p>
            <a:pPr lvl="0"/>
            <a:r>
              <a:rPr lang="et-EE"/>
              <a:t>Click to edit Master text styles</a:t>
            </a:r>
          </a:p>
          <a:p>
            <a:pPr lvl="1"/>
            <a:r>
              <a:rPr lang="et-EE"/>
              <a:t>Second level</a:t>
            </a:r>
          </a:p>
          <a:p>
            <a:pPr lvl="2"/>
            <a:r>
              <a:rPr lang="et-EE"/>
              <a:t>Third level</a:t>
            </a:r>
          </a:p>
          <a:p>
            <a:pPr lvl="3"/>
            <a:r>
              <a:rPr lang="et-EE"/>
              <a:t>Fourth level</a:t>
            </a:r>
          </a:p>
          <a:p>
            <a:pPr lvl="4"/>
            <a:r>
              <a:rPr lang="et-EE"/>
              <a:t>Fifth level</a:t>
            </a:r>
            <a:endParaRPr lang="en-US" dirty="0"/>
          </a:p>
        </p:txBody>
      </p:sp>
      <p:sp>
        <p:nvSpPr>
          <p:cNvPr id="8" name="Title 1"/>
          <p:cNvSpPr>
            <a:spLocks noGrp="1"/>
          </p:cNvSpPr>
          <p:nvPr>
            <p:ph type="ctrTitle"/>
          </p:nvPr>
        </p:nvSpPr>
        <p:spPr>
          <a:xfrm>
            <a:off x="457200" y="76200"/>
            <a:ext cx="8229600" cy="1470025"/>
          </a:xfrm>
        </p:spPr>
        <p:txBody>
          <a:bodyPr>
            <a:normAutofit/>
          </a:bodyPr>
          <a:lstStyle>
            <a:lvl1pPr algn="l">
              <a:defRPr sz="3200">
                <a:solidFill>
                  <a:srgbClr val="00AEEF"/>
                </a:solidFill>
              </a:defRPr>
            </a:lvl1pPr>
          </a:lstStyle>
          <a:p>
            <a:r>
              <a:rPr lang="et-EE"/>
              <a:t>Click to edit Master title style</a:t>
            </a:r>
            <a:endParaRPr lang="en-US" dirty="0"/>
          </a:p>
        </p:txBody>
      </p:sp>
      <p:sp>
        <p:nvSpPr>
          <p:cNvPr id="5" name="Footer Placeholder 4"/>
          <p:cNvSpPr>
            <a:spLocks noGrp="1"/>
          </p:cNvSpPr>
          <p:nvPr>
            <p:ph type="ftr" sz="quarter" idx="10"/>
          </p:nvPr>
        </p:nvSpPr>
        <p:spPr>
          <a:xfrm>
            <a:off x="6248400" y="6477000"/>
            <a:ext cx="2895600" cy="365125"/>
          </a:xfrm>
        </p:spPr>
        <p:txBody>
          <a:bodyPr/>
          <a:lstStyle>
            <a:lvl1pPr algn="r">
              <a:defRPr dirty="0" smtClean="0">
                <a:solidFill>
                  <a:srgbClr val="00AEEF"/>
                </a:solidFill>
              </a:defRPr>
            </a:lvl1pPr>
          </a:lstStyle>
          <a:p>
            <a:pPr>
              <a:defRPr/>
            </a:pPr>
            <a:r>
              <a:rPr lang="en-US"/>
              <a:t>www.likemed.eu</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t-EE"/>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7" name="Footer Placeholder 6"/>
          <p:cNvSpPr>
            <a:spLocks noGrp="1"/>
          </p:cNvSpPr>
          <p:nvPr>
            <p:ph type="ftr" sz="quarter" idx="3"/>
          </p:nvPr>
        </p:nvSpPr>
        <p:spPr>
          <a:xfrm>
            <a:off x="5791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7FEFFC"/>
                </a:solidFill>
                <a:latin typeface="+mn-lt"/>
                <a:cs typeface="+mn-cs"/>
              </a:defRPr>
            </a:lvl1pPr>
          </a:lstStyle>
          <a:p>
            <a:pPr>
              <a:defRPr/>
            </a:pPr>
            <a:r>
              <a:rPr lang="en-US"/>
              <a:t>www.likemed.eu</a:t>
            </a:r>
            <a:endParaRPr lang="en-US"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hf sldNum="0" hdr="0" dt="0"/>
  <p:txStyles>
    <p:titleStyle>
      <a:lvl1pPr algn="ctr" rtl="0" eaLnBrk="1" fontAlgn="base" hangingPunct="1">
        <a:spcBef>
          <a:spcPct val="0"/>
        </a:spcBef>
        <a:spcAft>
          <a:spcPct val="0"/>
        </a:spcAft>
        <a:defRPr sz="4400" kern="1200">
          <a:solidFill>
            <a:srgbClr val="00AEEF"/>
          </a:solidFill>
          <a:latin typeface="+mj-lt"/>
          <a:ea typeface="+mj-ea"/>
          <a:cs typeface="+mj-cs"/>
        </a:defRPr>
      </a:lvl1pPr>
      <a:lvl2pPr algn="ctr" rtl="0" eaLnBrk="1" fontAlgn="base" hangingPunct="1">
        <a:spcBef>
          <a:spcPct val="0"/>
        </a:spcBef>
        <a:spcAft>
          <a:spcPct val="0"/>
        </a:spcAft>
        <a:defRPr sz="4400">
          <a:solidFill>
            <a:srgbClr val="00AEEF"/>
          </a:solidFill>
          <a:latin typeface="Franklin Gothic Medium" pitchFamily="34" charset="0"/>
        </a:defRPr>
      </a:lvl2pPr>
      <a:lvl3pPr algn="ctr" rtl="0" eaLnBrk="1" fontAlgn="base" hangingPunct="1">
        <a:spcBef>
          <a:spcPct val="0"/>
        </a:spcBef>
        <a:spcAft>
          <a:spcPct val="0"/>
        </a:spcAft>
        <a:defRPr sz="4400">
          <a:solidFill>
            <a:srgbClr val="00AEEF"/>
          </a:solidFill>
          <a:latin typeface="Franklin Gothic Medium" pitchFamily="34" charset="0"/>
        </a:defRPr>
      </a:lvl3pPr>
      <a:lvl4pPr algn="ctr" rtl="0" eaLnBrk="1" fontAlgn="base" hangingPunct="1">
        <a:spcBef>
          <a:spcPct val="0"/>
        </a:spcBef>
        <a:spcAft>
          <a:spcPct val="0"/>
        </a:spcAft>
        <a:defRPr sz="4400">
          <a:solidFill>
            <a:srgbClr val="00AEEF"/>
          </a:solidFill>
          <a:latin typeface="Franklin Gothic Medium" pitchFamily="34" charset="0"/>
        </a:defRPr>
      </a:lvl4pPr>
      <a:lvl5pPr algn="ctr" rtl="0" eaLnBrk="1" fontAlgn="base" hangingPunct="1">
        <a:spcBef>
          <a:spcPct val="0"/>
        </a:spcBef>
        <a:spcAft>
          <a:spcPct val="0"/>
        </a:spcAft>
        <a:defRPr sz="4400">
          <a:solidFill>
            <a:srgbClr val="00AEEF"/>
          </a:solidFill>
          <a:latin typeface="Franklin Gothic Medium" pitchFamily="34" charset="0"/>
        </a:defRPr>
      </a:lvl5pPr>
      <a:lvl6pPr marL="457200" algn="ctr" rtl="0" eaLnBrk="1" fontAlgn="base" hangingPunct="1">
        <a:spcBef>
          <a:spcPct val="0"/>
        </a:spcBef>
        <a:spcAft>
          <a:spcPct val="0"/>
        </a:spcAft>
        <a:defRPr sz="4400">
          <a:solidFill>
            <a:srgbClr val="00AEEF"/>
          </a:solidFill>
          <a:latin typeface="Franklin Gothic Medium" pitchFamily="34" charset="0"/>
        </a:defRPr>
      </a:lvl6pPr>
      <a:lvl7pPr marL="914400" algn="ctr" rtl="0" eaLnBrk="1" fontAlgn="base" hangingPunct="1">
        <a:spcBef>
          <a:spcPct val="0"/>
        </a:spcBef>
        <a:spcAft>
          <a:spcPct val="0"/>
        </a:spcAft>
        <a:defRPr sz="4400">
          <a:solidFill>
            <a:srgbClr val="00AEEF"/>
          </a:solidFill>
          <a:latin typeface="Franklin Gothic Medium" pitchFamily="34" charset="0"/>
        </a:defRPr>
      </a:lvl7pPr>
      <a:lvl8pPr marL="1371600" algn="ctr" rtl="0" eaLnBrk="1" fontAlgn="base" hangingPunct="1">
        <a:spcBef>
          <a:spcPct val="0"/>
        </a:spcBef>
        <a:spcAft>
          <a:spcPct val="0"/>
        </a:spcAft>
        <a:defRPr sz="4400">
          <a:solidFill>
            <a:srgbClr val="00AEEF"/>
          </a:solidFill>
          <a:latin typeface="Franklin Gothic Medium" pitchFamily="34" charset="0"/>
        </a:defRPr>
      </a:lvl8pPr>
      <a:lvl9pPr marL="1828800" algn="ctr" rtl="0" eaLnBrk="1" fontAlgn="base" hangingPunct="1">
        <a:spcBef>
          <a:spcPct val="0"/>
        </a:spcBef>
        <a:spcAft>
          <a:spcPct val="0"/>
        </a:spcAft>
        <a:defRPr sz="4400">
          <a:solidFill>
            <a:srgbClr val="00AEEF"/>
          </a:solidFill>
          <a:latin typeface="Franklin Gothic Medium"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371600" algn="l" rtl="0" eaLnBrk="1" fontAlgn="base" hangingPunct="1">
        <a:spcBef>
          <a:spcPct val="20000"/>
        </a:spcBef>
        <a:spcAft>
          <a:spcPct val="0"/>
        </a:spcAft>
        <a:buFont typeface="Arial" charset="0"/>
        <a:defRPr sz="2000" kern="1200">
          <a:solidFill>
            <a:schemeClr val="tx1"/>
          </a:solidFill>
          <a:latin typeface="+mn-lt"/>
          <a:ea typeface="+mn-ea"/>
          <a:cs typeface="+mn-cs"/>
        </a:defRPr>
      </a:lvl4pPr>
      <a:lvl5pPr marL="1828800" algn="l" rtl="0" eaLnBrk="1" fontAlgn="base" hangingPunct="1">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14.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1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16.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Külastajate</a:t>
            </a:r>
            <a:r>
              <a:rPr lang="en-US" dirty="0"/>
              <a:t> </a:t>
            </a:r>
            <a:r>
              <a:rPr lang="en-US" dirty="0" err="1"/>
              <a:t>rahuloluküsitluse</a:t>
            </a:r>
            <a:r>
              <a:rPr lang="en-US" dirty="0"/>
              <a:t> </a:t>
            </a:r>
            <a:r>
              <a:rPr lang="en-US" dirty="0" err="1"/>
              <a:t>kokkuvõte</a:t>
            </a:r>
            <a:r>
              <a:rPr lang="en-US" dirty="0"/>
              <a:t> 201</a:t>
            </a:r>
            <a:r>
              <a:rPr lang="et-EE" dirty="0"/>
              <a:t>7</a:t>
            </a:r>
            <a:endParaRPr lang="en-US" dirty="0"/>
          </a:p>
        </p:txBody>
      </p:sp>
      <p:pic>
        <p:nvPicPr>
          <p:cNvPr id="20482" name="Picture 2" descr="Külastajate rahulolu küsitlus - Fertilitas"/>
          <p:cNvPicPr>
            <a:picLocks noChangeAspect="1" noChangeArrowheads="1"/>
          </p:cNvPicPr>
          <p:nvPr/>
        </p:nvPicPr>
        <p:blipFill>
          <a:blip r:embed="rId3" cstate="print"/>
          <a:srcRect/>
          <a:stretch>
            <a:fillRect/>
          </a:stretch>
        </p:blipFill>
        <p:spPr bwMode="auto">
          <a:xfrm>
            <a:off x="2956832" y="3886200"/>
            <a:ext cx="3735335" cy="1752600"/>
          </a:xfrm>
          <a:prstGeom prst="rect">
            <a:avLst/>
          </a:prstGeom>
          <a:noFill/>
        </p:spPr>
      </p:pic>
    </p:spTree>
    <p:extLst>
      <p:ext uri="{BB962C8B-B14F-4D97-AF65-F5344CB8AC3E}">
        <p14:creationId xmlns:p14="http://schemas.microsoft.com/office/powerpoint/2010/main" val="1180755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t-EE" dirty="0"/>
              <a:t>Teenuste kasutamine</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10" name="Chart 9"/>
          <p:cNvGraphicFramePr/>
          <p:nvPr/>
        </p:nvGraphicFramePr>
        <p:xfrm>
          <a:off x="-14514" y="1260927"/>
          <a:ext cx="8853714" cy="49076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68515" y="0"/>
            <a:ext cx="8229600" cy="664029"/>
          </a:xfrm>
        </p:spPr>
        <p:txBody>
          <a:bodyPr/>
          <a:lstStyle/>
          <a:p>
            <a:r>
              <a:rPr lang="et-EE" dirty="0"/>
              <a:t>Teenuse kasutamine vanuse lõikes</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8" name="Chart 7"/>
          <p:cNvGraphicFramePr/>
          <p:nvPr/>
        </p:nvGraphicFramePr>
        <p:xfrm>
          <a:off x="15875" y="725715"/>
          <a:ext cx="8939439" cy="532674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1"/>
            <a:ext cx="8229600" cy="1204686"/>
          </a:xfrm>
        </p:spPr>
        <p:txBody>
          <a:bodyPr/>
          <a:lstStyle/>
          <a:p>
            <a:r>
              <a:rPr lang="et-EE" dirty="0"/>
              <a:t>Rahulolu teenustega</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10" name="Chart 9"/>
          <p:cNvGraphicFramePr/>
          <p:nvPr/>
        </p:nvGraphicFramePr>
        <p:xfrm>
          <a:off x="600074" y="1611992"/>
          <a:ext cx="8863240" cy="45130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452914" y="1204686"/>
            <a:ext cx="6502400" cy="646331"/>
          </a:xfrm>
          <a:prstGeom prst="rect">
            <a:avLst/>
          </a:prstGeom>
          <a:noFill/>
        </p:spPr>
        <p:txBody>
          <a:bodyPr wrap="square" rtlCol="0">
            <a:spAutoFit/>
          </a:bodyPr>
          <a:lstStyle/>
          <a:p>
            <a:r>
              <a:rPr lang="et-EE" b="1" dirty="0">
                <a:latin typeface="+mn-lt"/>
              </a:rPr>
              <a:t>Kas jäite Fertilitase erahaigla külastusega tervikune rahule?</a:t>
            </a:r>
            <a:endParaRPr lang="en-US" b="1" dirty="0">
              <a:latin typeface="+mn-lt"/>
            </a:endParaRPr>
          </a:p>
          <a:p>
            <a:endParaRPr lang="et-EE" b="1"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t-EE" dirty="0"/>
              <a:t>Teenuste kasutamine</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5" name="Chart 4"/>
          <p:cNvGraphicFramePr/>
          <p:nvPr/>
        </p:nvGraphicFramePr>
        <p:xfrm>
          <a:off x="-348342" y="1807481"/>
          <a:ext cx="5979885" cy="42740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3795484" y="1799771"/>
          <a:ext cx="6219373" cy="404948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t-EE" dirty="0"/>
              <a:t>Teenuste kasutamine</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6" name="Chart 5"/>
          <p:cNvGraphicFramePr/>
          <p:nvPr/>
        </p:nvGraphicFramePr>
        <p:xfrm>
          <a:off x="-856343" y="1546225"/>
          <a:ext cx="6103257" cy="45207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4034972" y="1582058"/>
          <a:ext cx="6139542" cy="429623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br>
              <a:rPr lang="et-EE" dirty="0"/>
            </a:br>
            <a:r>
              <a:rPr lang="et-EE" dirty="0"/>
              <a:t>Teenuste kasutamine</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6" name="Chart 5"/>
          <p:cNvGraphicFramePr/>
          <p:nvPr/>
        </p:nvGraphicFramePr>
        <p:xfrm>
          <a:off x="-638629" y="1854200"/>
          <a:ext cx="6219371" cy="41256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p:nvPr/>
        </p:nvGraphicFramePr>
        <p:xfrm>
          <a:off x="3911598" y="1407885"/>
          <a:ext cx="6422573" cy="410754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err="1"/>
              <a:t>Teenuste</a:t>
            </a:r>
            <a:r>
              <a:rPr lang="en-US" dirty="0"/>
              <a:t> </a:t>
            </a:r>
            <a:r>
              <a:rPr lang="en-US" dirty="0" err="1"/>
              <a:t>kasutamine</a:t>
            </a:r>
            <a:endParaRPr lang="et-EE" dirty="0"/>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6" name="Chart 5"/>
          <p:cNvGraphicFramePr/>
          <p:nvPr/>
        </p:nvGraphicFramePr>
        <p:xfrm>
          <a:off x="1480457" y="1447799"/>
          <a:ext cx="6865257" cy="447403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err="1"/>
              <a:t>Fertilitase</a:t>
            </a:r>
            <a:r>
              <a:rPr lang="en-US" dirty="0"/>
              <a:t> </a:t>
            </a:r>
            <a:r>
              <a:rPr lang="en-US" dirty="0" err="1"/>
              <a:t>erahaigla</a:t>
            </a:r>
            <a:r>
              <a:rPr lang="en-US" dirty="0"/>
              <a:t> </a:t>
            </a:r>
            <a:r>
              <a:rPr lang="en-US" dirty="0" err="1"/>
              <a:t>teenuse</a:t>
            </a:r>
            <a:r>
              <a:rPr lang="en-US" dirty="0"/>
              <a:t> </a:t>
            </a:r>
            <a:r>
              <a:rPr lang="en-US" dirty="0" err="1"/>
              <a:t>hinna</a:t>
            </a:r>
            <a:r>
              <a:rPr lang="en-US" dirty="0"/>
              <a:t> </a:t>
            </a:r>
            <a:r>
              <a:rPr lang="en-US" dirty="0" err="1"/>
              <a:t>ja</a:t>
            </a:r>
            <a:r>
              <a:rPr lang="en-US" dirty="0"/>
              <a:t> </a:t>
            </a:r>
            <a:r>
              <a:rPr lang="en-US" dirty="0" err="1"/>
              <a:t>kvaliteedi</a:t>
            </a:r>
            <a:r>
              <a:rPr lang="en-US" dirty="0"/>
              <a:t> </a:t>
            </a:r>
            <a:r>
              <a:rPr lang="en-US" dirty="0" err="1"/>
              <a:t>suhte</a:t>
            </a:r>
            <a:r>
              <a:rPr lang="en-US" dirty="0"/>
              <a:t> </a:t>
            </a:r>
            <a:r>
              <a:rPr lang="en-US" dirty="0" err="1"/>
              <a:t>headuse</a:t>
            </a:r>
            <a:r>
              <a:rPr lang="en-US" dirty="0"/>
              <a:t> </a:t>
            </a:r>
            <a:r>
              <a:rPr lang="en-US" dirty="0" err="1"/>
              <a:t>keeleline</a:t>
            </a:r>
            <a:r>
              <a:rPr lang="en-US" dirty="0"/>
              <a:t> </a:t>
            </a:r>
            <a:r>
              <a:rPr lang="en-US" dirty="0" err="1"/>
              <a:t>jaotus</a:t>
            </a:r>
            <a:endParaRPr lang="en-US" dirty="0"/>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6" name="Chart 5"/>
          <p:cNvGraphicFramePr/>
          <p:nvPr/>
        </p:nvGraphicFramePr>
        <p:xfrm>
          <a:off x="420915" y="1462312"/>
          <a:ext cx="8331200" cy="425631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sz="1800" i="1" dirty="0"/>
              <a:t>Aitäh. Haigla personal muutis haiglas viibimise väga mugavaks. </a:t>
            </a:r>
          </a:p>
          <a:p>
            <a:r>
              <a:rPr lang="et-EE" sz="1800" i="1" dirty="0"/>
              <a:t>Aitäh. Muutsite mu elu! </a:t>
            </a:r>
          </a:p>
          <a:p>
            <a:r>
              <a:rPr lang="et-EE" sz="1800" i="1" dirty="0"/>
              <a:t>Eraldi sooviksin südamest tänada väga professionaalse ning patsientidesse inimliku suhtumise eest kirurgiaosakonna õde Angelina Langinen-Lukas. Tema on tõelise õe eeskuju! </a:t>
            </a:r>
          </a:p>
          <a:p>
            <a:r>
              <a:rPr lang="et-EE" sz="1800" i="1" dirty="0"/>
              <a:t>Hindan kõrgelt töötajate professionaalsust ja sõbralikkust. Väga sümpaatne keskkond tervenemiseks. Tänu arsti selgitustele minu tervisliku seisundi kohta olen nüüd enesekindlam ning ei muretse nii palju. Olen taastunud väga hästi. </a:t>
            </a:r>
          </a:p>
          <a:p>
            <a:r>
              <a:rPr lang="et-EE" sz="1800" i="1" dirty="0"/>
              <a:t>Kogu personal väga sõbralik ja professionaalne suhtumine. Soovitan kindlasti ka tuttavatele. </a:t>
            </a:r>
          </a:p>
          <a:p>
            <a:r>
              <a:rPr lang="et-EE" sz="1800" i="1" dirty="0"/>
              <a:t>Kõik oli väga hea. Toit maitsev. Kollektiiv sõbralik ja raviarst dr. Rei väga hooliv. Kõik proffessionaalne ja tasemel. </a:t>
            </a:r>
          </a:p>
          <a:p>
            <a:endParaRPr lang="et-EE" sz="1800" dirty="0"/>
          </a:p>
          <a:p>
            <a:endParaRPr lang="et-EE" sz="1800" i="1" dirty="0"/>
          </a:p>
          <a:p>
            <a:endParaRPr lang="et-EE" sz="2000" dirty="0"/>
          </a:p>
          <a:p>
            <a:endParaRPr lang="et-EE" sz="2000" i="1" dirty="0"/>
          </a:p>
        </p:txBody>
      </p:sp>
      <p:sp>
        <p:nvSpPr>
          <p:cNvPr id="3" name="Title 2"/>
          <p:cNvSpPr>
            <a:spLocks noGrp="1"/>
          </p:cNvSpPr>
          <p:nvPr>
            <p:ph type="ctrTitle"/>
          </p:nvPr>
        </p:nvSpPr>
        <p:spPr/>
        <p:txBody>
          <a:bodyPr/>
          <a:lstStyle/>
          <a:p>
            <a:r>
              <a:rPr lang="et-EE" dirty="0"/>
              <a:t>Kommentaarid </a:t>
            </a:r>
          </a:p>
        </p:txBody>
      </p:sp>
      <p:sp>
        <p:nvSpPr>
          <p:cNvPr id="4" name="Footer Placeholder 3"/>
          <p:cNvSpPr>
            <a:spLocks noGrp="1"/>
          </p:cNvSpPr>
          <p:nvPr>
            <p:ph type="ftr" sz="quarter" idx="10"/>
          </p:nvPr>
        </p:nvSpPr>
        <p:spPr/>
        <p:txBody>
          <a:bodyPr/>
          <a:lstStyle/>
          <a:p>
            <a:pPr>
              <a:defRPr/>
            </a:pPr>
            <a:r>
              <a:rPr lang="en-US"/>
              <a:t>www.likemed.eu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i-FI" sz="1800" i="1" dirty="0"/>
              <a:t>Minu eest hoolitseti väga hästi. Olen saanud esmaklassilist kohtlemist. Toit on olnud hea ja seda on olnud piisavalt. Suur tänu. </a:t>
            </a:r>
            <a:endParaRPr lang="et-EE" sz="1800" i="1" dirty="0"/>
          </a:p>
          <a:p>
            <a:r>
              <a:rPr lang="et-EE" sz="1800" i="1" dirty="0"/>
              <a:t>Nii armas oli soe ja südamlik suhtumine kõikide töötajate poolt, mida pole kahjuks varem haiglasolemistel kohanud. Aitäh sellise armsa koduse tunde tekitamise eest! </a:t>
            </a:r>
          </a:p>
          <a:p>
            <a:r>
              <a:rPr lang="et-EE" sz="1800" i="1" dirty="0"/>
              <a:t>Olen tänulik dr. Reile, füsioterapeut pr. Aleksandrale ja kõigile </a:t>
            </a:r>
            <a:r>
              <a:rPr lang="et-EE" sz="1800" i="1" dirty="0" err="1"/>
              <a:t>med</a:t>
            </a:r>
            <a:r>
              <a:rPr lang="et-EE" sz="1800" i="1" dirty="0"/>
              <a:t>. töötajatele. Professionaalne ja tulemuslik ravi. </a:t>
            </a:r>
          </a:p>
          <a:p>
            <a:r>
              <a:rPr lang="et-EE" sz="1800" i="1" dirty="0"/>
              <a:t>Teie haigla puhul hindan peale ravi ka seda, et arstid nõustavad nende igapäevaste küsimuste lahendamisel, mis on kaudselt puudega seotud, aga millel on otsene mõju ka psühholoogiliselt. Palun leidke võimalus ratastoolis patsiendile õue pääsemiseks näiteks pikema kaldtee abil, millel oleks mõlemal pool käsipuud. Tänan väga, et personal oli sel korral läbivalt väga hooliv ja ühtlasi inimeste privaatsust austav. Tänu ka kokale.</a:t>
            </a:r>
          </a:p>
          <a:p>
            <a:endParaRPr lang="et-EE" sz="1800" dirty="0"/>
          </a:p>
        </p:txBody>
      </p:sp>
      <p:sp>
        <p:nvSpPr>
          <p:cNvPr id="3" name="Title 2"/>
          <p:cNvSpPr>
            <a:spLocks noGrp="1"/>
          </p:cNvSpPr>
          <p:nvPr>
            <p:ph type="ctrTitle"/>
          </p:nvPr>
        </p:nvSpPr>
        <p:spPr/>
        <p:txBody>
          <a:bodyPr/>
          <a:lstStyle/>
          <a:p>
            <a:r>
              <a:rPr lang="et-EE" dirty="0"/>
              <a:t>Kommentaarid </a:t>
            </a:r>
          </a:p>
        </p:txBody>
      </p:sp>
      <p:sp>
        <p:nvSpPr>
          <p:cNvPr id="4" name="Footer Placeholder 3"/>
          <p:cNvSpPr>
            <a:spLocks noGrp="1"/>
          </p:cNvSpPr>
          <p:nvPr>
            <p:ph type="ftr" sz="quarter" idx="10"/>
          </p:nvPr>
        </p:nvSpPr>
        <p:spPr/>
        <p:txBody>
          <a:bodyPr/>
          <a:lstStyle/>
          <a:p>
            <a:pPr>
              <a:defRPr/>
            </a:pPr>
            <a:r>
              <a:rPr lang="en-US"/>
              <a:t>www.likemed.eu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err="1"/>
              <a:t>Vastuste</a:t>
            </a:r>
            <a:r>
              <a:rPr lang="en-US" dirty="0"/>
              <a:t> </a:t>
            </a:r>
            <a:r>
              <a:rPr lang="en-US" dirty="0" err="1"/>
              <a:t>kogumine</a:t>
            </a:r>
            <a:endParaRPr lang="et-EE" dirty="0"/>
          </a:p>
        </p:txBody>
      </p:sp>
      <p:sp>
        <p:nvSpPr>
          <p:cNvPr id="4" name="Footer Placeholder 3"/>
          <p:cNvSpPr>
            <a:spLocks noGrp="1"/>
          </p:cNvSpPr>
          <p:nvPr>
            <p:ph type="ftr" sz="quarter" idx="10"/>
          </p:nvPr>
        </p:nvSpPr>
        <p:spPr/>
        <p:txBody>
          <a:bodyPr/>
          <a:lstStyle/>
          <a:p>
            <a:pPr>
              <a:defRPr/>
            </a:pPr>
            <a:r>
              <a:rPr lang="en-US"/>
              <a:t>www.likemed.eu</a:t>
            </a:r>
          </a:p>
        </p:txBody>
      </p:sp>
      <p:sp>
        <p:nvSpPr>
          <p:cNvPr id="5" name="Content Placeholder 2"/>
          <p:cNvSpPr txBox="1">
            <a:spLocks/>
          </p:cNvSpPr>
          <p:nvPr/>
        </p:nvSpPr>
        <p:spPr>
          <a:xfrm>
            <a:off x="457200" y="1104380"/>
            <a:ext cx="8229600" cy="890658"/>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US" sz="1800" dirty="0" err="1"/>
              <a:t>Küsimustikule</a:t>
            </a:r>
            <a:r>
              <a:rPr lang="en-US" sz="1800" dirty="0"/>
              <a:t> </a:t>
            </a:r>
            <a:r>
              <a:rPr lang="en-US" sz="1800" dirty="0" err="1"/>
              <a:t>vastamise</a:t>
            </a:r>
            <a:r>
              <a:rPr lang="en-US" sz="1800" dirty="0"/>
              <a:t> </a:t>
            </a:r>
            <a:r>
              <a:rPr lang="en-US" sz="1800" dirty="0" err="1"/>
              <a:t>keskmine</a:t>
            </a:r>
            <a:r>
              <a:rPr lang="en-US" sz="1800" dirty="0"/>
              <a:t> </a:t>
            </a:r>
            <a:r>
              <a:rPr lang="en-US" sz="1800" dirty="0" err="1"/>
              <a:t>aeg</a:t>
            </a:r>
            <a:r>
              <a:rPr lang="en-US" sz="1800" dirty="0"/>
              <a:t> </a:t>
            </a:r>
            <a:r>
              <a:rPr lang="en-US" sz="1800" dirty="0" err="1"/>
              <a:t>oli</a:t>
            </a:r>
            <a:r>
              <a:rPr lang="en-US" sz="1800" dirty="0"/>
              <a:t> 6</a:t>
            </a:r>
            <a:r>
              <a:rPr lang="et-EE" sz="1800" dirty="0"/>
              <a:t>,3</a:t>
            </a:r>
            <a:r>
              <a:rPr lang="en-US" sz="1800" dirty="0"/>
              <a:t> </a:t>
            </a:r>
            <a:r>
              <a:rPr lang="en-US" sz="1800" dirty="0" err="1"/>
              <a:t>minutit</a:t>
            </a:r>
            <a:r>
              <a:rPr lang="en-US" sz="1800" dirty="0"/>
              <a:t>. </a:t>
            </a:r>
            <a:r>
              <a:rPr lang="en-US" sz="1800" dirty="0" err="1"/>
              <a:t>Vastuseid</a:t>
            </a:r>
            <a:r>
              <a:rPr lang="en-US" sz="1800" dirty="0"/>
              <a:t> 496.</a:t>
            </a:r>
          </a:p>
        </p:txBody>
      </p:sp>
      <p:graphicFrame>
        <p:nvGraphicFramePr>
          <p:cNvPr id="9" name="Chart 8"/>
          <p:cNvGraphicFramePr/>
          <p:nvPr/>
        </p:nvGraphicFramePr>
        <p:xfrm>
          <a:off x="-595085" y="1988458"/>
          <a:ext cx="6313714" cy="37737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3614057" y="2028370"/>
          <a:ext cx="6415314" cy="360317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t-EE" dirty="0"/>
              <a:t>Vastuste kogumine</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9" name="Chart 8"/>
          <p:cNvGraphicFramePr/>
          <p:nvPr/>
        </p:nvGraphicFramePr>
        <p:xfrm>
          <a:off x="3091543" y="1611085"/>
          <a:ext cx="5748338" cy="38317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1669142" y="1418771"/>
          <a:ext cx="6531428" cy="406763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t-EE" dirty="0"/>
              <a:t>Vastuste kogumine</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7" name="Chart 6"/>
          <p:cNvGraphicFramePr/>
          <p:nvPr/>
        </p:nvGraphicFramePr>
        <p:xfrm>
          <a:off x="1320800" y="1219201"/>
          <a:ext cx="7184572" cy="4978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t-EE" dirty="0"/>
              <a:t>Vastuste kogumine</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5" name="Chart 4"/>
          <p:cNvGraphicFramePr/>
          <p:nvPr/>
        </p:nvGraphicFramePr>
        <p:xfrm>
          <a:off x="457200" y="1546225"/>
          <a:ext cx="7844971" cy="478245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t-EE" dirty="0"/>
              <a:t>Haigla külastamine</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5" name="Chart 4"/>
          <p:cNvGraphicFramePr/>
          <p:nvPr/>
        </p:nvGraphicFramePr>
        <p:xfrm>
          <a:off x="-203198" y="1546225"/>
          <a:ext cx="5326742" cy="49307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4136571" y="1546225"/>
          <a:ext cx="6154058" cy="404177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t-EE" dirty="0"/>
              <a:t>Haigla leitavus</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8" name="Chart 7"/>
          <p:cNvGraphicFramePr/>
          <p:nvPr/>
        </p:nvGraphicFramePr>
        <p:xfrm>
          <a:off x="856343" y="1204457"/>
          <a:ext cx="7286171" cy="465931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76201"/>
            <a:ext cx="8229600" cy="751114"/>
          </a:xfrm>
        </p:spPr>
        <p:txBody>
          <a:bodyPr/>
          <a:lstStyle/>
          <a:p>
            <a:r>
              <a:rPr lang="et-EE" dirty="0"/>
              <a:t>Registreerimine</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5" name="Chart 4"/>
          <p:cNvGraphicFramePr/>
          <p:nvPr/>
        </p:nvGraphicFramePr>
        <p:xfrm>
          <a:off x="4659086" y="827315"/>
          <a:ext cx="5210628" cy="51670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p:nvPr/>
        </p:nvGraphicFramePr>
        <p:xfrm>
          <a:off x="-29028" y="1593170"/>
          <a:ext cx="4949371" cy="4996315"/>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537029" y="1161143"/>
            <a:ext cx="3889829" cy="400110"/>
          </a:xfrm>
          <a:prstGeom prst="rect">
            <a:avLst/>
          </a:prstGeom>
          <a:noFill/>
        </p:spPr>
        <p:txBody>
          <a:bodyPr wrap="square" rtlCol="0">
            <a:spAutoFit/>
          </a:bodyPr>
          <a:lstStyle/>
          <a:p>
            <a:r>
              <a:rPr lang="et-EE" sz="2000" b="1" dirty="0">
                <a:latin typeface="+mn-lt"/>
              </a:rPr>
              <a:t>Registreerimine vanuse lõikes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t-EE" dirty="0"/>
              <a:t>Rahulolu registreerimise korraldusega</a:t>
            </a:r>
          </a:p>
        </p:txBody>
      </p:sp>
      <p:sp>
        <p:nvSpPr>
          <p:cNvPr id="4" name="Footer Placeholder 3"/>
          <p:cNvSpPr>
            <a:spLocks noGrp="1"/>
          </p:cNvSpPr>
          <p:nvPr>
            <p:ph type="ftr" sz="quarter" idx="10"/>
          </p:nvPr>
        </p:nvSpPr>
        <p:spPr/>
        <p:txBody>
          <a:bodyPr/>
          <a:lstStyle/>
          <a:p>
            <a:pPr>
              <a:defRPr/>
            </a:pPr>
            <a:r>
              <a:rPr lang="en-US"/>
              <a:t>www.likemed.eu</a:t>
            </a:r>
          </a:p>
        </p:txBody>
      </p:sp>
      <p:graphicFrame>
        <p:nvGraphicFramePr>
          <p:cNvPr id="5" name="Chart 4"/>
          <p:cNvGraphicFramePr/>
          <p:nvPr/>
        </p:nvGraphicFramePr>
        <p:xfrm>
          <a:off x="457200" y="2404308"/>
          <a:ext cx="5791200" cy="3889829"/>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885371" y="1727200"/>
            <a:ext cx="5363029" cy="677108"/>
          </a:xfrm>
          <a:prstGeom prst="rect">
            <a:avLst/>
          </a:prstGeom>
          <a:noFill/>
        </p:spPr>
        <p:txBody>
          <a:bodyPr wrap="square" rtlCol="0">
            <a:spAutoFit/>
          </a:bodyPr>
          <a:lstStyle/>
          <a:p>
            <a:r>
              <a:rPr lang="en-US" sz="2000" b="1" dirty="0">
                <a:latin typeface="+mn-lt"/>
              </a:rPr>
              <a:t>K</a:t>
            </a:r>
            <a:r>
              <a:rPr lang="et-EE" sz="2000" b="1" dirty="0">
                <a:latin typeface="+mn-lt"/>
              </a:rPr>
              <a:t>as jäite registreerimise korraldusega rahule?</a:t>
            </a:r>
            <a:endParaRPr lang="en-US" sz="2000" b="1" dirty="0">
              <a:latin typeface="+mn-lt"/>
            </a:endParaRPr>
          </a:p>
          <a:p>
            <a:endParaRPr lang="et-EE" dirty="0"/>
          </a:p>
        </p:txBody>
      </p:sp>
    </p:spTree>
  </p:cSld>
  <p:clrMapOvr>
    <a:masterClrMapping/>
  </p:clrMapOvr>
</p:sld>
</file>

<file path=ppt/theme/theme1.xml><?xml version="1.0" encoding="utf-8"?>
<a:theme xmlns:a="http://schemas.openxmlformats.org/drawingml/2006/main" name="Likemed">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Likemed.thmx</Template>
  <TotalTime>1538</TotalTime>
  <Words>672</Words>
  <Application>Microsoft Office PowerPoint</Application>
  <PresentationFormat>On-screen Show (4:3)</PresentationFormat>
  <Paragraphs>170</Paragraphs>
  <Slides>19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Franklin Gothic Book</vt:lpstr>
      <vt:lpstr>Franklin Gothic Medium</vt:lpstr>
      <vt:lpstr>Likemed</vt:lpstr>
      <vt:lpstr>Külastajate rahuloluküsitluse kokkuvõte 2017</vt:lpstr>
      <vt:lpstr>Vastuste kogumine</vt:lpstr>
      <vt:lpstr>Vastuste kogumine</vt:lpstr>
      <vt:lpstr>Vastuste kogumine</vt:lpstr>
      <vt:lpstr>Vastuste kogumine</vt:lpstr>
      <vt:lpstr>Haigla külastamine</vt:lpstr>
      <vt:lpstr>Haigla leitavus</vt:lpstr>
      <vt:lpstr>Registreerimine</vt:lpstr>
      <vt:lpstr>Rahulolu registreerimise korraldusega</vt:lpstr>
      <vt:lpstr>Teenuste kasutamine</vt:lpstr>
      <vt:lpstr>Teenuse kasutamine vanuse lõikes</vt:lpstr>
      <vt:lpstr>Rahulolu teenustega</vt:lpstr>
      <vt:lpstr>Teenuste kasutamine</vt:lpstr>
      <vt:lpstr>Teenuste kasutamine</vt:lpstr>
      <vt:lpstr> Teenuste kasutamine</vt:lpstr>
      <vt:lpstr>Teenuste kasutamine</vt:lpstr>
      <vt:lpstr>Fertilitase erahaigla teenuse hinna ja kvaliteedi suhte headuse keeleline jaotus</vt:lpstr>
      <vt:lpstr>Kommentaarid </vt:lpstr>
      <vt:lpstr>Kommentaarid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Külastajate rahulolu küsitluse vahekokkuvõte</dc:title>
  <dc:creator>Indrek Ait</dc:creator>
  <cp:lastModifiedBy>Liina Raieste</cp:lastModifiedBy>
  <cp:revision>195</cp:revision>
  <dcterms:created xsi:type="dcterms:W3CDTF">2016-11-27T18:42:52Z</dcterms:created>
  <dcterms:modified xsi:type="dcterms:W3CDTF">2018-05-17T11:05:24Z</dcterms:modified>
</cp:coreProperties>
</file>