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5"/>
  </p:notesMasterIdLst>
  <p:handoutMasterIdLst>
    <p:handoutMasterId r:id="rId16"/>
  </p:handoutMasterIdLst>
  <p:sldIdLst>
    <p:sldId id="256" r:id="rId2"/>
    <p:sldId id="257" r:id="rId3"/>
    <p:sldId id="258" r:id="rId4"/>
    <p:sldId id="261" r:id="rId5"/>
    <p:sldId id="259" r:id="rId6"/>
    <p:sldId id="260" r:id="rId7"/>
    <p:sldId id="262" r:id="rId8"/>
    <p:sldId id="267" r:id="rId9"/>
    <p:sldId id="263" r:id="rId10"/>
    <p:sldId id="264" r:id="rId11"/>
    <p:sldId id="268" r:id="rId12"/>
    <p:sldId id="265" r:id="rId13"/>
    <p:sldId id="266" r:id="rId14"/>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6363"/>
    <a:srgbClr val="B50055"/>
    <a:srgbClr val="FF5BA9"/>
    <a:srgbClr val="EA006F"/>
    <a:srgbClr val="FF9BCB"/>
    <a:srgbClr val="D0006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Hele laad 3 – rõhk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16DA210-FB5B-4158-B5E0-FEB733F419BA}" styleName="Hele laad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Keskmine laad 2 – rõhk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Keskmine laad 2 – rõhk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Keskmine laad 3 – rõhk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51" autoAdjust="0"/>
    <p:restoredTop sz="94598" autoAdjust="0"/>
  </p:normalViewPr>
  <p:slideViewPr>
    <p:cSldViewPr snapToGrid="0">
      <p:cViewPr>
        <p:scale>
          <a:sx n="60" d="100"/>
          <a:sy n="60" d="100"/>
        </p:scale>
        <p:origin x="1704" y="51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5" d="100"/>
          <a:sy n="65" d="100"/>
        </p:scale>
        <p:origin x="315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Richard\Desktop\fertilitas\P__hik__simustik_patsiendile_2020.xls" TargetMode="External"/></Relationships>
</file>

<file path=ppt/charts/_rels/chart10.xml.rels><?xml version="1.0" encoding="UTF-8" standalone="yes"?>
<Relationships xmlns="http://schemas.openxmlformats.org/package/2006/relationships"><Relationship Id="rId3" Type="http://schemas.openxmlformats.org/officeDocument/2006/relationships/oleObject" Target="file:///C:\Users\Richard\Desktop\fertilitas\P__hik__simustik_patsiendile_2020.xls"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Richard\Desktop\fertilitas\P__hik__simustik_patsiendile_2020.xls"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Richard\Desktop\fertilitas\P__hik__simustik_patsiendile_2020.xls"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Richard\Desktop\fertilitas\P__hik__simustik_patsiendile_2020.xls"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Richard\Desktop\fertilitas\P__hik__simustik_patsiendile_2020.xls"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Richard\Desktop\fertilitas\P__hik__simustik_patsiendile_2020.xls"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Richard\Desktop\fertilitas\P__hik__simustik_patsiendile_2020.xls"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Richard\Desktop\fertilitas\P__hik__simustik_patsiendile_2020.xls"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Richard\Desktop\fertilitas\P__hik__simustik_patsiendile_2020.xls"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Richard\Desktop\fertilitas\P__hik__simustik_patsiendile_2020.xls"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C:\Users\Richard\Desktop\fertilitas\P__hik__simustik_patsiendile_2020.xls"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C:\Users\Richard\Desktop\fertilitas\P__hik__simustik_patsiendile_2020.xls" TargetMode="External"/><Relationship Id="rId2" Type="http://schemas.microsoft.com/office/2011/relationships/chartColorStyle" Target="colors20.xml"/><Relationship Id="rId1" Type="http://schemas.microsoft.com/office/2011/relationships/chartStyle" Target="style20.xml"/></Relationships>
</file>

<file path=ppt/charts/_rels/chart3.xml.rels><?xml version="1.0" encoding="UTF-8" standalone="yes"?>
<Relationships xmlns="http://schemas.openxmlformats.org/package/2006/relationships"><Relationship Id="rId3" Type="http://schemas.openxmlformats.org/officeDocument/2006/relationships/oleObject" Target="file:///C:\Users\Richard\Desktop\fertilitas\P__hik__simustik_patsiendile_2020.xls"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Richard\Desktop\fertilitas\P__hik__simustik_patsiendile_2020.xls"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Richard\Desktop\fertilitas\P__hik__simustik_patsiendile_2020.xls"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Richard\Desktop\fertilitas\P__hik__simustik_patsiendile_2020.xls"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Richard\Desktop\fertilitas\P__hik__simustik_patsiendile_2020.xls"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Richard\Desktop\fertilitas\P__hik__simustik_patsiendile_2020.xls"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Richard\Desktop\fertilitas\P__hik__simustik_patsiendile_2020.xls"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[P__hik__simustik_patsiendile_2020.xls]Leht1!PivotTable-liigendtabel1</c:name>
    <c:fmtId val="9"/>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r>
              <a:rPr lang="et-EE"/>
              <a:t>Vastamisviis</a:t>
            </a:r>
          </a:p>
        </c:rich>
      </c:tx>
      <c:layout>
        <c:manualLayout>
          <c:xMode val="edge"/>
          <c:yMode val="edge"/>
          <c:x val="0.2852691026266056"/>
          <c:y val="0.10483679411106009"/>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endParaRPr lang="et-EE"/>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
        <c:spPr>
          <a:solidFill>
            <a:srgbClr val="FACAB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70D463C7-7D96-48A1-B0A1-2C62A57DC4FE}"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255</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2"/>
        <c:spPr>
          <a:solidFill>
            <a:schemeClr val="accent2">
              <a:lumMod val="20000"/>
              <a:lumOff val="8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9BADB456-570E-4FF5-916A-39F8CDC293F4}"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208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3"/>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77B9471B-F1D9-4EA2-BCA3-F5E50EC701B7}"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81</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4"/>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5"/>
        <c:spPr>
          <a:solidFill>
            <a:srgbClr val="FACAB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70D463C7-7D96-48A1-B0A1-2C62A57DC4FE}"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255</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6"/>
        <c:spPr>
          <a:solidFill>
            <a:schemeClr val="accent2">
              <a:lumMod val="20000"/>
              <a:lumOff val="8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9BADB456-570E-4FF5-916A-39F8CDC293F4}"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208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7"/>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77B9471B-F1D9-4EA2-BCA3-F5E50EC701B7}"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81</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8"/>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9"/>
        <c:spPr>
          <a:solidFill>
            <a:srgbClr val="FACAB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70D463C7-7D96-48A1-B0A1-2C62A57DC4FE}"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255</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0"/>
        <c:spPr>
          <a:solidFill>
            <a:schemeClr val="accent2">
              <a:lumMod val="20000"/>
              <a:lumOff val="8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9BADB456-570E-4FF5-916A-39F8CDC293F4}"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208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1"/>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77B9471B-F1D9-4EA2-BCA3-F5E50EC701B7}"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81</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s>
    <c:plotArea>
      <c:layout/>
      <c:pieChart>
        <c:varyColors val="1"/>
        <c:ser>
          <c:idx val="0"/>
          <c:order val="0"/>
          <c:tx>
            <c:strRef>
              <c:f>Leht1!$B$3:$B$4</c:f>
              <c:strCache>
                <c:ptCount val="1"/>
                <c:pt idx="0">
                  <c:v>Kokku</c:v>
                </c:pt>
              </c:strCache>
            </c:strRef>
          </c:tx>
          <c:dPt>
            <c:idx val="0"/>
            <c:bubble3D val="0"/>
            <c:spPr>
              <a:solidFill>
                <a:srgbClr val="FACAB4"/>
              </a:solidFill>
              <a:ln w="19050">
                <a:solidFill>
                  <a:schemeClr val="lt1"/>
                </a:solidFill>
              </a:ln>
              <a:effectLst/>
            </c:spPr>
            <c:extLst>
              <c:ext xmlns:c16="http://schemas.microsoft.com/office/drawing/2014/chart" uri="{C3380CC4-5D6E-409C-BE32-E72D297353CC}">
                <c16:uniqueId val="{00000001-DCEE-435D-A515-73E7441E886D}"/>
              </c:ext>
            </c:extLst>
          </c:dPt>
          <c:dPt>
            <c:idx val="1"/>
            <c:bubble3D val="0"/>
            <c:spPr>
              <a:solidFill>
                <a:schemeClr val="accent2">
                  <a:lumMod val="20000"/>
                  <a:lumOff val="80000"/>
                </a:schemeClr>
              </a:solidFill>
              <a:ln w="19050">
                <a:solidFill>
                  <a:schemeClr val="lt1"/>
                </a:solidFill>
              </a:ln>
              <a:effectLst/>
            </c:spPr>
            <c:extLst>
              <c:ext xmlns:c16="http://schemas.microsoft.com/office/drawing/2014/chart" uri="{C3380CC4-5D6E-409C-BE32-E72D297353CC}">
                <c16:uniqueId val="{00000003-DCEE-435D-A515-73E7441E886D}"/>
              </c:ext>
            </c:extLst>
          </c:dPt>
          <c:dPt>
            <c:idx val="2"/>
            <c:bubble3D val="0"/>
            <c:spPr>
              <a:solidFill>
                <a:schemeClr val="bg2"/>
              </a:solidFill>
              <a:ln w="19050">
                <a:solidFill>
                  <a:schemeClr val="lt1"/>
                </a:solidFill>
              </a:ln>
              <a:effectLst/>
            </c:spPr>
            <c:extLst>
              <c:ext xmlns:c16="http://schemas.microsoft.com/office/drawing/2014/chart" uri="{C3380CC4-5D6E-409C-BE32-E72D297353CC}">
                <c16:uniqueId val="{00000005-DCEE-435D-A515-73E7441E886D}"/>
              </c:ext>
            </c:extLst>
          </c:dPt>
          <c:dLbls>
            <c:dLbl>
              <c:idx val="0"/>
              <c:tx>
                <c:rich>
                  <a:bodyPr/>
                  <a:lstStyle/>
                  <a:p>
                    <a:fld id="{70D463C7-7D96-48A1-B0A1-2C62A57DC4FE}" type="PERCENTAGE">
                      <a:rPr lang="en-US"/>
                      <a:pPr/>
                      <a:t>[PROTSENT]</a:t>
                    </a:fld>
                    <a:r>
                      <a:rPr lang="en-US"/>
                      <a:t>; 255</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DCEE-435D-A515-73E7441E886D}"/>
                </c:ext>
              </c:extLst>
            </c:dLbl>
            <c:dLbl>
              <c:idx val="1"/>
              <c:tx>
                <c:rich>
                  <a:bodyPr/>
                  <a:lstStyle/>
                  <a:p>
                    <a:fld id="{9BADB456-570E-4FF5-916A-39F8CDC293F4}" type="PERCENTAGE">
                      <a:rPr lang="en-US"/>
                      <a:pPr/>
                      <a:t>[PROTSENT]</a:t>
                    </a:fld>
                    <a:r>
                      <a:rPr lang="en-US"/>
                      <a:t>; 208</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DCEE-435D-A515-73E7441E886D}"/>
                </c:ext>
              </c:extLst>
            </c:dLbl>
            <c:dLbl>
              <c:idx val="2"/>
              <c:tx>
                <c:rich>
                  <a:bodyPr/>
                  <a:lstStyle/>
                  <a:p>
                    <a:fld id="{77B9471B-F1D9-4EA2-BCA3-F5E50EC701B7}" type="PERCENTAGE">
                      <a:rPr lang="en-US"/>
                      <a:pPr/>
                      <a:t>[PROTSENT]</a:t>
                    </a:fld>
                    <a:r>
                      <a:rPr lang="en-US"/>
                      <a:t>; 81</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DCEE-435D-A515-73E7441E886D}"/>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Leht1!$A$5:$A$8</c:f>
              <c:strCache>
                <c:ptCount val="3"/>
                <c:pt idx="0">
                  <c:v>Nutiseade</c:v>
                </c:pt>
                <c:pt idx="1">
                  <c:v>Arvuti</c:v>
                </c:pt>
                <c:pt idx="2">
                  <c:v>Paberankeet</c:v>
                </c:pt>
              </c:strCache>
            </c:strRef>
          </c:cat>
          <c:val>
            <c:numRef>
              <c:f>Leht1!$B$5:$B$8</c:f>
              <c:numCache>
                <c:formatCode>General</c:formatCode>
                <c:ptCount val="3"/>
                <c:pt idx="0">
                  <c:v>255</c:v>
                </c:pt>
                <c:pt idx="1">
                  <c:v>208</c:v>
                </c:pt>
                <c:pt idx="2">
                  <c:v>81</c:v>
                </c:pt>
              </c:numCache>
            </c:numRef>
          </c:val>
          <c:extLst>
            <c:ext xmlns:c16="http://schemas.microsoft.com/office/drawing/2014/chart" uri="{C3380CC4-5D6E-409C-BE32-E72D297353CC}">
              <c16:uniqueId val="{00000006-DCEE-435D-A515-73E7441E886D}"/>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147922870549124"/>
          <c:y val="0.43342447815255131"/>
          <c:w val="0.22320931758530183"/>
          <c:h val="0.2648326771653543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u="none">
          <a:latin typeface="Bahnschrift" panose="020B0502040204020203" pitchFamily="34" charset="0"/>
        </a:defRPr>
      </a:pPr>
      <a:endParaRPr lang="et-EE"/>
    </a:p>
  </c:txPr>
  <c:externalData r:id="rId4">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pivotSource>
    <c:name>[P__hik__simustik_patsiendile_2020.xls]Leht20!PivotTable-liigendtabel15</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r>
              <a:rPr lang="en-US" dirty="0"/>
              <a:t>Kas </a:t>
            </a:r>
            <a:r>
              <a:rPr lang="en-US" dirty="0" err="1"/>
              <a:t>raviteenus</a:t>
            </a:r>
            <a:r>
              <a:rPr lang="en-US" dirty="0"/>
              <a:t> </a:t>
            </a:r>
            <a:r>
              <a:rPr lang="en-US" dirty="0" err="1"/>
              <a:t>oli</a:t>
            </a:r>
            <a:r>
              <a:rPr lang="en-US" dirty="0"/>
              <a:t> </a:t>
            </a:r>
            <a:r>
              <a:rPr lang="en-US" dirty="0" err="1"/>
              <a:t>Teie</a:t>
            </a:r>
            <a:r>
              <a:rPr lang="en-US" dirty="0"/>
              <a:t> </a:t>
            </a:r>
            <a:r>
              <a:rPr lang="en-US" dirty="0" err="1"/>
              <a:t>jaoks</a:t>
            </a:r>
            <a:endParaRPr lang="et-EE" dirty="0"/>
          </a:p>
          <a:p>
            <a:pPr>
              <a:defRPr/>
            </a:pPr>
            <a:r>
              <a:rPr lang="en-US" dirty="0"/>
              <a:t> </a:t>
            </a:r>
            <a:r>
              <a:rPr lang="en-US" dirty="0" err="1"/>
              <a:t>piisavalt</a:t>
            </a:r>
            <a:r>
              <a:rPr lang="en-US" dirty="0"/>
              <a:t> </a:t>
            </a:r>
            <a:r>
              <a:rPr lang="en-US" dirty="0" err="1"/>
              <a:t>privaatne</a:t>
            </a:r>
            <a:r>
              <a:rPr lang="en-US" dirty="0"/>
              <a:t>?</a:t>
            </a:r>
          </a:p>
        </c:rich>
      </c:tx>
      <c:layout>
        <c:manualLayout>
          <c:xMode val="edge"/>
          <c:yMode val="edge"/>
          <c:x val="0.19208922167316439"/>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endParaRPr lang="et-EE"/>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
        <c:spPr>
          <a:solidFill>
            <a:srgbClr val="FACAB4"/>
          </a:solidFill>
          <a:ln w="19050">
            <a:solidFill>
              <a:schemeClr val="lt1"/>
            </a:solidFill>
          </a:ln>
          <a:effectLst/>
        </c:spPr>
        <c:dLbl>
          <c:idx val="0"/>
          <c:layout>
            <c:manualLayout>
              <c:x val="-2.4545494313210847E-2"/>
              <c:y val="-0.40505285797608631"/>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1EBEDC6C-9221-42D1-8E7C-4926FF33A2FF}"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460</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2"/>
        <c:spPr>
          <a:solidFill>
            <a:srgbClr val="FBE5D6"/>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3B7B919A-88E7-4ED8-9905-FA2958F0B2DF}"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55</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3"/>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55C99AD3-43CE-4B31-AEAB-3DC713397A21}"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4"/>
        <c:spPr>
          <a:solidFill>
            <a:schemeClr val="accent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2110F0E1-224F-44C4-8B67-75B681966E35}"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2</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6"/>
        <c:spPr>
          <a:solidFill>
            <a:srgbClr val="FACAB4"/>
          </a:solidFill>
          <a:ln w="19050">
            <a:solidFill>
              <a:schemeClr val="lt1"/>
            </a:solidFill>
          </a:ln>
          <a:effectLst/>
        </c:spPr>
        <c:dLbl>
          <c:idx val="0"/>
          <c:layout>
            <c:manualLayout>
              <c:x val="-2.4545494313210847E-2"/>
              <c:y val="-0.40505285797608631"/>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1EBEDC6C-9221-42D1-8E7C-4926FF33A2FF}"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460</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7"/>
        <c:spPr>
          <a:solidFill>
            <a:srgbClr val="FBE5D6"/>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3B7B919A-88E7-4ED8-9905-FA2958F0B2DF}"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55</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8"/>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55C99AD3-43CE-4B31-AEAB-3DC713397A21}"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9"/>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2110F0E1-224F-44C4-8B67-75B681966E35}"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2</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1"/>
        <c:spPr>
          <a:solidFill>
            <a:srgbClr val="FACAB4"/>
          </a:solidFill>
          <a:ln w="19050">
            <a:solidFill>
              <a:schemeClr val="lt1"/>
            </a:solidFill>
          </a:ln>
          <a:effectLst/>
        </c:spPr>
        <c:dLbl>
          <c:idx val="0"/>
          <c:layout>
            <c:manualLayout>
              <c:x val="-2.4545494313210847E-2"/>
              <c:y val="-0.40505285797608631"/>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1EBEDC6C-9221-42D1-8E7C-4926FF33A2FF}"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460</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2"/>
        <c:spPr>
          <a:solidFill>
            <a:srgbClr val="FBE5D6"/>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3B7B919A-88E7-4ED8-9905-FA2958F0B2DF}"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55</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3"/>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55C99AD3-43CE-4B31-AEAB-3DC713397A21}"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4"/>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2110F0E1-224F-44C4-8B67-75B681966E35}"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2</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s>
    <c:plotArea>
      <c:layout>
        <c:manualLayout>
          <c:layoutTarget val="inner"/>
          <c:xMode val="edge"/>
          <c:yMode val="edge"/>
          <c:x val="0.21844341616534665"/>
          <c:y val="0.24413534302570922"/>
          <c:w val="0.47777091697962187"/>
          <c:h val="0.71145244965596688"/>
        </c:manualLayout>
      </c:layout>
      <c:pieChart>
        <c:varyColors val="1"/>
        <c:ser>
          <c:idx val="0"/>
          <c:order val="0"/>
          <c:tx>
            <c:strRef>
              <c:f>Leht20!$B$3:$B$4</c:f>
              <c:strCache>
                <c:ptCount val="1"/>
                <c:pt idx="0">
                  <c:v>Kokku</c:v>
                </c:pt>
              </c:strCache>
            </c:strRef>
          </c:tx>
          <c:dPt>
            <c:idx val="0"/>
            <c:bubble3D val="0"/>
            <c:spPr>
              <a:solidFill>
                <a:srgbClr val="FACAB4"/>
              </a:solidFill>
              <a:ln w="19050">
                <a:solidFill>
                  <a:schemeClr val="lt1"/>
                </a:solidFill>
              </a:ln>
              <a:effectLst/>
            </c:spPr>
            <c:extLst>
              <c:ext xmlns:c16="http://schemas.microsoft.com/office/drawing/2014/chart" uri="{C3380CC4-5D6E-409C-BE32-E72D297353CC}">
                <c16:uniqueId val="{00000001-D609-41D9-8355-F407DB65A0F1}"/>
              </c:ext>
            </c:extLst>
          </c:dPt>
          <c:dPt>
            <c:idx val="1"/>
            <c:bubble3D val="0"/>
            <c:spPr>
              <a:solidFill>
                <a:srgbClr val="FBE5D6"/>
              </a:solidFill>
              <a:ln w="19050">
                <a:solidFill>
                  <a:schemeClr val="lt1"/>
                </a:solidFill>
              </a:ln>
              <a:effectLst/>
            </c:spPr>
            <c:extLst>
              <c:ext xmlns:c16="http://schemas.microsoft.com/office/drawing/2014/chart" uri="{C3380CC4-5D6E-409C-BE32-E72D297353CC}">
                <c16:uniqueId val="{00000003-D609-41D9-8355-F407DB65A0F1}"/>
              </c:ext>
            </c:extLst>
          </c:dPt>
          <c:dPt>
            <c:idx val="2"/>
            <c:bubble3D val="0"/>
            <c:spPr>
              <a:solidFill>
                <a:schemeClr val="bg2"/>
              </a:solidFill>
              <a:ln w="19050">
                <a:solidFill>
                  <a:schemeClr val="lt1"/>
                </a:solidFill>
              </a:ln>
              <a:effectLst/>
            </c:spPr>
            <c:extLst>
              <c:ext xmlns:c16="http://schemas.microsoft.com/office/drawing/2014/chart" uri="{C3380CC4-5D6E-409C-BE32-E72D297353CC}">
                <c16:uniqueId val="{00000005-D609-41D9-8355-F407DB65A0F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609-41D9-8355-F407DB65A0F1}"/>
              </c:ext>
            </c:extLst>
          </c:dPt>
          <c:dLbls>
            <c:dLbl>
              <c:idx val="0"/>
              <c:layout>
                <c:manualLayout>
                  <c:x val="-2.4545494313210847E-2"/>
                  <c:y val="-0.40505285797608631"/>
                </c:manualLayout>
              </c:layout>
              <c:tx>
                <c:rich>
                  <a:bodyPr/>
                  <a:lstStyle/>
                  <a:p>
                    <a:fld id="{1EBEDC6C-9221-42D1-8E7C-4926FF33A2FF}" type="PERCENTAGE">
                      <a:rPr lang="en-US"/>
                      <a:pPr/>
                      <a:t>[PROTSENT]</a:t>
                    </a:fld>
                    <a:r>
                      <a:rPr lang="en-US"/>
                      <a:t>; 460</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D609-41D9-8355-F407DB65A0F1}"/>
                </c:ext>
              </c:extLst>
            </c:dLbl>
            <c:dLbl>
              <c:idx val="1"/>
              <c:tx>
                <c:rich>
                  <a:bodyPr/>
                  <a:lstStyle/>
                  <a:p>
                    <a:fld id="{3B7B919A-88E7-4ED8-9905-FA2958F0B2DF}" type="PERCENTAGE">
                      <a:rPr lang="en-US"/>
                      <a:pPr/>
                      <a:t>[PROTSENT]</a:t>
                    </a:fld>
                    <a:r>
                      <a:rPr lang="en-US"/>
                      <a:t>; 55</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D609-41D9-8355-F407DB65A0F1}"/>
                </c:ext>
              </c:extLst>
            </c:dLbl>
            <c:dLbl>
              <c:idx val="2"/>
              <c:tx>
                <c:rich>
                  <a:bodyPr/>
                  <a:lstStyle/>
                  <a:p>
                    <a:fld id="{55C99AD3-43CE-4B31-AEAB-3DC713397A21}" type="PERCENTAGE">
                      <a:rPr lang="en-US"/>
                      <a:pPr/>
                      <a:t>[PROTSENT]</a:t>
                    </a:fld>
                    <a:r>
                      <a:rPr lang="en-US"/>
                      <a:t>; 4</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D609-41D9-8355-F407DB65A0F1}"/>
                </c:ext>
              </c:extLst>
            </c:dLbl>
            <c:dLbl>
              <c:idx val="3"/>
              <c:tx>
                <c:rich>
                  <a:bodyPr/>
                  <a:lstStyle/>
                  <a:p>
                    <a:fld id="{2110F0E1-224F-44C4-8B67-75B681966E35}" type="PERCENTAGE">
                      <a:rPr lang="en-US"/>
                      <a:pPr/>
                      <a:t>[PROTSENT]</a:t>
                    </a:fld>
                    <a:r>
                      <a:rPr lang="en-US"/>
                      <a:t>; 2</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D609-41D9-8355-F407DB65A0F1}"/>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Leht20!$A$5:$A$9</c:f>
              <c:strCache>
                <c:ptCount val="4"/>
                <c:pt idx="0">
                  <c:v>Jah</c:v>
                </c:pt>
                <c:pt idx="1">
                  <c:v>Pigem jah</c:v>
                </c:pt>
                <c:pt idx="2">
                  <c:v>Pigem ei</c:v>
                </c:pt>
                <c:pt idx="3">
                  <c:v>Ei</c:v>
                </c:pt>
              </c:strCache>
            </c:strRef>
          </c:cat>
          <c:val>
            <c:numRef>
              <c:f>Leht20!$B$5:$B$9</c:f>
              <c:numCache>
                <c:formatCode>General</c:formatCode>
                <c:ptCount val="4"/>
                <c:pt idx="0">
                  <c:v>460</c:v>
                </c:pt>
                <c:pt idx="1">
                  <c:v>55</c:v>
                </c:pt>
                <c:pt idx="2">
                  <c:v>4</c:v>
                </c:pt>
                <c:pt idx="3">
                  <c:v>2</c:v>
                </c:pt>
              </c:numCache>
            </c:numRef>
          </c:val>
          <c:extLst>
            <c:ext xmlns:c16="http://schemas.microsoft.com/office/drawing/2014/chart" uri="{C3380CC4-5D6E-409C-BE32-E72D297353CC}">
              <c16:uniqueId val="{00000008-D609-41D9-8355-F407DB65A0F1}"/>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70770865960114382"/>
          <c:y val="0.40008914615260399"/>
          <c:w val="0.1641799991503215"/>
          <c:h val="0.2798172359435207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Bahnschrift" panose="020B0502040204020203" pitchFamily="34" charset="0"/>
        </a:defRPr>
      </a:pPr>
      <a:endParaRPr lang="et-E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pivotSource>
    <c:name>[P__hik__simustik_patsiendile_2020.xls]Leht16!PivotTable-liigendtabel11</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r>
              <a:rPr lang="en-US"/>
              <a:t>Kas olete saanud leevendust oma probleemile?</a:t>
            </a:r>
          </a:p>
        </c:rich>
      </c:tx>
      <c:layout>
        <c:manualLayout>
          <c:xMode val="edge"/>
          <c:yMode val="edge"/>
          <c:x val="7.9755539972517997E-2"/>
          <c:y val="9.1570385738517467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endParaRPr lang="et-EE"/>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
        <c:spPr>
          <a:solidFill>
            <a:srgbClr val="FACAB4"/>
          </a:solidFill>
          <a:ln w="19050">
            <a:solidFill>
              <a:schemeClr val="lt1"/>
            </a:solidFill>
          </a:ln>
          <a:effectLst/>
        </c:spPr>
        <c:dLbl>
          <c:idx val="0"/>
          <c:layout>
            <c:manualLayout>
              <c:x val="-0.1342587489063867"/>
              <c:y val="-0.17522929425488482"/>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21444549-6531-4769-BB98-5D88C8D8A641}"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318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2"/>
        <c:spPr>
          <a:solidFill>
            <a:schemeClr val="accent2">
              <a:lumMod val="20000"/>
              <a:lumOff val="8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F5EEEE14-4699-4FE2-B2C5-F6532587E444}"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108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3"/>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3D5D9DCE-B7F0-49F8-ADDB-143DC7D1DE2E}"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9</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4"/>
        <c:spPr>
          <a:solidFill>
            <a:schemeClr val="accent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6337F8AC-1141-40C6-AE52-0B3B1617C9E7}"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5"/>
        <c:spPr>
          <a:solidFill>
            <a:schemeClr val="accent5"/>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9402F4F7-5B34-47FB-8BC8-846AD18DCE37}"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78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7"/>
        <c:spPr>
          <a:solidFill>
            <a:srgbClr val="FACAB4"/>
          </a:solidFill>
          <a:ln w="19050">
            <a:solidFill>
              <a:schemeClr val="lt1"/>
            </a:solidFill>
          </a:ln>
          <a:effectLst/>
        </c:spPr>
        <c:dLbl>
          <c:idx val="0"/>
          <c:layout>
            <c:manualLayout>
              <c:x val="-0.1342587489063867"/>
              <c:y val="-0.17522929425488482"/>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21444549-6531-4769-BB98-5D88C8D8A641}"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318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8"/>
        <c:spPr>
          <a:solidFill>
            <a:schemeClr val="accent2">
              <a:lumMod val="20000"/>
              <a:lumOff val="8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F5EEEE14-4699-4FE2-B2C5-F6532587E444}"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108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9"/>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3D5D9DCE-B7F0-49F8-ADDB-143DC7D1DE2E}"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9</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0"/>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6337F8AC-1141-40C6-AE52-0B3B1617C9E7}"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1"/>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9402F4F7-5B34-47FB-8BC8-846AD18DCE37}"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78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2"/>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3"/>
        <c:spPr>
          <a:solidFill>
            <a:srgbClr val="FACAB4"/>
          </a:solidFill>
          <a:ln w="19050">
            <a:solidFill>
              <a:schemeClr val="lt1"/>
            </a:solidFill>
          </a:ln>
          <a:effectLst/>
        </c:spPr>
        <c:dLbl>
          <c:idx val="0"/>
          <c:layout>
            <c:manualLayout>
              <c:x val="-0.1342587489063867"/>
              <c:y val="-0.17522929425488482"/>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21444549-6531-4769-BB98-5D88C8D8A641}"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318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4"/>
        <c:spPr>
          <a:solidFill>
            <a:schemeClr val="accent2">
              <a:lumMod val="20000"/>
              <a:lumOff val="8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F5EEEE14-4699-4FE2-B2C5-F6532587E444}"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108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5"/>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3D5D9DCE-B7F0-49F8-ADDB-143DC7D1DE2E}"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9</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6"/>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6337F8AC-1141-40C6-AE52-0B3B1617C9E7}"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7"/>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9402F4F7-5B34-47FB-8BC8-846AD18DCE37}"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78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s>
    <c:plotArea>
      <c:layout/>
      <c:pieChart>
        <c:varyColors val="1"/>
        <c:ser>
          <c:idx val="0"/>
          <c:order val="0"/>
          <c:tx>
            <c:strRef>
              <c:f>Leht16!$B$3:$B$4</c:f>
              <c:strCache>
                <c:ptCount val="1"/>
                <c:pt idx="0">
                  <c:v>Kokku</c:v>
                </c:pt>
              </c:strCache>
            </c:strRef>
          </c:tx>
          <c:dPt>
            <c:idx val="0"/>
            <c:bubble3D val="0"/>
            <c:spPr>
              <a:solidFill>
                <a:srgbClr val="FACAB4"/>
              </a:solidFill>
              <a:ln w="19050">
                <a:solidFill>
                  <a:schemeClr val="lt1"/>
                </a:solidFill>
              </a:ln>
              <a:effectLst/>
            </c:spPr>
            <c:extLst>
              <c:ext xmlns:c16="http://schemas.microsoft.com/office/drawing/2014/chart" uri="{C3380CC4-5D6E-409C-BE32-E72D297353CC}">
                <c16:uniqueId val="{00000001-FDAC-46CF-9E2A-FA2E9AD2FF04}"/>
              </c:ext>
            </c:extLst>
          </c:dPt>
          <c:dPt>
            <c:idx val="1"/>
            <c:bubble3D val="0"/>
            <c:spPr>
              <a:solidFill>
                <a:schemeClr val="accent2">
                  <a:lumMod val="20000"/>
                  <a:lumOff val="80000"/>
                </a:schemeClr>
              </a:solidFill>
              <a:ln w="19050">
                <a:solidFill>
                  <a:schemeClr val="lt1"/>
                </a:solidFill>
              </a:ln>
              <a:effectLst/>
            </c:spPr>
            <c:extLst>
              <c:ext xmlns:c16="http://schemas.microsoft.com/office/drawing/2014/chart" uri="{C3380CC4-5D6E-409C-BE32-E72D297353CC}">
                <c16:uniqueId val="{00000003-FDAC-46CF-9E2A-FA2E9AD2FF04}"/>
              </c:ext>
            </c:extLst>
          </c:dPt>
          <c:dPt>
            <c:idx val="2"/>
            <c:bubble3D val="0"/>
            <c:spPr>
              <a:solidFill>
                <a:schemeClr val="bg2"/>
              </a:solidFill>
              <a:ln w="19050">
                <a:solidFill>
                  <a:schemeClr val="lt1"/>
                </a:solidFill>
              </a:ln>
              <a:effectLst/>
            </c:spPr>
            <c:extLst>
              <c:ext xmlns:c16="http://schemas.microsoft.com/office/drawing/2014/chart" uri="{C3380CC4-5D6E-409C-BE32-E72D297353CC}">
                <c16:uniqueId val="{00000005-FDAC-46CF-9E2A-FA2E9AD2FF0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DAC-46CF-9E2A-FA2E9AD2FF04}"/>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FDAC-46CF-9E2A-FA2E9AD2FF04}"/>
              </c:ext>
            </c:extLst>
          </c:dPt>
          <c:dLbls>
            <c:dLbl>
              <c:idx val="0"/>
              <c:layout>
                <c:manualLayout>
                  <c:x val="-0.1342587489063867"/>
                  <c:y val="-0.17522929425488482"/>
                </c:manualLayout>
              </c:layout>
              <c:tx>
                <c:rich>
                  <a:bodyPr/>
                  <a:lstStyle/>
                  <a:p>
                    <a:fld id="{21444549-6531-4769-BB98-5D88C8D8A641}" type="PERCENTAGE">
                      <a:rPr lang="en-US"/>
                      <a:pPr/>
                      <a:t>[PROTSENT]</a:t>
                    </a:fld>
                    <a:r>
                      <a:rPr lang="en-US"/>
                      <a:t>; 318</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DAC-46CF-9E2A-FA2E9AD2FF04}"/>
                </c:ext>
              </c:extLst>
            </c:dLbl>
            <c:dLbl>
              <c:idx val="1"/>
              <c:tx>
                <c:rich>
                  <a:bodyPr/>
                  <a:lstStyle/>
                  <a:p>
                    <a:fld id="{F5EEEE14-4699-4FE2-B2C5-F6532587E444}" type="PERCENTAGE">
                      <a:rPr lang="en-US"/>
                      <a:pPr/>
                      <a:t>[PROTSENT]</a:t>
                    </a:fld>
                    <a:r>
                      <a:rPr lang="en-US"/>
                      <a:t>; 108</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FDAC-46CF-9E2A-FA2E9AD2FF04}"/>
                </c:ext>
              </c:extLst>
            </c:dLbl>
            <c:dLbl>
              <c:idx val="2"/>
              <c:tx>
                <c:rich>
                  <a:bodyPr/>
                  <a:lstStyle/>
                  <a:p>
                    <a:fld id="{3D5D9DCE-B7F0-49F8-ADDB-143DC7D1DE2E}" type="PERCENTAGE">
                      <a:rPr lang="en-US"/>
                      <a:pPr/>
                      <a:t>[PROTSENT]</a:t>
                    </a:fld>
                    <a:r>
                      <a:rPr lang="en-US"/>
                      <a:t>; 9</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FDAC-46CF-9E2A-FA2E9AD2FF04}"/>
                </c:ext>
              </c:extLst>
            </c:dLbl>
            <c:dLbl>
              <c:idx val="3"/>
              <c:tx>
                <c:rich>
                  <a:bodyPr/>
                  <a:lstStyle/>
                  <a:p>
                    <a:fld id="{6337F8AC-1141-40C6-AE52-0B3B1617C9E7}" type="PERCENTAGE">
                      <a:rPr lang="en-US"/>
                      <a:pPr/>
                      <a:t>[PROTSENT]</a:t>
                    </a:fld>
                    <a:r>
                      <a:rPr lang="en-US"/>
                      <a:t>; 18</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FDAC-46CF-9E2A-FA2E9AD2FF04}"/>
                </c:ext>
              </c:extLst>
            </c:dLbl>
            <c:dLbl>
              <c:idx val="4"/>
              <c:tx>
                <c:rich>
                  <a:bodyPr/>
                  <a:lstStyle/>
                  <a:p>
                    <a:fld id="{9402F4F7-5B34-47FB-8BC8-846AD18DCE37}" type="PERCENTAGE">
                      <a:rPr lang="en-US"/>
                      <a:pPr/>
                      <a:t>[PROTSENT]</a:t>
                    </a:fld>
                    <a:r>
                      <a:rPr lang="en-US"/>
                      <a:t>; 78</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FDAC-46CF-9E2A-FA2E9AD2FF04}"/>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Leht16!$A$5:$A$10</c:f>
              <c:strCache>
                <c:ptCount val="5"/>
                <c:pt idx="0">
                  <c:v>Jah</c:v>
                </c:pt>
                <c:pt idx="1">
                  <c:v>Pigem jah</c:v>
                </c:pt>
                <c:pt idx="2">
                  <c:v>Pigem ei</c:v>
                </c:pt>
                <c:pt idx="3">
                  <c:v>Ei</c:v>
                </c:pt>
                <c:pt idx="4">
                  <c:v>Ei oska öelda</c:v>
                </c:pt>
              </c:strCache>
            </c:strRef>
          </c:cat>
          <c:val>
            <c:numRef>
              <c:f>Leht16!$B$5:$B$10</c:f>
              <c:numCache>
                <c:formatCode>General</c:formatCode>
                <c:ptCount val="5"/>
                <c:pt idx="0">
                  <c:v>318</c:v>
                </c:pt>
                <c:pt idx="1">
                  <c:v>108</c:v>
                </c:pt>
                <c:pt idx="2">
                  <c:v>9</c:v>
                </c:pt>
                <c:pt idx="3">
                  <c:v>18</c:v>
                </c:pt>
                <c:pt idx="4">
                  <c:v>78</c:v>
                </c:pt>
              </c:numCache>
            </c:numRef>
          </c:val>
          <c:extLst>
            <c:ext xmlns:c16="http://schemas.microsoft.com/office/drawing/2014/chart" uri="{C3380CC4-5D6E-409C-BE32-E72D297353CC}">
              <c16:uniqueId val="{0000000A-FDAC-46CF-9E2A-FA2E9AD2FF04}"/>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505316844529585"/>
          <c:y val="0.32850891229178131"/>
          <c:w val="0.20746942776745386"/>
          <c:h val="0.41470328943177309"/>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Bahnschrift" panose="020B0502040204020203" pitchFamily="34" charset="0"/>
        </a:defRPr>
      </a:pPr>
      <a:endParaRPr lang="et-E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pivotSource>
    <c:name>[P__hik__simustik_patsiendile_2020.xls]Leht17!PivotTable-liigendtabel12</c:name>
    <c:fmtId val="6"/>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r>
              <a:rPr lang="en-US" dirty="0"/>
              <a:t>Kas </a:t>
            </a:r>
            <a:r>
              <a:rPr lang="en-US" dirty="0" err="1"/>
              <a:t>jäite</a:t>
            </a:r>
            <a:r>
              <a:rPr lang="en-US" dirty="0"/>
              <a:t> </a:t>
            </a:r>
            <a:r>
              <a:rPr lang="en-US" dirty="0" err="1"/>
              <a:t>Fertilitase</a:t>
            </a:r>
            <a:r>
              <a:rPr lang="en-US" dirty="0"/>
              <a:t> </a:t>
            </a:r>
            <a:r>
              <a:rPr lang="en-US" dirty="0" err="1"/>
              <a:t>erahaigla</a:t>
            </a:r>
            <a:r>
              <a:rPr lang="en-US" dirty="0"/>
              <a:t> </a:t>
            </a:r>
            <a:endParaRPr lang="et-EE" dirty="0"/>
          </a:p>
          <a:p>
            <a:pPr>
              <a:defRPr/>
            </a:pPr>
            <a:r>
              <a:rPr lang="en-US" dirty="0" err="1"/>
              <a:t>külastusega</a:t>
            </a:r>
            <a:r>
              <a:rPr lang="en-US" dirty="0"/>
              <a:t> </a:t>
            </a:r>
            <a:r>
              <a:rPr lang="en-US" dirty="0" err="1"/>
              <a:t>tervikuna</a:t>
            </a:r>
            <a:r>
              <a:rPr lang="en-US" dirty="0"/>
              <a:t> </a:t>
            </a:r>
            <a:r>
              <a:rPr lang="en-US" dirty="0" err="1"/>
              <a:t>rahule</a:t>
            </a:r>
            <a:r>
              <a:rPr lang="en-US" dirty="0"/>
              <a:t>?</a:t>
            </a:r>
          </a:p>
        </c:rich>
      </c:tx>
      <c:layout>
        <c:manualLayout>
          <c:xMode val="edge"/>
          <c:yMode val="edge"/>
          <c:x val="0.27367781702610505"/>
          <c:y val="0.12707474750164779"/>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endParaRPr lang="et-EE"/>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
        <c:spPr>
          <a:solidFill>
            <a:srgbClr val="FACAB4"/>
          </a:solidFill>
          <a:ln w="19050">
            <a:solidFill>
              <a:schemeClr val="lt1"/>
            </a:solidFill>
          </a:ln>
          <a:effectLst/>
        </c:spPr>
        <c:dLbl>
          <c:idx val="0"/>
          <c:layout>
            <c:manualLayout>
              <c:x val="-6.0819881889763783E-2"/>
              <c:y val="-0.30236986001749783"/>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957F9596-9163-42B2-AAA6-7295A31018D5}"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418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2"/>
        <c:spPr>
          <a:solidFill>
            <a:srgbClr val="FBE5D6"/>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1DA9D0C9-5041-48DE-9CAB-0C6929A7B80B}"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83</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3"/>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C1F2E794-FC29-4993-9DF0-B292BFEFC2AA}"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9</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4"/>
        <c:spPr>
          <a:solidFill>
            <a:schemeClr val="accent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D75AC660-9F35-4C7C-B16D-6C1AA7D388AB}"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14</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6"/>
        <c:spPr>
          <a:solidFill>
            <a:srgbClr val="FACAB4"/>
          </a:solidFill>
          <a:ln w="19050">
            <a:solidFill>
              <a:schemeClr val="lt1"/>
            </a:solidFill>
          </a:ln>
          <a:effectLst/>
        </c:spPr>
        <c:dLbl>
          <c:idx val="0"/>
          <c:layout>
            <c:manualLayout>
              <c:x val="-6.0819881889763783E-2"/>
              <c:y val="-0.30236986001749783"/>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957F9596-9163-42B2-AAA6-7295A31018D5}"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418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7"/>
        <c:spPr>
          <a:solidFill>
            <a:srgbClr val="FBE5D6"/>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1DA9D0C9-5041-48DE-9CAB-0C6929A7B80B}"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83</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8"/>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C1F2E794-FC29-4993-9DF0-B292BFEFC2AA}"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9</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9"/>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D75AC660-9F35-4C7C-B16D-6C1AA7D388AB}"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14</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1"/>
        <c:spPr>
          <a:solidFill>
            <a:srgbClr val="FACAB4"/>
          </a:solidFill>
          <a:ln w="19050">
            <a:solidFill>
              <a:schemeClr val="lt1"/>
            </a:solidFill>
          </a:ln>
          <a:effectLst/>
        </c:spPr>
        <c:dLbl>
          <c:idx val="0"/>
          <c:layout>
            <c:manualLayout>
              <c:x val="-6.0819881889763783E-2"/>
              <c:y val="-0.30236986001749783"/>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957F9596-9163-42B2-AAA6-7295A31018D5}"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418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2"/>
        <c:spPr>
          <a:solidFill>
            <a:srgbClr val="FBE5D6"/>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1DA9D0C9-5041-48DE-9CAB-0C6929A7B80B}"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83</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3"/>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C1F2E794-FC29-4993-9DF0-B292BFEFC2AA}"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9</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4"/>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D75AC660-9F35-4C7C-B16D-6C1AA7D388AB}"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14</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s>
    <c:plotArea>
      <c:layout>
        <c:manualLayout>
          <c:layoutTarget val="inner"/>
          <c:xMode val="edge"/>
          <c:yMode val="edge"/>
          <c:x val="0.28534660018232055"/>
          <c:y val="0.30150440573970883"/>
          <c:w val="0.31805367693559938"/>
          <c:h val="0.55345255203206067"/>
        </c:manualLayout>
      </c:layout>
      <c:pieChart>
        <c:varyColors val="1"/>
        <c:ser>
          <c:idx val="0"/>
          <c:order val="0"/>
          <c:tx>
            <c:strRef>
              <c:f>Leht17!$B$3:$B$4</c:f>
              <c:strCache>
                <c:ptCount val="1"/>
                <c:pt idx="0">
                  <c:v>Kokku</c:v>
                </c:pt>
              </c:strCache>
            </c:strRef>
          </c:tx>
          <c:dPt>
            <c:idx val="0"/>
            <c:bubble3D val="0"/>
            <c:spPr>
              <a:solidFill>
                <a:srgbClr val="FACAB4"/>
              </a:solidFill>
              <a:ln w="19050">
                <a:solidFill>
                  <a:schemeClr val="lt1"/>
                </a:solidFill>
              </a:ln>
              <a:effectLst/>
            </c:spPr>
            <c:extLst>
              <c:ext xmlns:c16="http://schemas.microsoft.com/office/drawing/2014/chart" uri="{C3380CC4-5D6E-409C-BE32-E72D297353CC}">
                <c16:uniqueId val="{00000001-380A-45AB-B3EB-927773764F2F}"/>
              </c:ext>
            </c:extLst>
          </c:dPt>
          <c:dPt>
            <c:idx val="1"/>
            <c:bubble3D val="0"/>
            <c:spPr>
              <a:solidFill>
                <a:srgbClr val="FBE5D6"/>
              </a:solidFill>
              <a:ln w="19050">
                <a:solidFill>
                  <a:schemeClr val="lt1"/>
                </a:solidFill>
              </a:ln>
              <a:effectLst/>
            </c:spPr>
            <c:extLst>
              <c:ext xmlns:c16="http://schemas.microsoft.com/office/drawing/2014/chart" uri="{C3380CC4-5D6E-409C-BE32-E72D297353CC}">
                <c16:uniqueId val="{00000003-380A-45AB-B3EB-927773764F2F}"/>
              </c:ext>
            </c:extLst>
          </c:dPt>
          <c:dPt>
            <c:idx val="2"/>
            <c:bubble3D val="0"/>
            <c:spPr>
              <a:solidFill>
                <a:schemeClr val="bg2"/>
              </a:solidFill>
              <a:ln w="19050">
                <a:solidFill>
                  <a:schemeClr val="lt1"/>
                </a:solidFill>
              </a:ln>
              <a:effectLst/>
            </c:spPr>
            <c:extLst>
              <c:ext xmlns:c16="http://schemas.microsoft.com/office/drawing/2014/chart" uri="{C3380CC4-5D6E-409C-BE32-E72D297353CC}">
                <c16:uniqueId val="{00000005-380A-45AB-B3EB-927773764F2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80A-45AB-B3EB-927773764F2F}"/>
              </c:ext>
            </c:extLst>
          </c:dPt>
          <c:dLbls>
            <c:dLbl>
              <c:idx val="0"/>
              <c:layout>
                <c:manualLayout>
                  <c:x val="-6.0819881889763783E-2"/>
                  <c:y val="-0.30236986001749783"/>
                </c:manualLayout>
              </c:layout>
              <c:tx>
                <c:rich>
                  <a:bodyPr/>
                  <a:lstStyle/>
                  <a:p>
                    <a:fld id="{957F9596-9163-42B2-AAA6-7295A31018D5}" type="PERCENTAGE">
                      <a:rPr lang="en-US"/>
                      <a:pPr/>
                      <a:t>[PROTSENT]</a:t>
                    </a:fld>
                    <a:r>
                      <a:rPr lang="en-US"/>
                      <a:t>; 418</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380A-45AB-B3EB-927773764F2F}"/>
                </c:ext>
              </c:extLst>
            </c:dLbl>
            <c:dLbl>
              <c:idx val="1"/>
              <c:tx>
                <c:rich>
                  <a:bodyPr/>
                  <a:lstStyle/>
                  <a:p>
                    <a:fld id="{1DA9D0C9-5041-48DE-9CAB-0C6929A7B80B}" type="PERCENTAGE">
                      <a:rPr lang="en-US"/>
                      <a:pPr/>
                      <a:t>[PROTSENT]</a:t>
                    </a:fld>
                    <a:r>
                      <a:rPr lang="en-US"/>
                      <a:t>; 83</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380A-45AB-B3EB-927773764F2F}"/>
                </c:ext>
              </c:extLst>
            </c:dLbl>
            <c:dLbl>
              <c:idx val="2"/>
              <c:tx>
                <c:rich>
                  <a:bodyPr/>
                  <a:lstStyle/>
                  <a:p>
                    <a:fld id="{C1F2E794-FC29-4993-9DF0-B292BFEFC2AA}" type="PERCENTAGE">
                      <a:rPr lang="en-US"/>
                      <a:pPr/>
                      <a:t>[PROTSENT]</a:t>
                    </a:fld>
                    <a:r>
                      <a:rPr lang="en-US"/>
                      <a:t>; 9</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380A-45AB-B3EB-927773764F2F}"/>
                </c:ext>
              </c:extLst>
            </c:dLbl>
            <c:dLbl>
              <c:idx val="3"/>
              <c:tx>
                <c:rich>
                  <a:bodyPr/>
                  <a:lstStyle/>
                  <a:p>
                    <a:fld id="{D75AC660-9F35-4C7C-B16D-6C1AA7D388AB}" type="PERCENTAGE">
                      <a:rPr lang="en-US"/>
                      <a:pPr/>
                      <a:t>[PROTSENT]</a:t>
                    </a:fld>
                    <a:r>
                      <a:rPr lang="en-US"/>
                      <a:t>; 14</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380A-45AB-B3EB-927773764F2F}"/>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Leht17!$A$5:$A$9</c:f>
              <c:strCache>
                <c:ptCount val="4"/>
                <c:pt idx="0">
                  <c:v>Jah</c:v>
                </c:pt>
                <c:pt idx="1">
                  <c:v>Pigem jah</c:v>
                </c:pt>
                <c:pt idx="2">
                  <c:v>Pigem ei</c:v>
                </c:pt>
                <c:pt idx="3">
                  <c:v>Ei</c:v>
                </c:pt>
              </c:strCache>
            </c:strRef>
          </c:cat>
          <c:val>
            <c:numRef>
              <c:f>Leht17!$B$5:$B$9</c:f>
              <c:numCache>
                <c:formatCode>General</c:formatCode>
                <c:ptCount val="4"/>
                <c:pt idx="0">
                  <c:v>418</c:v>
                </c:pt>
                <c:pt idx="1">
                  <c:v>83</c:v>
                </c:pt>
                <c:pt idx="2">
                  <c:v>9</c:v>
                </c:pt>
                <c:pt idx="3">
                  <c:v>14</c:v>
                </c:pt>
              </c:numCache>
            </c:numRef>
          </c:val>
          <c:extLst>
            <c:ext xmlns:c16="http://schemas.microsoft.com/office/drawing/2014/chart" uri="{C3380CC4-5D6E-409C-BE32-E72D297353CC}">
              <c16:uniqueId val="{00000008-380A-45AB-B3EB-927773764F2F}"/>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58811265299836146"/>
          <c:y val="0.42926273366223033"/>
          <c:w val="0.13199151698722025"/>
          <c:h val="0.3714413441953297"/>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Bahnschrift" panose="020B0502040204020203" pitchFamily="34" charset="0"/>
        </a:defRPr>
      </a:pPr>
      <a:endParaRPr lang="et-E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pivotSource>
    <c:name>[P__hik__simustik_patsiendile_2020.xls]Leht11!PivotTable-liigendtabel1</c:name>
    <c:fmtId val="4"/>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r>
              <a:rPr lang="et-EE"/>
              <a:t>Külastusega tervikuna rahulolu külastuskordade lõikes (arvuliselt)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endParaRPr lang="et-EE"/>
        </a:p>
      </c:txPr>
    </c:title>
    <c:autoTitleDeleted val="0"/>
    <c:pivotFmts>
      <c:pivotFmt>
        <c:idx val="0"/>
        <c:spPr>
          <a:solidFill>
            <a:srgbClr val="FACAB4"/>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BE5D6"/>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bg2">
              <a:lumMod val="90000"/>
            </a:schemeClr>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FACAB4"/>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FBE5D6"/>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bg2">
              <a:lumMod val="90000"/>
            </a:schemeClr>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8"/>
        <c:spPr>
          <a:solidFill>
            <a:srgbClr val="FACAB4"/>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9"/>
        <c:spPr>
          <a:solidFill>
            <a:srgbClr val="FBE5D6"/>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0"/>
        <c:spPr>
          <a:solidFill>
            <a:schemeClr val="bg2">
              <a:lumMod val="90000"/>
            </a:schemeClr>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percentStacked"/>
        <c:varyColors val="0"/>
        <c:ser>
          <c:idx val="0"/>
          <c:order val="0"/>
          <c:tx>
            <c:strRef>
              <c:f>Leht11!$B$3:$B$4</c:f>
              <c:strCache>
                <c:ptCount val="1"/>
                <c:pt idx="0">
                  <c:v>Jah</c:v>
                </c:pt>
              </c:strCache>
            </c:strRef>
          </c:tx>
          <c:spPr>
            <a:solidFill>
              <a:srgbClr val="FACAB4"/>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Leht11!$A$5:$A$10</c:f>
              <c:strCache>
                <c:ptCount val="5"/>
                <c:pt idx="0">
                  <c:v>Ühe korra viimase viie aasta jooksul/ külastasin esimest korda</c:v>
                </c:pt>
                <c:pt idx="1">
                  <c:v>2-3 korda viimase viie aasta jooksul</c:v>
                </c:pt>
                <c:pt idx="2">
                  <c:v>4-10 korda viimase viie aasta jooksul</c:v>
                </c:pt>
                <c:pt idx="3">
                  <c:v>Üle 10 korra viimase viie aasta joksul</c:v>
                </c:pt>
                <c:pt idx="4">
                  <c:v>Ei oska öelda</c:v>
                </c:pt>
              </c:strCache>
            </c:strRef>
          </c:cat>
          <c:val>
            <c:numRef>
              <c:f>Leht11!$B$5:$B$10</c:f>
              <c:numCache>
                <c:formatCode>General</c:formatCode>
                <c:ptCount val="5"/>
                <c:pt idx="0">
                  <c:v>150</c:v>
                </c:pt>
                <c:pt idx="1">
                  <c:v>106</c:v>
                </c:pt>
                <c:pt idx="2">
                  <c:v>87</c:v>
                </c:pt>
                <c:pt idx="3">
                  <c:v>45</c:v>
                </c:pt>
                <c:pt idx="4">
                  <c:v>28</c:v>
                </c:pt>
              </c:numCache>
            </c:numRef>
          </c:val>
          <c:extLst>
            <c:ext xmlns:c16="http://schemas.microsoft.com/office/drawing/2014/chart" uri="{C3380CC4-5D6E-409C-BE32-E72D297353CC}">
              <c16:uniqueId val="{00000000-2949-4F9A-97BB-9F4B18B26677}"/>
            </c:ext>
          </c:extLst>
        </c:ser>
        <c:ser>
          <c:idx val="1"/>
          <c:order val="1"/>
          <c:tx>
            <c:strRef>
              <c:f>Leht11!$C$3:$C$4</c:f>
              <c:strCache>
                <c:ptCount val="1"/>
                <c:pt idx="0">
                  <c:v>Pigem jah</c:v>
                </c:pt>
              </c:strCache>
            </c:strRef>
          </c:tx>
          <c:spPr>
            <a:solidFill>
              <a:srgbClr val="FBE5D6"/>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Leht11!$A$5:$A$10</c:f>
              <c:strCache>
                <c:ptCount val="5"/>
                <c:pt idx="0">
                  <c:v>Ühe korra viimase viie aasta jooksul/ külastasin esimest korda</c:v>
                </c:pt>
                <c:pt idx="1">
                  <c:v>2-3 korda viimase viie aasta jooksul</c:v>
                </c:pt>
                <c:pt idx="2">
                  <c:v>4-10 korda viimase viie aasta jooksul</c:v>
                </c:pt>
                <c:pt idx="3">
                  <c:v>Üle 10 korra viimase viie aasta joksul</c:v>
                </c:pt>
                <c:pt idx="4">
                  <c:v>Ei oska öelda</c:v>
                </c:pt>
              </c:strCache>
            </c:strRef>
          </c:cat>
          <c:val>
            <c:numRef>
              <c:f>Leht11!$C$5:$C$10</c:f>
              <c:numCache>
                <c:formatCode>General</c:formatCode>
                <c:ptCount val="5"/>
                <c:pt idx="0">
                  <c:v>27</c:v>
                </c:pt>
                <c:pt idx="1">
                  <c:v>22</c:v>
                </c:pt>
                <c:pt idx="2">
                  <c:v>20</c:v>
                </c:pt>
                <c:pt idx="3">
                  <c:v>12</c:v>
                </c:pt>
                <c:pt idx="4">
                  <c:v>1</c:v>
                </c:pt>
              </c:numCache>
            </c:numRef>
          </c:val>
          <c:extLst>
            <c:ext xmlns:c16="http://schemas.microsoft.com/office/drawing/2014/chart" uri="{C3380CC4-5D6E-409C-BE32-E72D297353CC}">
              <c16:uniqueId val="{00000001-2949-4F9A-97BB-9F4B18B26677}"/>
            </c:ext>
          </c:extLst>
        </c:ser>
        <c:ser>
          <c:idx val="2"/>
          <c:order val="2"/>
          <c:tx>
            <c:strRef>
              <c:f>Leht11!$D$3:$D$4</c:f>
              <c:strCache>
                <c:ptCount val="1"/>
                <c:pt idx="0">
                  <c:v>Pigem ei</c:v>
                </c:pt>
              </c:strCache>
            </c:strRef>
          </c:tx>
          <c:spPr>
            <a:solidFill>
              <a:schemeClr val="bg2">
                <a:lumMod val="90000"/>
              </a:schemeClr>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Leht11!$A$5:$A$10</c:f>
              <c:strCache>
                <c:ptCount val="5"/>
                <c:pt idx="0">
                  <c:v>Ühe korra viimase viie aasta jooksul/ külastasin esimest korda</c:v>
                </c:pt>
                <c:pt idx="1">
                  <c:v>2-3 korda viimase viie aasta jooksul</c:v>
                </c:pt>
                <c:pt idx="2">
                  <c:v>4-10 korda viimase viie aasta jooksul</c:v>
                </c:pt>
                <c:pt idx="3">
                  <c:v>Üle 10 korra viimase viie aasta joksul</c:v>
                </c:pt>
                <c:pt idx="4">
                  <c:v>Ei oska öelda</c:v>
                </c:pt>
              </c:strCache>
            </c:strRef>
          </c:cat>
          <c:val>
            <c:numRef>
              <c:f>Leht11!$D$5:$D$10</c:f>
              <c:numCache>
                <c:formatCode>General</c:formatCode>
                <c:ptCount val="5"/>
                <c:pt idx="0">
                  <c:v>2</c:v>
                </c:pt>
                <c:pt idx="1">
                  <c:v>3</c:v>
                </c:pt>
                <c:pt idx="2">
                  <c:v>1</c:v>
                </c:pt>
                <c:pt idx="4">
                  <c:v>2</c:v>
                </c:pt>
              </c:numCache>
            </c:numRef>
          </c:val>
          <c:extLst>
            <c:ext xmlns:c16="http://schemas.microsoft.com/office/drawing/2014/chart" uri="{C3380CC4-5D6E-409C-BE32-E72D297353CC}">
              <c16:uniqueId val="{00000002-2949-4F9A-97BB-9F4B18B26677}"/>
            </c:ext>
          </c:extLst>
        </c:ser>
        <c:ser>
          <c:idx val="3"/>
          <c:order val="3"/>
          <c:tx>
            <c:strRef>
              <c:f>Leht11!$E$3:$E$4</c:f>
              <c:strCache>
                <c:ptCount val="1"/>
                <c:pt idx="0">
                  <c:v>Ei</c:v>
                </c:pt>
              </c:strCache>
            </c:strRef>
          </c:tx>
          <c:spPr>
            <a:solidFill>
              <a:schemeClr val="accent4"/>
            </a:solidFill>
            <a:ln>
              <a:noFill/>
            </a:ln>
            <a:effectLst/>
          </c:spPr>
          <c:invertIfNegative val="0"/>
          <c:dLbls>
            <c:dLbl>
              <c:idx val="0"/>
              <c:layout>
                <c:manualLayout>
                  <c:x val="0"/>
                  <c:y val="-2.440865078460040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949-4F9A-97BB-9F4B18B26677}"/>
                </c:ext>
              </c:extLst>
            </c:dLbl>
            <c:dLbl>
              <c:idx val="1"/>
              <c:layout>
                <c:manualLayout>
                  <c:x val="0"/>
                  <c:y val="-1.62724338564002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949-4F9A-97BB-9F4B18B26677}"/>
                </c:ext>
              </c:extLst>
            </c:dLbl>
            <c:dLbl>
              <c:idx val="2"/>
              <c:layout>
                <c:manualLayout>
                  <c:x val="0"/>
                  <c:y val="-1.62724338564002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949-4F9A-97BB-9F4B18B26677}"/>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Leht11!$A$5:$A$10</c:f>
              <c:strCache>
                <c:ptCount val="5"/>
                <c:pt idx="0">
                  <c:v>Ühe korra viimase viie aasta jooksul/ külastasin esimest korda</c:v>
                </c:pt>
                <c:pt idx="1">
                  <c:v>2-3 korda viimase viie aasta jooksul</c:v>
                </c:pt>
                <c:pt idx="2">
                  <c:v>4-10 korda viimase viie aasta jooksul</c:v>
                </c:pt>
                <c:pt idx="3">
                  <c:v>Üle 10 korra viimase viie aasta joksul</c:v>
                </c:pt>
                <c:pt idx="4">
                  <c:v>Ei oska öelda</c:v>
                </c:pt>
              </c:strCache>
            </c:strRef>
          </c:cat>
          <c:val>
            <c:numRef>
              <c:f>Leht11!$E$5:$E$10</c:f>
              <c:numCache>
                <c:formatCode>General</c:formatCode>
                <c:ptCount val="5"/>
                <c:pt idx="0">
                  <c:v>5</c:v>
                </c:pt>
                <c:pt idx="1">
                  <c:v>4</c:v>
                </c:pt>
                <c:pt idx="2">
                  <c:v>1</c:v>
                </c:pt>
                <c:pt idx="3">
                  <c:v>1</c:v>
                </c:pt>
                <c:pt idx="4">
                  <c:v>3</c:v>
                </c:pt>
              </c:numCache>
            </c:numRef>
          </c:val>
          <c:extLst>
            <c:ext xmlns:c16="http://schemas.microsoft.com/office/drawing/2014/chart" uri="{C3380CC4-5D6E-409C-BE32-E72D297353CC}">
              <c16:uniqueId val="{00000003-2949-4F9A-97BB-9F4B18B26677}"/>
            </c:ext>
          </c:extLst>
        </c:ser>
        <c:dLbls>
          <c:dLblPos val="ctr"/>
          <c:showLegendKey val="0"/>
          <c:showVal val="1"/>
          <c:showCatName val="0"/>
          <c:showSerName val="0"/>
          <c:showPercent val="0"/>
          <c:showBubbleSize val="0"/>
        </c:dLbls>
        <c:gapWidth val="150"/>
        <c:overlap val="100"/>
        <c:axId val="1112308783"/>
        <c:axId val="1112310031"/>
      </c:barChart>
      <c:catAx>
        <c:axId val="11123087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crossAx val="1112310031"/>
        <c:crosses val="autoZero"/>
        <c:auto val="1"/>
        <c:lblAlgn val="ctr"/>
        <c:lblOffset val="100"/>
        <c:noMultiLvlLbl val="0"/>
      </c:catAx>
      <c:valAx>
        <c:axId val="1112310031"/>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crossAx val="1112308783"/>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Bahnschrift" panose="020B0502040204020203" pitchFamily="34" charset="0"/>
        </a:defRPr>
      </a:pPr>
      <a:endParaRPr lang="et-E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pivotSource>
    <c:name>[P__hik__simustik_patsiendile_2020.xls]Leht23!PivotTable-liigendtabel2</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r>
              <a:rPr lang="et-EE"/>
              <a:t>Probleemile leevenduse saamine külastusaja lõikes (arvuliselt)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endParaRPr lang="et-EE"/>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rgbClr val="FACAB4"/>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6"/>
        <c:spPr>
          <a:solidFill>
            <a:srgbClr val="FBE5D6"/>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bg2"/>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0"/>
        <c:spPr>
          <a:solidFill>
            <a:srgbClr val="FACAB4"/>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1"/>
        <c:spPr>
          <a:solidFill>
            <a:srgbClr val="FBE5D6"/>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bg2"/>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3"/>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4"/>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5"/>
        <c:spPr>
          <a:solidFill>
            <a:srgbClr val="FACAB4"/>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6"/>
        <c:spPr>
          <a:solidFill>
            <a:srgbClr val="FBE5D6"/>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7"/>
        <c:spPr>
          <a:solidFill>
            <a:schemeClr val="bg2"/>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8"/>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9"/>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percentStacked"/>
        <c:varyColors val="0"/>
        <c:ser>
          <c:idx val="0"/>
          <c:order val="0"/>
          <c:tx>
            <c:strRef>
              <c:f>Leht23!$B$3:$B$4</c:f>
              <c:strCache>
                <c:ptCount val="1"/>
                <c:pt idx="0">
                  <c:v>Jah</c:v>
                </c:pt>
              </c:strCache>
            </c:strRef>
          </c:tx>
          <c:spPr>
            <a:solidFill>
              <a:srgbClr val="FACAB4"/>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Leht23!$A$5:$A$10</c:f>
              <c:strCache>
                <c:ptCount val="5"/>
                <c:pt idx="0">
                  <c:v>Täna/ viibin praegu ravil</c:v>
                </c:pt>
                <c:pt idx="1">
                  <c:v>Viimase nädala jooksul</c:v>
                </c:pt>
                <c:pt idx="2">
                  <c:v>Viimase kuu jooksul</c:v>
                </c:pt>
                <c:pt idx="3">
                  <c:v>Varem kui kuu aja eest</c:v>
                </c:pt>
                <c:pt idx="4">
                  <c:v>Ei oska öelda</c:v>
                </c:pt>
              </c:strCache>
            </c:strRef>
          </c:cat>
          <c:val>
            <c:numRef>
              <c:f>Leht23!$B$5:$B$10</c:f>
              <c:numCache>
                <c:formatCode>General</c:formatCode>
                <c:ptCount val="5"/>
                <c:pt idx="0">
                  <c:v>83</c:v>
                </c:pt>
                <c:pt idx="1">
                  <c:v>64</c:v>
                </c:pt>
                <c:pt idx="2">
                  <c:v>57</c:v>
                </c:pt>
                <c:pt idx="3">
                  <c:v>83</c:v>
                </c:pt>
                <c:pt idx="4">
                  <c:v>28</c:v>
                </c:pt>
              </c:numCache>
            </c:numRef>
          </c:val>
          <c:extLst>
            <c:ext xmlns:c16="http://schemas.microsoft.com/office/drawing/2014/chart" uri="{C3380CC4-5D6E-409C-BE32-E72D297353CC}">
              <c16:uniqueId val="{00000000-CC83-4FD0-8276-15C4F48C943F}"/>
            </c:ext>
          </c:extLst>
        </c:ser>
        <c:ser>
          <c:idx val="1"/>
          <c:order val="1"/>
          <c:tx>
            <c:strRef>
              <c:f>Leht23!$C$3:$C$4</c:f>
              <c:strCache>
                <c:ptCount val="1"/>
                <c:pt idx="0">
                  <c:v>Pigem jah</c:v>
                </c:pt>
              </c:strCache>
            </c:strRef>
          </c:tx>
          <c:spPr>
            <a:solidFill>
              <a:srgbClr val="FBE5D6"/>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Leht23!$A$5:$A$10</c:f>
              <c:strCache>
                <c:ptCount val="5"/>
                <c:pt idx="0">
                  <c:v>Täna/ viibin praegu ravil</c:v>
                </c:pt>
                <c:pt idx="1">
                  <c:v>Viimase nädala jooksul</c:v>
                </c:pt>
                <c:pt idx="2">
                  <c:v>Viimase kuu jooksul</c:v>
                </c:pt>
                <c:pt idx="3">
                  <c:v>Varem kui kuu aja eest</c:v>
                </c:pt>
                <c:pt idx="4">
                  <c:v>Ei oska öelda</c:v>
                </c:pt>
              </c:strCache>
            </c:strRef>
          </c:cat>
          <c:val>
            <c:numRef>
              <c:f>Leht23!$C$5:$C$10</c:f>
              <c:numCache>
                <c:formatCode>General</c:formatCode>
                <c:ptCount val="5"/>
                <c:pt idx="0">
                  <c:v>29</c:v>
                </c:pt>
                <c:pt idx="1">
                  <c:v>24</c:v>
                </c:pt>
                <c:pt idx="2">
                  <c:v>31</c:v>
                </c:pt>
                <c:pt idx="3">
                  <c:v>18</c:v>
                </c:pt>
                <c:pt idx="4">
                  <c:v>5</c:v>
                </c:pt>
              </c:numCache>
            </c:numRef>
          </c:val>
          <c:extLst>
            <c:ext xmlns:c16="http://schemas.microsoft.com/office/drawing/2014/chart" uri="{C3380CC4-5D6E-409C-BE32-E72D297353CC}">
              <c16:uniqueId val="{00000001-CC83-4FD0-8276-15C4F48C943F}"/>
            </c:ext>
          </c:extLst>
        </c:ser>
        <c:ser>
          <c:idx val="2"/>
          <c:order val="2"/>
          <c:tx>
            <c:strRef>
              <c:f>Leht23!$D$3:$D$4</c:f>
              <c:strCache>
                <c:ptCount val="1"/>
                <c:pt idx="0">
                  <c:v>Pigem ei</c:v>
                </c:pt>
              </c:strCache>
            </c:strRef>
          </c:tx>
          <c:spPr>
            <a:solidFill>
              <a:schemeClr val="bg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Leht23!$A$5:$A$10</c:f>
              <c:strCache>
                <c:ptCount val="5"/>
                <c:pt idx="0">
                  <c:v>Täna/ viibin praegu ravil</c:v>
                </c:pt>
                <c:pt idx="1">
                  <c:v>Viimase nädala jooksul</c:v>
                </c:pt>
                <c:pt idx="2">
                  <c:v>Viimase kuu jooksul</c:v>
                </c:pt>
                <c:pt idx="3">
                  <c:v>Varem kui kuu aja eest</c:v>
                </c:pt>
                <c:pt idx="4">
                  <c:v>Ei oska öelda</c:v>
                </c:pt>
              </c:strCache>
            </c:strRef>
          </c:cat>
          <c:val>
            <c:numRef>
              <c:f>Leht23!$D$5:$D$10</c:f>
              <c:numCache>
                <c:formatCode>General</c:formatCode>
                <c:ptCount val="5"/>
                <c:pt idx="0">
                  <c:v>2</c:v>
                </c:pt>
                <c:pt idx="1">
                  <c:v>3</c:v>
                </c:pt>
                <c:pt idx="2">
                  <c:v>1</c:v>
                </c:pt>
                <c:pt idx="3">
                  <c:v>2</c:v>
                </c:pt>
                <c:pt idx="4">
                  <c:v>1</c:v>
                </c:pt>
              </c:numCache>
            </c:numRef>
          </c:val>
          <c:extLst>
            <c:ext xmlns:c16="http://schemas.microsoft.com/office/drawing/2014/chart" uri="{C3380CC4-5D6E-409C-BE32-E72D297353CC}">
              <c16:uniqueId val="{00000002-CC83-4FD0-8276-15C4F48C943F}"/>
            </c:ext>
          </c:extLst>
        </c:ser>
        <c:ser>
          <c:idx val="3"/>
          <c:order val="3"/>
          <c:tx>
            <c:strRef>
              <c:f>Leht23!$E$3:$E$4</c:f>
              <c:strCache>
                <c:ptCount val="1"/>
                <c:pt idx="0">
                  <c:v>Ei</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Leht23!$A$5:$A$10</c:f>
              <c:strCache>
                <c:ptCount val="5"/>
                <c:pt idx="0">
                  <c:v>Täna/ viibin praegu ravil</c:v>
                </c:pt>
                <c:pt idx="1">
                  <c:v>Viimase nädala jooksul</c:v>
                </c:pt>
                <c:pt idx="2">
                  <c:v>Viimase kuu jooksul</c:v>
                </c:pt>
                <c:pt idx="3">
                  <c:v>Varem kui kuu aja eest</c:v>
                </c:pt>
                <c:pt idx="4">
                  <c:v>Ei oska öelda</c:v>
                </c:pt>
              </c:strCache>
            </c:strRef>
          </c:cat>
          <c:val>
            <c:numRef>
              <c:f>Leht23!$E$5:$E$10</c:f>
              <c:numCache>
                <c:formatCode>General</c:formatCode>
                <c:ptCount val="5"/>
                <c:pt idx="0">
                  <c:v>2</c:v>
                </c:pt>
                <c:pt idx="1">
                  <c:v>4</c:v>
                </c:pt>
                <c:pt idx="2">
                  <c:v>3</c:v>
                </c:pt>
                <c:pt idx="3">
                  <c:v>6</c:v>
                </c:pt>
                <c:pt idx="4">
                  <c:v>3</c:v>
                </c:pt>
              </c:numCache>
            </c:numRef>
          </c:val>
          <c:extLst>
            <c:ext xmlns:c16="http://schemas.microsoft.com/office/drawing/2014/chart" uri="{C3380CC4-5D6E-409C-BE32-E72D297353CC}">
              <c16:uniqueId val="{00000003-CC83-4FD0-8276-15C4F48C943F}"/>
            </c:ext>
          </c:extLst>
        </c:ser>
        <c:ser>
          <c:idx val="4"/>
          <c:order val="4"/>
          <c:tx>
            <c:strRef>
              <c:f>Leht23!$F$3:$F$4</c:f>
              <c:strCache>
                <c:ptCount val="1"/>
                <c:pt idx="0">
                  <c:v>Ei oska öelda</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Leht23!$A$5:$A$10</c:f>
              <c:strCache>
                <c:ptCount val="5"/>
                <c:pt idx="0">
                  <c:v>Täna/ viibin praegu ravil</c:v>
                </c:pt>
                <c:pt idx="1">
                  <c:v>Viimase nädala jooksul</c:v>
                </c:pt>
                <c:pt idx="2">
                  <c:v>Viimase kuu jooksul</c:v>
                </c:pt>
                <c:pt idx="3">
                  <c:v>Varem kui kuu aja eest</c:v>
                </c:pt>
                <c:pt idx="4">
                  <c:v>Ei oska öelda</c:v>
                </c:pt>
              </c:strCache>
            </c:strRef>
          </c:cat>
          <c:val>
            <c:numRef>
              <c:f>Leht23!$F$5:$F$10</c:f>
              <c:numCache>
                <c:formatCode>General</c:formatCode>
                <c:ptCount val="5"/>
                <c:pt idx="0">
                  <c:v>14</c:v>
                </c:pt>
                <c:pt idx="1">
                  <c:v>16</c:v>
                </c:pt>
                <c:pt idx="2">
                  <c:v>12</c:v>
                </c:pt>
                <c:pt idx="3">
                  <c:v>13</c:v>
                </c:pt>
                <c:pt idx="4">
                  <c:v>22</c:v>
                </c:pt>
              </c:numCache>
            </c:numRef>
          </c:val>
          <c:extLst>
            <c:ext xmlns:c16="http://schemas.microsoft.com/office/drawing/2014/chart" uri="{C3380CC4-5D6E-409C-BE32-E72D297353CC}">
              <c16:uniqueId val="{00000004-CC83-4FD0-8276-15C4F48C943F}"/>
            </c:ext>
          </c:extLst>
        </c:ser>
        <c:dLbls>
          <c:dLblPos val="ctr"/>
          <c:showLegendKey val="0"/>
          <c:showVal val="1"/>
          <c:showCatName val="0"/>
          <c:showSerName val="0"/>
          <c:showPercent val="0"/>
          <c:showBubbleSize val="0"/>
        </c:dLbls>
        <c:gapWidth val="150"/>
        <c:overlap val="100"/>
        <c:axId val="1354899311"/>
        <c:axId val="1354904719"/>
      </c:barChart>
      <c:catAx>
        <c:axId val="13548993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crossAx val="1354904719"/>
        <c:crosses val="autoZero"/>
        <c:auto val="1"/>
        <c:lblAlgn val="ctr"/>
        <c:lblOffset val="100"/>
        <c:noMultiLvlLbl val="0"/>
      </c:catAx>
      <c:valAx>
        <c:axId val="1354904719"/>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crossAx val="1354899311"/>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Bahnschrift" panose="020B0502040204020203" pitchFamily="34" charset="0"/>
        </a:defRPr>
      </a:pPr>
      <a:endParaRPr lang="et-E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pivotSource>
    <c:name>[P__hik__simustik_patsiendile_2020.xls]Leht18!PivotTable-liigendtabel13</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r>
              <a:rPr lang="en-US" dirty="0"/>
              <a:t>Kas </a:t>
            </a:r>
            <a:r>
              <a:rPr lang="en-US" dirty="0" err="1"/>
              <a:t>arsti</a:t>
            </a:r>
            <a:r>
              <a:rPr lang="en-US" dirty="0"/>
              <a:t> </a:t>
            </a:r>
            <a:r>
              <a:rPr lang="en-US" dirty="0" err="1"/>
              <a:t>töö</a:t>
            </a:r>
            <a:r>
              <a:rPr lang="en-US" dirty="0"/>
              <a:t> </a:t>
            </a:r>
            <a:r>
              <a:rPr lang="en-US" dirty="0" err="1"/>
              <a:t>või</a:t>
            </a:r>
            <a:r>
              <a:rPr lang="en-US" dirty="0"/>
              <a:t> </a:t>
            </a:r>
            <a:r>
              <a:rPr lang="en-US" dirty="0" err="1"/>
              <a:t>tegevus</a:t>
            </a:r>
            <a:r>
              <a:rPr lang="en-US" dirty="0"/>
              <a:t> </a:t>
            </a:r>
            <a:r>
              <a:rPr lang="en-US" dirty="0" err="1"/>
              <a:t>jättis</a:t>
            </a:r>
            <a:r>
              <a:rPr lang="en-US" dirty="0"/>
              <a:t> </a:t>
            </a:r>
            <a:endParaRPr lang="et-EE" dirty="0"/>
          </a:p>
          <a:p>
            <a:pPr>
              <a:defRPr/>
            </a:pPr>
            <a:r>
              <a:rPr lang="en-US" dirty="0" err="1"/>
              <a:t>Teile</a:t>
            </a:r>
            <a:r>
              <a:rPr lang="en-US" dirty="0"/>
              <a:t> </a:t>
            </a:r>
            <a:r>
              <a:rPr lang="en-US" dirty="0" err="1"/>
              <a:t>professionaalse</a:t>
            </a:r>
            <a:r>
              <a:rPr lang="en-US" dirty="0"/>
              <a:t> </a:t>
            </a:r>
            <a:r>
              <a:rPr lang="en-US" dirty="0" err="1"/>
              <a:t>mulje</a:t>
            </a:r>
            <a:r>
              <a:rPr lang="en-US" dirty="0"/>
              <a:t>?</a:t>
            </a:r>
          </a:p>
        </c:rich>
      </c:tx>
      <c:layout>
        <c:manualLayout>
          <c:xMode val="edge"/>
          <c:yMode val="edge"/>
          <c:x val="0.19623680668830987"/>
          <c:y val="1.8518518518518517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endParaRPr lang="et-EE"/>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
        <c:spPr>
          <a:solidFill>
            <a:srgbClr val="FACAB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8F951190-6607-462C-A573-80FFC3D2EB9F}"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445</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2"/>
        <c:spPr>
          <a:solidFill>
            <a:schemeClr val="accent2">
              <a:lumMod val="20000"/>
              <a:lumOff val="8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D7F82696-EA9A-41C3-B877-7C2895B10BD6}"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65</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3"/>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1C62EC51-7546-46BF-8AFD-DA1B83BEB7FE}"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6</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4"/>
        <c:spPr>
          <a:solidFill>
            <a:schemeClr val="accent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19D9C2B5-E5C0-4431-B823-33C3DDC477A0}"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6"/>
        <c:spPr>
          <a:solidFill>
            <a:srgbClr val="FACAB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8F951190-6607-462C-A573-80FFC3D2EB9F}"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445</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7"/>
        <c:spPr>
          <a:solidFill>
            <a:schemeClr val="accent2">
              <a:lumMod val="20000"/>
              <a:lumOff val="8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D7F82696-EA9A-41C3-B877-7C2895B10BD6}"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65</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8"/>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1C62EC51-7546-46BF-8AFD-DA1B83BEB7FE}"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6</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9"/>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19D9C2B5-E5C0-4431-B823-33C3DDC477A0}"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1"/>
        <c:spPr>
          <a:solidFill>
            <a:srgbClr val="FACAB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8F951190-6607-462C-A573-80FFC3D2EB9F}"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445</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2"/>
        <c:spPr>
          <a:solidFill>
            <a:schemeClr val="accent2">
              <a:lumMod val="20000"/>
              <a:lumOff val="8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D7F82696-EA9A-41C3-B877-7C2895B10BD6}"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65</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3"/>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1C62EC51-7546-46BF-8AFD-DA1B83BEB7FE}"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6</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4"/>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19D9C2B5-E5C0-4431-B823-33C3DDC477A0}"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s>
    <c:plotArea>
      <c:layout/>
      <c:pieChart>
        <c:varyColors val="1"/>
        <c:ser>
          <c:idx val="0"/>
          <c:order val="0"/>
          <c:tx>
            <c:strRef>
              <c:f>Leht18!$B$3:$B$4</c:f>
              <c:strCache>
                <c:ptCount val="1"/>
                <c:pt idx="0">
                  <c:v>Kokku</c:v>
                </c:pt>
              </c:strCache>
            </c:strRef>
          </c:tx>
          <c:dPt>
            <c:idx val="0"/>
            <c:bubble3D val="0"/>
            <c:spPr>
              <a:solidFill>
                <a:srgbClr val="FACAB4"/>
              </a:solidFill>
              <a:ln w="19050">
                <a:solidFill>
                  <a:schemeClr val="lt1"/>
                </a:solidFill>
              </a:ln>
              <a:effectLst/>
            </c:spPr>
            <c:extLst>
              <c:ext xmlns:c16="http://schemas.microsoft.com/office/drawing/2014/chart" uri="{C3380CC4-5D6E-409C-BE32-E72D297353CC}">
                <c16:uniqueId val="{00000001-194B-4B5B-9365-412A9C711989}"/>
              </c:ext>
            </c:extLst>
          </c:dPt>
          <c:dPt>
            <c:idx val="1"/>
            <c:bubble3D val="0"/>
            <c:spPr>
              <a:solidFill>
                <a:schemeClr val="accent2">
                  <a:lumMod val="20000"/>
                  <a:lumOff val="80000"/>
                </a:schemeClr>
              </a:solidFill>
              <a:ln w="19050">
                <a:solidFill>
                  <a:schemeClr val="lt1"/>
                </a:solidFill>
              </a:ln>
              <a:effectLst/>
            </c:spPr>
            <c:extLst>
              <c:ext xmlns:c16="http://schemas.microsoft.com/office/drawing/2014/chart" uri="{C3380CC4-5D6E-409C-BE32-E72D297353CC}">
                <c16:uniqueId val="{00000003-194B-4B5B-9365-412A9C711989}"/>
              </c:ext>
            </c:extLst>
          </c:dPt>
          <c:dPt>
            <c:idx val="2"/>
            <c:bubble3D val="0"/>
            <c:spPr>
              <a:solidFill>
                <a:schemeClr val="bg2"/>
              </a:solidFill>
              <a:ln w="19050">
                <a:solidFill>
                  <a:schemeClr val="lt1"/>
                </a:solidFill>
              </a:ln>
              <a:effectLst/>
            </c:spPr>
            <c:extLst>
              <c:ext xmlns:c16="http://schemas.microsoft.com/office/drawing/2014/chart" uri="{C3380CC4-5D6E-409C-BE32-E72D297353CC}">
                <c16:uniqueId val="{00000005-194B-4B5B-9365-412A9C71198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94B-4B5B-9365-412A9C711989}"/>
              </c:ext>
            </c:extLst>
          </c:dPt>
          <c:dLbls>
            <c:dLbl>
              <c:idx val="0"/>
              <c:layout>
                <c:manualLayout>
                  <c:x val="-6.345347930547493E-2"/>
                  <c:y val="-0.4007299504228638"/>
                </c:manualLayout>
              </c:layout>
              <c:tx>
                <c:rich>
                  <a:bodyPr/>
                  <a:lstStyle/>
                  <a:p>
                    <a:fld id="{8F951190-6607-462C-A573-80FFC3D2EB9F}" type="PERCENTAGE">
                      <a:rPr lang="en-US"/>
                      <a:pPr/>
                      <a:t>[PROTSENT]</a:t>
                    </a:fld>
                    <a:r>
                      <a:rPr lang="en-US"/>
                      <a:t>; 445</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194B-4B5B-9365-412A9C711989}"/>
                </c:ext>
              </c:extLst>
            </c:dLbl>
            <c:dLbl>
              <c:idx val="1"/>
              <c:tx>
                <c:rich>
                  <a:bodyPr/>
                  <a:lstStyle/>
                  <a:p>
                    <a:fld id="{D7F82696-EA9A-41C3-B877-7C2895B10BD6}" type="PERCENTAGE">
                      <a:rPr lang="en-US"/>
                      <a:pPr/>
                      <a:t>[PROTSENT]</a:t>
                    </a:fld>
                    <a:r>
                      <a:rPr lang="en-US"/>
                      <a:t>; 65</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194B-4B5B-9365-412A9C711989}"/>
                </c:ext>
              </c:extLst>
            </c:dLbl>
            <c:dLbl>
              <c:idx val="2"/>
              <c:tx>
                <c:rich>
                  <a:bodyPr/>
                  <a:lstStyle/>
                  <a:p>
                    <a:fld id="{1C62EC51-7546-46BF-8AFD-DA1B83BEB7FE}" type="PERCENTAGE">
                      <a:rPr lang="en-US"/>
                      <a:pPr/>
                      <a:t>[PROTSENT]</a:t>
                    </a:fld>
                    <a:r>
                      <a:rPr lang="en-US"/>
                      <a:t>; 6</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194B-4B5B-9365-412A9C711989}"/>
                </c:ext>
              </c:extLst>
            </c:dLbl>
            <c:dLbl>
              <c:idx val="3"/>
              <c:tx>
                <c:rich>
                  <a:bodyPr/>
                  <a:lstStyle/>
                  <a:p>
                    <a:fld id="{19D9C2B5-E5C0-4431-B823-33C3DDC477A0}" type="PERCENTAGE">
                      <a:rPr lang="en-US"/>
                      <a:pPr/>
                      <a:t>[PROTSENT]</a:t>
                    </a:fld>
                    <a:r>
                      <a:rPr lang="en-US"/>
                      <a:t>; 8</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194B-4B5B-9365-412A9C711989}"/>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Leht18!$A$5:$A$9</c:f>
              <c:strCache>
                <c:ptCount val="4"/>
                <c:pt idx="0">
                  <c:v>Jah</c:v>
                </c:pt>
                <c:pt idx="1">
                  <c:v>Pigem jah</c:v>
                </c:pt>
                <c:pt idx="2">
                  <c:v>Pigem ei </c:v>
                </c:pt>
                <c:pt idx="3">
                  <c:v>Ei</c:v>
                </c:pt>
              </c:strCache>
            </c:strRef>
          </c:cat>
          <c:val>
            <c:numRef>
              <c:f>Leht18!$B$5:$B$9</c:f>
              <c:numCache>
                <c:formatCode>General</c:formatCode>
                <c:ptCount val="4"/>
                <c:pt idx="0">
                  <c:v>445</c:v>
                </c:pt>
                <c:pt idx="1">
                  <c:v>65</c:v>
                </c:pt>
                <c:pt idx="2">
                  <c:v>6</c:v>
                </c:pt>
                <c:pt idx="3">
                  <c:v>8</c:v>
                </c:pt>
              </c:numCache>
            </c:numRef>
          </c:val>
          <c:extLst>
            <c:ext xmlns:c16="http://schemas.microsoft.com/office/drawing/2014/chart" uri="{C3380CC4-5D6E-409C-BE32-E72D297353CC}">
              <c16:uniqueId val="{00000008-194B-4B5B-9365-412A9C711989}"/>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485689743278138"/>
          <c:y val="0.40062613006707493"/>
          <c:w val="0.15970672220129692"/>
          <c:h val="0.28248818897637795"/>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Bahnschrift" panose="020B0502040204020203" pitchFamily="34" charset="0"/>
        </a:defRPr>
      </a:pPr>
      <a:endParaRPr lang="et-E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pivotSource>
    <c:name>[P__hik__simustik_patsiendile_2020.xls]Leht19!PivotTable-liigendtabel14</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r>
              <a:rPr lang="en-US"/>
              <a:t>Kas tundsite, et Teisse suhtuti sõbralikult?</a:t>
            </a:r>
          </a:p>
        </c:rich>
      </c:tx>
      <c:layout>
        <c:manualLayout>
          <c:xMode val="edge"/>
          <c:yMode val="edge"/>
          <c:x val="0.13340960363416229"/>
          <c:y val="1.0897359763110599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endParaRPr lang="et-EE"/>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
        <c:spPr>
          <a:solidFill>
            <a:srgbClr val="FACAB4"/>
          </a:solidFill>
          <a:ln w="19050">
            <a:solidFill>
              <a:schemeClr val="lt1"/>
            </a:solidFill>
          </a:ln>
          <a:effectLst/>
        </c:spPr>
        <c:dLbl>
          <c:idx val="0"/>
          <c:layout>
            <c:manualLayout>
              <c:x val="-2.131233595800525E-2"/>
              <c:y val="-0.34543161271507727"/>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F3A2FC1F-6BBB-4BEF-83A8-2294C7EF0904}"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454</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2"/>
        <c:spPr>
          <a:solidFill>
            <a:srgbClr val="FBE5D6"/>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5E1D32AB-615F-4794-BCF0-F184720F00B4}"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3"/>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A9CD04C7-80FB-4C3B-9EE4-5D5446187D65}"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10</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4"/>
        <c:spPr>
          <a:solidFill>
            <a:schemeClr val="accent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0086F94A-4C2D-40E4-8D86-9883EA80E783}"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7</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6"/>
        <c:spPr>
          <a:solidFill>
            <a:srgbClr val="FACAB4"/>
          </a:solidFill>
          <a:ln w="19050">
            <a:solidFill>
              <a:schemeClr val="lt1"/>
            </a:solidFill>
          </a:ln>
          <a:effectLst/>
        </c:spPr>
        <c:dLbl>
          <c:idx val="0"/>
          <c:layout>
            <c:manualLayout>
              <c:x val="-2.131233595800525E-2"/>
              <c:y val="-0.34543161271507727"/>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F3A2FC1F-6BBB-4BEF-83A8-2294C7EF0904}"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454</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7"/>
        <c:spPr>
          <a:solidFill>
            <a:srgbClr val="FBE5D6"/>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5E1D32AB-615F-4794-BCF0-F184720F00B4}"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8"/>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A9CD04C7-80FB-4C3B-9EE4-5D5446187D65}"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10</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9"/>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0086F94A-4C2D-40E4-8D86-9883EA80E783}"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7</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1"/>
        <c:spPr>
          <a:solidFill>
            <a:srgbClr val="FACAB4"/>
          </a:solidFill>
          <a:ln w="19050">
            <a:solidFill>
              <a:schemeClr val="lt1"/>
            </a:solidFill>
          </a:ln>
          <a:effectLst/>
        </c:spPr>
        <c:dLbl>
          <c:idx val="0"/>
          <c:layout>
            <c:manualLayout>
              <c:x val="-2.131233595800525E-2"/>
              <c:y val="-0.34543161271507727"/>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F3A2FC1F-6BBB-4BEF-83A8-2294C7EF0904}"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454</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2"/>
        <c:spPr>
          <a:solidFill>
            <a:srgbClr val="FBE5D6"/>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5E1D32AB-615F-4794-BCF0-F184720F00B4}"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3"/>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A9CD04C7-80FB-4C3B-9EE4-5D5446187D65}"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10</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4"/>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0086F94A-4C2D-40E4-8D86-9883EA80E783}"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7</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s>
    <c:plotArea>
      <c:layout/>
      <c:pieChart>
        <c:varyColors val="1"/>
        <c:ser>
          <c:idx val="0"/>
          <c:order val="0"/>
          <c:tx>
            <c:strRef>
              <c:f>Leht19!$B$3:$B$4</c:f>
              <c:strCache>
                <c:ptCount val="1"/>
                <c:pt idx="0">
                  <c:v>Kokku</c:v>
                </c:pt>
              </c:strCache>
            </c:strRef>
          </c:tx>
          <c:dPt>
            <c:idx val="0"/>
            <c:bubble3D val="0"/>
            <c:spPr>
              <a:solidFill>
                <a:srgbClr val="FACAB4"/>
              </a:solidFill>
              <a:ln w="19050">
                <a:solidFill>
                  <a:schemeClr val="lt1"/>
                </a:solidFill>
              </a:ln>
              <a:effectLst/>
            </c:spPr>
            <c:extLst>
              <c:ext xmlns:c16="http://schemas.microsoft.com/office/drawing/2014/chart" uri="{C3380CC4-5D6E-409C-BE32-E72D297353CC}">
                <c16:uniqueId val="{00000001-62C6-470E-AE3D-A58ABE5FAF83}"/>
              </c:ext>
            </c:extLst>
          </c:dPt>
          <c:dPt>
            <c:idx val="1"/>
            <c:bubble3D val="0"/>
            <c:spPr>
              <a:solidFill>
                <a:srgbClr val="FBE5D6"/>
              </a:solidFill>
              <a:ln w="19050">
                <a:solidFill>
                  <a:schemeClr val="lt1"/>
                </a:solidFill>
              </a:ln>
              <a:effectLst/>
            </c:spPr>
            <c:extLst>
              <c:ext xmlns:c16="http://schemas.microsoft.com/office/drawing/2014/chart" uri="{C3380CC4-5D6E-409C-BE32-E72D297353CC}">
                <c16:uniqueId val="{00000003-62C6-470E-AE3D-A58ABE5FAF83}"/>
              </c:ext>
            </c:extLst>
          </c:dPt>
          <c:dPt>
            <c:idx val="2"/>
            <c:bubble3D val="0"/>
            <c:spPr>
              <a:solidFill>
                <a:schemeClr val="bg2"/>
              </a:solidFill>
              <a:ln w="19050">
                <a:solidFill>
                  <a:schemeClr val="lt1"/>
                </a:solidFill>
              </a:ln>
              <a:effectLst/>
            </c:spPr>
            <c:extLst>
              <c:ext xmlns:c16="http://schemas.microsoft.com/office/drawing/2014/chart" uri="{C3380CC4-5D6E-409C-BE32-E72D297353CC}">
                <c16:uniqueId val="{00000005-62C6-470E-AE3D-A58ABE5FAF8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2C6-470E-AE3D-A58ABE5FAF83}"/>
              </c:ext>
            </c:extLst>
          </c:dPt>
          <c:dLbls>
            <c:dLbl>
              <c:idx val="0"/>
              <c:layout>
                <c:manualLayout>
                  <c:x val="-4.3481228359145835E-2"/>
                  <c:y val="-0.42600707947712979"/>
                </c:manualLayout>
              </c:layout>
              <c:tx>
                <c:rich>
                  <a:bodyPr/>
                  <a:lstStyle/>
                  <a:p>
                    <a:fld id="{F3A2FC1F-6BBB-4BEF-83A8-2294C7EF0904}" type="PERCENTAGE">
                      <a:rPr lang="en-US"/>
                      <a:pPr/>
                      <a:t>[PROTSENT]</a:t>
                    </a:fld>
                    <a:r>
                      <a:rPr lang="en-US"/>
                      <a:t>; 454</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2C6-470E-AE3D-A58ABE5FAF83}"/>
                </c:ext>
              </c:extLst>
            </c:dLbl>
            <c:dLbl>
              <c:idx val="1"/>
              <c:tx>
                <c:rich>
                  <a:bodyPr/>
                  <a:lstStyle/>
                  <a:p>
                    <a:fld id="{5E1D32AB-615F-4794-BCF0-F184720F00B4}" type="PERCENTAGE">
                      <a:rPr lang="en-US"/>
                      <a:pPr/>
                      <a:t>[PROTSENT]</a:t>
                    </a:fld>
                    <a:r>
                      <a:rPr lang="en-US"/>
                      <a:t>; 48</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62C6-470E-AE3D-A58ABE5FAF83}"/>
                </c:ext>
              </c:extLst>
            </c:dLbl>
            <c:dLbl>
              <c:idx val="2"/>
              <c:tx>
                <c:rich>
                  <a:bodyPr/>
                  <a:lstStyle/>
                  <a:p>
                    <a:fld id="{A9CD04C7-80FB-4C3B-9EE4-5D5446187D65}" type="PERCENTAGE">
                      <a:rPr lang="en-US"/>
                      <a:pPr/>
                      <a:t>[PROTSENT]</a:t>
                    </a:fld>
                    <a:r>
                      <a:rPr lang="en-US"/>
                      <a:t>; 10</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2C6-470E-AE3D-A58ABE5FAF83}"/>
                </c:ext>
              </c:extLst>
            </c:dLbl>
            <c:dLbl>
              <c:idx val="3"/>
              <c:tx>
                <c:rich>
                  <a:bodyPr/>
                  <a:lstStyle/>
                  <a:p>
                    <a:fld id="{0086F94A-4C2D-40E4-8D86-9883EA80E783}" type="PERCENTAGE">
                      <a:rPr lang="en-US"/>
                      <a:pPr/>
                      <a:t>[PROTSENT]</a:t>
                    </a:fld>
                    <a:r>
                      <a:rPr lang="en-US"/>
                      <a:t>; 7</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62C6-470E-AE3D-A58ABE5FAF83}"/>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Leht19!$A$5:$A$9</c:f>
              <c:strCache>
                <c:ptCount val="4"/>
                <c:pt idx="0">
                  <c:v>Jah</c:v>
                </c:pt>
                <c:pt idx="1">
                  <c:v>Pigem jah</c:v>
                </c:pt>
                <c:pt idx="2">
                  <c:v>Pigem ei</c:v>
                </c:pt>
                <c:pt idx="3">
                  <c:v>Ei</c:v>
                </c:pt>
              </c:strCache>
            </c:strRef>
          </c:cat>
          <c:val>
            <c:numRef>
              <c:f>Leht19!$B$5:$B$9</c:f>
              <c:numCache>
                <c:formatCode>General</c:formatCode>
                <c:ptCount val="4"/>
                <c:pt idx="0">
                  <c:v>454</c:v>
                </c:pt>
                <c:pt idx="1">
                  <c:v>48</c:v>
                </c:pt>
                <c:pt idx="2">
                  <c:v>10</c:v>
                </c:pt>
                <c:pt idx="3">
                  <c:v>7</c:v>
                </c:pt>
              </c:numCache>
            </c:numRef>
          </c:val>
          <c:extLst>
            <c:ext xmlns:c16="http://schemas.microsoft.com/office/drawing/2014/chart" uri="{C3380CC4-5D6E-409C-BE32-E72D297353CC}">
              <c16:uniqueId val="{00000008-62C6-470E-AE3D-A58ABE5FAF83}"/>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8669245007809732"/>
          <c:y val="0.38684322122953951"/>
          <c:w val="0.15157989981717207"/>
          <c:h val="0.27227781077455027"/>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Bahnschrift" panose="020B0502040204020203" pitchFamily="34" charset="0"/>
        </a:defRPr>
      </a:pPr>
      <a:endParaRPr lang="et-E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pivotSource>
    <c:name>[P__hik__simustik_patsiendile_2020.xls]Leht21!PivotTable-liigendtabel16</c:name>
    <c:fmtId val="6"/>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r>
              <a:rPr lang="en-US" dirty="0" err="1"/>
              <a:t>Kui</a:t>
            </a:r>
            <a:r>
              <a:rPr lang="en-US" dirty="0"/>
              <a:t> Teil </a:t>
            </a:r>
            <a:r>
              <a:rPr lang="en-US" dirty="0" err="1"/>
              <a:t>tekib</a:t>
            </a:r>
            <a:r>
              <a:rPr lang="en-US" dirty="0"/>
              <a:t> </a:t>
            </a:r>
            <a:r>
              <a:rPr lang="en-US" dirty="0" err="1"/>
              <a:t>vajadus</a:t>
            </a:r>
            <a:r>
              <a:rPr lang="en-US" dirty="0"/>
              <a:t> </a:t>
            </a:r>
            <a:r>
              <a:rPr lang="en-US" dirty="0" err="1"/>
              <a:t>raviteenuse</a:t>
            </a:r>
            <a:r>
              <a:rPr lang="en-US" dirty="0"/>
              <a:t> </a:t>
            </a:r>
            <a:r>
              <a:rPr lang="en-US" dirty="0" err="1"/>
              <a:t>järele</a:t>
            </a:r>
            <a:r>
              <a:rPr lang="en-US" dirty="0"/>
              <a:t>, kas </a:t>
            </a:r>
            <a:endParaRPr lang="et-EE" dirty="0"/>
          </a:p>
          <a:p>
            <a:pPr>
              <a:defRPr/>
            </a:pPr>
            <a:r>
              <a:rPr lang="en-US" dirty="0" err="1"/>
              <a:t>tuleksite</a:t>
            </a:r>
            <a:r>
              <a:rPr lang="en-US" dirty="0"/>
              <a:t> </a:t>
            </a:r>
            <a:r>
              <a:rPr lang="en-US" dirty="0" err="1"/>
              <a:t>taas</a:t>
            </a:r>
            <a:r>
              <a:rPr lang="en-US" dirty="0"/>
              <a:t> </a:t>
            </a:r>
            <a:r>
              <a:rPr lang="en-US" dirty="0" err="1"/>
              <a:t>Fertilitasse</a:t>
            </a:r>
            <a:r>
              <a:rPr lang="en-US" dirty="0"/>
              <a:t>?</a:t>
            </a:r>
          </a:p>
        </c:rich>
      </c:tx>
      <c:layout>
        <c:manualLayout>
          <c:xMode val="edge"/>
          <c:yMode val="edge"/>
          <c:x val="0.10051167518446225"/>
          <c:y val="2.371410340949588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endParaRPr lang="et-EE"/>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
        <c:spPr>
          <a:solidFill>
            <a:srgbClr val="FACAB4"/>
          </a:solidFill>
          <a:ln w="19050">
            <a:solidFill>
              <a:schemeClr val="lt1"/>
            </a:solidFill>
          </a:ln>
          <a:effectLst/>
        </c:spPr>
        <c:dLbl>
          <c:idx val="0"/>
          <c:layout>
            <c:manualLayout>
              <c:x val="-6.3018591426071746E-2"/>
              <c:y val="-0.28056321084864394"/>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CC557F51-0D57-4F20-8F1F-343531F203DD}"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408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2"/>
        <c:spPr>
          <a:solidFill>
            <a:srgbClr val="FBE5D6"/>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F64B79CB-ADF0-4A05-9C95-53873A9065D6}"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93</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3"/>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9E95A279-500C-411C-8461-83C9FA26F7AB}"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6</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4"/>
        <c:spPr>
          <a:solidFill>
            <a:schemeClr val="accent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BC6B2B94-B8A1-4DAB-86BF-D015C02B746A}"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13</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6"/>
        <c:spPr>
          <a:solidFill>
            <a:srgbClr val="FACAB4"/>
          </a:solidFill>
          <a:ln w="19050">
            <a:solidFill>
              <a:schemeClr val="lt1"/>
            </a:solidFill>
          </a:ln>
          <a:effectLst/>
        </c:spPr>
        <c:dLbl>
          <c:idx val="0"/>
          <c:layout>
            <c:manualLayout>
              <c:x val="-6.3018591426071746E-2"/>
              <c:y val="-0.28056321084864394"/>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CC557F51-0D57-4F20-8F1F-343531F203DD}"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408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7"/>
        <c:spPr>
          <a:solidFill>
            <a:srgbClr val="FBE5D6"/>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F64B79CB-ADF0-4A05-9C95-53873A9065D6}"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93</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8"/>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9E95A279-500C-411C-8461-83C9FA26F7AB}"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6</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9"/>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BC6B2B94-B8A1-4DAB-86BF-D015C02B746A}"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13</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1"/>
        <c:spPr>
          <a:solidFill>
            <a:srgbClr val="FACAB4"/>
          </a:solidFill>
          <a:ln w="19050">
            <a:solidFill>
              <a:schemeClr val="lt1"/>
            </a:solidFill>
          </a:ln>
          <a:effectLst/>
        </c:spPr>
        <c:dLbl>
          <c:idx val="0"/>
          <c:layout>
            <c:manualLayout>
              <c:x val="-6.3018591426071746E-2"/>
              <c:y val="-0.28056321084864394"/>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CC557F51-0D57-4F20-8F1F-343531F203DD}"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408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2"/>
        <c:spPr>
          <a:solidFill>
            <a:srgbClr val="FBE5D6"/>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F64B79CB-ADF0-4A05-9C95-53873A9065D6}"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93</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3"/>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9E95A279-500C-411C-8461-83C9FA26F7AB}"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6</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4"/>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BC6B2B94-B8A1-4DAB-86BF-D015C02B746A}"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13</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s>
    <c:plotArea>
      <c:layout/>
      <c:pieChart>
        <c:varyColors val="1"/>
        <c:ser>
          <c:idx val="0"/>
          <c:order val="0"/>
          <c:tx>
            <c:strRef>
              <c:f>Leht21!$B$3:$B$4</c:f>
              <c:strCache>
                <c:ptCount val="1"/>
                <c:pt idx="0">
                  <c:v>Kokku</c:v>
                </c:pt>
              </c:strCache>
            </c:strRef>
          </c:tx>
          <c:dPt>
            <c:idx val="0"/>
            <c:bubble3D val="0"/>
            <c:spPr>
              <a:solidFill>
                <a:srgbClr val="FACAB4"/>
              </a:solidFill>
              <a:ln w="19050">
                <a:solidFill>
                  <a:schemeClr val="lt1"/>
                </a:solidFill>
              </a:ln>
              <a:effectLst/>
            </c:spPr>
            <c:extLst>
              <c:ext xmlns:c16="http://schemas.microsoft.com/office/drawing/2014/chart" uri="{C3380CC4-5D6E-409C-BE32-E72D297353CC}">
                <c16:uniqueId val="{00000001-F3BF-4580-8613-9ED6127B5CF2}"/>
              </c:ext>
            </c:extLst>
          </c:dPt>
          <c:dPt>
            <c:idx val="1"/>
            <c:bubble3D val="0"/>
            <c:spPr>
              <a:solidFill>
                <a:srgbClr val="FBE5D6"/>
              </a:solidFill>
              <a:ln w="19050">
                <a:solidFill>
                  <a:schemeClr val="lt1"/>
                </a:solidFill>
              </a:ln>
              <a:effectLst/>
            </c:spPr>
            <c:extLst>
              <c:ext xmlns:c16="http://schemas.microsoft.com/office/drawing/2014/chart" uri="{C3380CC4-5D6E-409C-BE32-E72D297353CC}">
                <c16:uniqueId val="{00000003-F3BF-4580-8613-9ED6127B5CF2}"/>
              </c:ext>
            </c:extLst>
          </c:dPt>
          <c:dPt>
            <c:idx val="2"/>
            <c:bubble3D val="0"/>
            <c:spPr>
              <a:solidFill>
                <a:schemeClr val="bg2"/>
              </a:solidFill>
              <a:ln w="19050">
                <a:solidFill>
                  <a:schemeClr val="lt1"/>
                </a:solidFill>
              </a:ln>
              <a:effectLst/>
            </c:spPr>
            <c:extLst>
              <c:ext xmlns:c16="http://schemas.microsoft.com/office/drawing/2014/chart" uri="{C3380CC4-5D6E-409C-BE32-E72D297353CC}">
                <c16:uniqueId val="{00000005-F3BF-4580-8613-9ED6127B5CF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3BF-4580-8613-9ED6127B5CF2}"/>
              </c:ext>
            </c:extLst>
          </c:dPt>
          <c:dLbls>
            <c:dLbl>
              <c:idx val="0"/>
              <c:layout>
                <c:manualLayout>
                  <c:x val="-0.10947625449257867"/>
                  <c:y val="-0.37367322101497097"/>
                </c:manualLayout>
              </c:layout>
              <c:tx>
                <c:rich>
                  <a:bodyPr/>
                  <a:lstStyle/>
                  <a:p>
                    <a:fld id="{CC557F51-0D57-4F20-8F1F-343531F203DD}" type="PERCENTAGE">
                      <a:rPr lang="en-US"/>
                      <a:pPr/>
                      <a:t>[PROTSENT]</a:t>
                    </a:fld>
                    <a:r>
                      <a:rPr lang="en-US"/>
                      <a:t>; 408</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3BF-4580-8613-9ED6127B5CF2}"/>
                </c:ext>
              </c:extLst>
            </c:dLbl>
            <c:dLbl>
              <c:idx val="1"/>
              <c:tx>
                <c:rich>
                  <a:bodyPr/>
                  <a:lstStyle/>
                  <a:p>
                    <a:fld id="{F64B79CB-ADF0-4A05-9C95-53873A9065D6}" type="PERCENTAGE">
                      <a:rPr lang="en-US"/>
                      <a:pPr/>
                      <a:t>[PROTSENT]</a:t>
                    </a:fld>
                    <a:r>
                      <a:rPr lang="en-US"/>
                      <a:t>; 93</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F3BF-4580-8613-9ED6127B5CF2}"/>
                </c:ext>
              </c:extLst>
            </c:dLbl>
            <c:dLbl>
              <c:idx val="2"/>
              <c:tx>
                <c:rich>
                  <a:bodyPr/>
                  <a:lstStyle/>
                  <a:p>
                    <a:fld id="{9E95A279-500C-411C-8461-83C9FA26F7AB}" type="PERCENTAGE">
                      <a:rPr lang="en-US"/>
                      <a:pPr/>
                      <a:t>[PROTSENT]</a:t>
                    </a:fld>
                    <a:r>
                      <a:rPr lang="en-US"/>
                      <a:t>; 6</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F3BF-4580-8613-9ED6127B5CF2}"/>
                </c:ext>
              </c:extLst>
            </c:dLbl>
            <c:dLbl>
              <c:idx val="3"/>
              <c:tx>
                <c:rich>
                  <a:bodyPr/>
                  <a:lstStyle/>
                  <a:p>
                    <a:fld id="{BC6B2B94-B8A1-4DAB-86BF-D015C02B746A}" type="PERCENTAGE">
                      <a:rPr lang="en-US"/>
                      <a:pPr/>
                      <a:t>[PROTSENT]</a:t>
                    </a:fld>
                    <a:r>
                      <a:rPr lang="en-US"/>
                      <a:t>; 13</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F3BF-4580-8613-9ED6127B5CF2}"/>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Leht21!$A$5:$A$9</c:f>
              <c:strCache>
                <c:ptCount val="4"/>
                <c:pt idx="0">
                  <c:v>Jah</c:v>
                </c:pt>
                <c:pt idx="1">
                  <c:v>Pigem jah</c:v>
                </c:pt>
                <c:pt idx="2">
                  <c:v>Pigem ei</c:v>
                </c:pt>
                <c:pt idx="3">
                  <c:v>Ei</c:v>
                </c:pt>
              </c:strCache>
            </c:strRef>
          </c:cat>
          <c:val>
            <c:numRef>
              <c:f>Leht21!$B$5:$B$9</c:f>
              <c:numCache>
                <c:formatCode>General</c:formatCode>
                <c:ptCount val="4"/>
                <c:pt idx="0">
                  <c:v>408</c:v>
                </c:pt>
                <c:pt idx="1">
                  <c:v>93</c:v>
                </c:pt>
                <c:pt idx="2">
                  <c:v>6</c:v>
                </c:pt>
                <c:pt idx="3">
                  <c:v>13</c:v>
                </c:pt>
              </c:numCache>
            </c:numRef>
          </c:val>
          <c:extLst>
            <c:ext xmlns:c16="http://schemas.microsoft.com/office/drawing/2014/chart" uri="{C3380CC4-5D6E-409C-BE32-E72D297353CC}">
              <c16:uniqueId val="{00000008-F3BF-4580-8613-9ED6127B5CF2}"/>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8077320781869333"/>
          <c:y val="0.42909986951524987"/>
          <c:w val="0.15479711377541222"/>
          <c:h val="0.28406633528350855"/>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Bahnschrift" panose="020B0502040204020203" pitchFamily="34" charset="0"/>
        </a:defRPr>
      </a:pPr>
      <a:endParaRPr lang="et-E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pivotSource>
    <c:name>[P__hik__simustik_patsiendile_2020.xls]Leht22!PivotTable-liigendtabel17</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r>
              <a:rPr lang="en-US" dirty="0"/>
              <a:t>Kas </a:t>
            </a:r>
            <a:r>
              <a:rPr lang="en-US" dirty="0" err="1"/>
              <a:t>Teie</a:t>
            </a:r>
            <a:r>
              <a:rPr lang="en-US" dirty="0"/>
              <a:t> </a:t>
            </a:r>
            <a:r>
              <a:rPr lang="en-US" dirty="0" err="1"/>
              <a:t>arvates</a:t>
            </a:r>
            <a:r>
              <a:rPr lang="en-US" dirty="0"/>
              <a:t> on </a:t>
            </a:r>
            <a:r>
              <a:rPr lang="en-US" dirty="0" err="1"/>
              <a:t>Fertilitase</a:t>
            </a:r>
            <a:r>
              <a:rPr lang="en-US" dirty="0"/>
              <a:t> </a:t>
            </a:r>
            <a:r>
              <a:rPr lang="en-US" dirty="0" err="1"/>
              <a:t>erahaigla</a:t>
            </a:r>
            <a:r>
              <a:rPr lang="en-US" dirty="0"/>
              <a:t> </a:t>
            </a:r>
            <a:r>
              <a:rPr lang="en-US" dirty="0" err="1"/>
              <a:t>teenuse</a:t>
            </a:r>
            <a:r>
              <a:rPr lang="en-US" dirty="0"/>
              <a:t> </a:t>
            </a:r>
            <a:endParaRPr lang="et-EE" dirty="0"/>
          </a:p>
          <a:p>
            <a:pPr>
              <a:defRPr/>
            </a:pPr>
            <a:r>
              <a:rPr lang="en-US" dirty="0" err="1"/>
              <a:t>hinna</a:t>
            </a:r>
            <a:r>
              <a:rPr lang="en-US" dirty="0"/>
              <a:t> ja </a:t>
            </a:r>
            <a:r>
              <a:rPr lang="en-US" dirty="0" err="1"/>
              <a:t>kvaliteedi</a:t>
            </a:r>
            <a:r>
              <a:rPr lang="en-US" dirty="0"/>
              <a:t> </a:t>
            </a:r>
            <a:r>
              <a:rPr lang="en-US" dirty="0" err="1"/>
              <a:t>suhe</a:t>
            </a:r>
            <a:r>
              <a:rPr lang="en-US" dirty="0"/>
              <a:t> </a:t>
            </a:r>
            <a:r>
              <a:rPr lang="en-US" dirty="0" err="1"/>
              <a:t>hea</a:t>
            </a:r>
            <a:r>
              <a:rPr lang="en-US" dirty="0"/>
              <a:t>?</a:t>
            </a:r>
          </a:p>
        </c:rich>
      </c:tx>
      <c:layout>
        <c:manualLayout>
          <c:xMode val="edge"/>
          <c:yMode val="edge"/>
          <c:x val="3.9895658777787869E-2"/>
          <c:y val="5.699012357205257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endParaRPr lang="et-EE"/>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
        <c:spPr>
          <a:solidFill>
            <a:srgbClr val="FACAB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EEDDCE49-CC15-432D-B66C-884597D4C383}"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209</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2"/>
        <c:spPr>
          <a:solidFill>
            <a:srgbClr val="FBE5D6"/>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46BA876C-EAE7-4F17-BB9A-31A94790D48A}"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191</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3"/>
        <c:spPr>
          <a:solidFill>
            <a:schemeClr val="accent3"/>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0CB3C7D1-09C4-4A0D-A971-6F9AD1335D1C}"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23</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4"/>
        <c:spPr>
          <a:solidFill>
            <a:schemeClr val="accent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C137589C-2C88-45D4-8141-97B243DD28ED}"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14</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5"/>
        <c:spPr>
          <a:solidFill>
            <a:schemeClr val="accent5"/>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EB7E6773-2857-4BB2-BD08-6DEDAD58AB9E}"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84</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7"/>
        <c:spPr>
          <a:solidFill>
            <a:srgbClr val="FACAB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EEDDCE49-CC15-432D-B66C-884597D4C383}"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209</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8"/>
        <c:spPr>
          <a:solidFill>
            <a:srgbClr val="FBE5D6"/>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46BA876C-EAE7-4F17-BB9A-31A94790D48A}"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191</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9"/>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0CB3C7D1-09C4-4A0D-A971-6F9AD1335D1C}"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23</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0"/>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C137589C-2C88-45D4-8141-97B243DD28ED}"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14</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1"/>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EB7E6773-2857-4BB2-BD08-6DEDAD58AB9E}"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84</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2"/>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3"/>
        <c:spPr>
          <a:solidFill>
            <a:srgbClr val="FACAB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EEDDCE49-CC15-432D-B66C-884597D4C383}"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209</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4"/>
        <c:spPr>
          <a:solidFill>
            <a:srgbClr val="FBE5D6"/>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46BA876C-EAE7-4F17-BB9A-31A94790D48A}"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191</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5"/>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0CB3C7D1-09C4-4A0D-A971-6F9AD1335D1C}"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23</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6"/>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C137589C-2C88-45D4-8141-97B243DD28ED}"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14</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7"/>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EB7E6773-2857-4BB2-BD08-6DEDAD58AB9E}"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84</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s>
    <c:plotArea>
      <c:layout/>
      <c:pieChart>
        <c:varyColors val="1"/>
        <c:ser>
          <c:idx val="0"/>
          <c:order val="0"/>
          <c:tx>
            <c:strRef>
              <c:f>Leht22!$B$3:$B$4</c:f>
              <c:strCache>
                <c:ptCount val="1"/>
                <c:pt idx="0">
                  <c:v>Kokku</c:v>
                </c:pt>
              </c:strCache>
            </c:strRef>
          </c:tx>
          <c:dPt>
            <c:idx val="0"/>
            <c:bubble3D val="0"/>
            <c:spPr>
              <a:solidFill>
                <a:srgbClr val="FACAB4"/>
              </a:solidFill>
              <a:ln w="19050">
                <a:solidFill>
                  <a:schemeClr val="lt1"/>
                </a:solidFill>
              </a:ln>
              <a:effectLst/>
            </c:spPr>
            <c:extLst>
              <c:ext xmlns:c16="http://schemas.microsoft.com/office/drawing/2014/chart" uri="{C3380CC4-5D6E-409C-BE32-E72D297353CC}">
                <c16:uniqueId val="{00000001-43B7-46CB-BF8F-8F88CF62FDF6}"/>
              </c:ext>
            </c:extLst>
          </c:dPt>
          <c:dPt>
            <c:idx val="1"/>
            <c:bubble3D val="0"/>
            <c:spPr>
              <a:solidFill>
                <a:srgbClr val="FBE5D6"/>
              </a:solidFill>
              <a:ln w="19050">
                <a:solidFill>
                  <a:schemeClr val="lt1"/>
                </a:solidFill>
              </a:ln>
              <a:effectLst/>
            </c:spPr>
            <c:extLst>
              <c:ext xmlns:c16="http://schemas.microsoft.com/office/drawing/2014/chart" uri="{C3380CC4-5D6E-409C-BE32-E72D297353CC}">
                <c16:uniqueId val="{00000003-43B7-46CB-BF8F-8F88CF62FDF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3B7-46CB-BF8F-8F88CF62FDF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3B7-46CB-BF8F-8F88CF62FDF6}"/>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43B7-46CB-BF8F-8F88CF62FDF6}"/>
              </c:ext>
            </c:extLst>
          </c:dPt>
          <c:dLbls>
            <c:dLbl>
              <c:idx val="0"/>
              <c:layout>
                <c:manualLayout>
                  <c:x val="-0.14164128723375471"/>
                  <c:y val="4.2766766681014756E-2"/>
                </c:manualLayout>
              </c:layout>
              <c:tx>
                <c:rich>
                  <a:bodyPr/>
                  <a:lstStyle/>
                  <a:p>
                    <a:fld id="{EEDDCE49-CC15-432D-B66C-884597D4C383}" type="PERCENTAGE">
                      <a:rPr lang="en-US"/>
                      <a:pPr/>
                      <a:t>[PROTSENT]</a:t>
                    </a:fld>
                    <a:r>
                      <a:rPr lang="en-US"/>
                      <a:t>; 209</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43B7-46CB-BF8F-8F88CF62FDF6}"/>
                </c:ext>
              </c:extLst>
            </c:dLbl>
            <c:dLbl>
              <c:idx val="1"/>
              <c:tx>
                <c:rich>
                  <a:bodyPr/>
                  <a:lstStyle/>
                  <a:p>
                    <a:fld id="{46BA876C-EAE7-4F17-BB9A-31A94790D48A}" type="PERCENTAGE">
                      <a:rPr lang="en-US"/>
                      <a:pPr/>
                      <a:t>[PROTSENT]</a:t>
                    </a:fld>
                    <a:r>
                      <a:rPr lang="en-US"/>
                      <a:t>; 191</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43B7-46CB-BF8F-8F88CF62FDF6}"/>
                </c:ext>
              </c:extLst>
            </c:dLbl>
            <c:dLbl>
              <c:idx val="2"/>
              <c:tx>
                <c:rich>
                  <a:bodyPr/>
                  <a:lstStyle/>
                  <a:p>
                    <a:fld id="{0CB3C7D1-09C4-4A0D-A971-6F9AD1335D1C}" type="PERCENTAGE">
                      <a:rPr lang="en-US"/>
                      <a:pPr/>
                      <a:t>[PROTSENT]</a:t>
                    </a:fld>
                    <a:r>
                      <a:rPr lang="en-US"/>
                      <a:t>; 23</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43B7-46CB-BF8F-8F88CF62FDF6}"/>
                </c:ext>
              </c:extLst>
            </c:dLbl>
            <c:dLbl>
              <c:idx val="3"/>
              <c:tx>
                <c:rich>
                  <a:bodyPr/>
                  <a:lstStyle/>
                  <a:p>
                    <a:fld id="{C137589C-2C88-45D4-8141-97B243DD28ED}" type="PERCENTAGE">
                      <a:rPr lang="en-US"/>
                      <a:pPr/>
                      <a:t>[PROTSENT]</a:t>
                    </a:fld>
                    <a:r>
                      <a:rPr lang="en-US"/>
                      <a:t>; 14</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43B7-46CB-BF8F-8F88CF62FDF6}"/>
                </c:ext>
              </c:extLst>
            </c:dLbl>
            <c:dLbl>
              <c:idx val="4"/>
              <c:tx>
                <c:rich>
                  <a:bodyPr/>
                  <a:lstStyle/>
                  <a:p>
                    <a:fld id="{EB7E6773-2857-4BB2-BD08-6DEDAD58AB9E}" type="PERCENTAGE">
                      <a:rPr lang="en-US"/>
                      <a:pPr/>
                      <a:t>[PROTSENT]</a:t>
                    </a:fld>
                    <a:r>
                      <a:rPr lang="en-US"/>
                      <a:t>; 84</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43B7-46CB-BF8F-8F88CF62FDF6}"/>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Leht22!$A$5:$A$10</c:f>
              <c:strCache>
                <c:ptCount val="5"/>
                <c:pt idx="0">
                  <c:v>Jah</c:v>
                </c:pt>
                <c:pt idx="1">
                  <c:v>Pigem jah</c:v>
                </c:pt>
                <c:pt idx="2">
                  <c:v>Pigem ei</c:v>
                </c:pt>
                <c:pt idx="3">
                  <c:v>Ei</c:v>
                </c:pt>
                <c:pt idx="4">
                  <c:v>Ei oska öelda</c:v>
                </c:pt>
              </c:strCache>
            </c:strRef>
          </c:cat>
          <c:val>
            <c:numRef>
              <c:f>Leht22!$B$5:$B$10</c:f>
              <c:numCache>
                <c:formatCode>General</c:formatCode>
                <c:ptCount val="5"/>
                <c:pt idx="0">
                  <c:v>209</c:v>
                </c:pt>
                <c:pt idx="1">
                  <c:v>191</c:v>
                </c:pt>
                <c:pt idx="2">
                  <c:v>23</c:v>
                </c:pt>
                <c:pt idx="3">
                  <c:v>14</c:v>
                </c:pt>
                <c:pt idx="4">
                  <c:v>84</c:v>
                </c:pt>
              </c:numCache>
            </c:numRef>
          </c:val>
          <c:extLst>
            <c:ext xmlns:c16="http://schemas.microsoft.com/office/drawing/2014/chart" uri="{C3380CC4-5D6E-409C-BE32-E72D297353CC}">
              <c16:uniqueId val="{0000000A-43B7-46CB-BF8F-8F88CF62FDF6}"/>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6904064063518809"/>
          <c:y val="0.39516908678866469"/>
          <c:w val="0.1872157690679993"/>
          <c:h val="0.3652323501119543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Bahnschrift" panose="020B0502040204020203" pitchFamily="34" charset="0"/>
        </a:defRPr>
      </a:pPr>
      <a:endParaRPr lang="et-E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pivotSource>
    <c:name>[P__hik__simustik_patsiendile_2020.xls]Leht24!PivotTable-liigendtabel3</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r>
              <a:rPr lang="et-EE"/>
              <a:t>Fertilitasse taas pöördumine elukoha lõikes (arvuliselt)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endParaRPr lang="et-EE"/>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rgbClr val="FACAB4"/>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6"/>
        <c:spPr>
          <a:solidFill>
            <a:srgbClr val="FBE5D6"/>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bg2">
              <a:lumMod val="90000"/>
            </a:schemeClr>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9"/>
        <c:spPr>
          <a:solidFill>
            <a:srgbClr val="FACAB4"/>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0"/>
        <c:spPr>
          <a:solidFill>
            <a:srgbClr val="FBE5D6"/>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1"/>
        <c:spPr>
          <a:solidFill>
            <a:schemeClr val="bg2">
              <a:lumMod val="90000"/>
            </a:schemeClr>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FACAB4"/>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4"/>
        <c:spPr>
          <a:solidFill>
            <a:srgbClr val="FBE5D6"/>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5"/>
        <c:spPr>
          <a:solidFill>
            <a:schemeClr val="bg2">
              <a:lumMod val="90000"/>
            </a:schemeClr>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6"/>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percentStacked"/>
        <c:varyColors val="0"/>
        <c:ser>
          <c:idx val="0"/>
          <c:order val="0"/>
          <c:tx>
            <c:strRef>
              <c:f>Leht24!$B$3:$B$4</c:f>
              <c:strCache>
                <c:ptCount val="1"/>
                <c:pt idx="0">
                  <c:v>Jah</c:v>
                </c:pt>
              </c:strCache>
            </c:strRef>
          </c:tx>
          <c:spPr>
            <a:solidFill>
              <a:srgbClr val="FACAB4"/>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Leht24!$A$5:$A$10</c:f>
              <c:strCache>
                <c:ptCount val="5"/>
                <c:pt idx="0">
                  <c:v>Tallinn</c:v>
                </c:pt>
                <c:pt idx="1">
                  <c:v>Mujal Eestis</c:v>
                </c:pt>
                <c:pt idx="2">
                  <c:v>Viimsi</c:v>
                </c:pt>
                <c:pt idx="3">
                  <c:v>Soome</c:v>
                </c:pt>
                <c:pt idx="4">
                  <c:v>Mujal välismaal</c:v>
                </c:pt>
              </c:strCache>
            </c:strRef>
          </c:cat>
          <c:val>
            <c:numRef>
              <c:f>Leht24!$B$5:$B$10</c:f>
              <c:numCache>
                <c:formatCode>General</c:formatCode>
                <c:ptCount val="5"/>
                <c:pt idx="0">
                  <c:v>230</c:v>
                </c:pt>
                <c:pt idx="1">
                  <c:v>105</c:v>
                </c:pt>
                <c:pt idx="2">
                  <c:v>58</c:v>
                </c:pt>
                <c:pt idx="3">
                  <c:v>7</c:v>
                </c:pt>
                <c:pt idx="4">
                  <c:v>6</c:v>
                </c:pt>
              </c:numCache>
            </c:numRef>
          </c:val>
          <c:extLst>
            <c:ext xmlns:c16="http://schemas.microsoft.com/office/drawing/2014/chart" uri="{C3380CC4-5D6E-409C-BE32-E72D297353CC}">
              <c16:uniqueId val="{00000000-7BC2-44E3-8F90-85859011E851}"/>
            </c:ext>
          </c:extLst>
        </c:ser>
        <c:ser>
          <c:idx val="1"/>
          <c:order val="1"/>
          <c:tx>
            <c:strRef>
              <c:f>Leht24!$C$3:$C$4</c:f>
              <c:strCache>
                <c:ptCount val="1"/>
                <c:pt idx="0">
                  <c:v>Pigem jah</c:v>
                </c:pt>
              </c:strCache>
            </c:strRef>
          </c:tx>
          <c:spPr>
            <a:solidFill>
              <a:srgbClr val="FBE5D6"/>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Leht24!$A$5:$A$10</c:f>
              <c:strCache>
                <c:ptCount val="5"/>
                <c:pt idx="0">
                  <c:v>Tallinn</c:v>
                </c:pt>
                <c:pt idx="1">
                  <c:v>Mujal Eestis</c:v>
                </c:pt>
                <c:pt idx="2">
                  <c:v>Viimsi</c:v>
                </c:pt>
                <c:pt idx="3">
                  <c:v>Soome</c:v>
                </c:pt>
                <c:pt idx="4">
                  <c:v>Mujal välismaal</c:v>
                </c:pt>
              </c:strCache>
            </c:strRef>
          </c:cat>
          <c:val>
            <c:numRef>
              <c:f>Leht24!$C$5:$C$10</c:f>
              <c:numCache>
                <c:formatCode>General</c:formatCode>
                <c:ptCount val="5"/>
                <c:pt idx="0">
                  <c:v>57</c:v>
                </c:pt>
                <c:pt idx="1">
                  <c:v>17</c:v>
                </c:pt>
                <c:pt idx="2">
                  <c:v>15</c:v>
                </c:pt>
                <c:pt idx="3">
                  <c:v>3</c:v>
                </c:pt>
                <c:pt idx="4">
                  <c:v>1</c:v>
                </c:pt>
              </c:numCache>
            </c:numRef>
          </c:val>
          <c:extLst>
            <c:ext xmlns:c16="http://schemas.microsoft.com/office/drawing/2014/chart" uri="{C3380CC4-5D6E-409C-BE32-E72D297353CC}">
              <c16:uniqueId val="{00000001-7BC2-44E3-8F90-85859011E851}"/>
            </c:ext>
          </c:extLst>
        </c:ser>
        <c:ser>
          <c:idx val="2"/>
          <c:order val="2"/>
          <c:tx>
            <c:strRef>
              <c:f>Leht24!$D$3:$D$4</c:f>
              <c:strCache>
                <c:ptCount val="1"/>
                <c:pt idx="0">
                  <c:v>Pigem ei</c:v>
                </c:pt>
              </c:strCache>
            </c:strRef>
          </c:tx>
          <c:spPr>
            <a:solidFill>
              <a:schemeClr val="bg2">
                <a:lumMod val="90000"/>
              </a:schemeClr>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Leht24!$A$5:$A$10</c:f>
              <c:strCache>
                <c:ptCount val="5"/>
                <c:pt idx="0">
                  <c:v>Tallinn</c:v>
                </c:pt>
                <c:pt idx="1">
                  <c:v>Mujal Eestis</c:v>
                </c:pt>
                <c:pt idx="2">
                  <c:v>Viimsi</c:v>
                </c:pt>
                <c:pt idx="3">
                  <c:v>Soome</c:v>
                </c:pt>
                <c:pt idx="4">
                  <c:v>Mujal välismaal</c:v>
                </c:pt>
              </c:strCache>
            </c:strRef>
          </c:cat>
          <c:val>
            <c:numRef>
              <c:f>Leht24!$D$5:$D$10</c:f>
              <c:numCache>
                <c:formatCode>General</c:formatCode>
                <c:ptCount val="5"/>
                <c:pt idx="0">
                  <c:v>5</c:v>
                </c:pt>
                <c:pt idx="2">
                  <c:v>1</c:v>
                </c:pt>
              </c:numCache>
            </c:numRef>
          </c:val>
          <c:extLst>
            <c:ext xmlns:c16="http://schemas.microsoft.com/office/drawing/2014/chart" uri="{C3380CC4-5D6E-409C-BE32-E72D297353CC}">
              <c16:uniqueId val="{00000002-7BC2-44E3-8F90-85859011E851}"/>
            </c:ext>
          </c:extLst>
        </c:ser>
        <c:ser>
          <c:idx val="3"/>
          <c:order val="3"/>
          <c:tx>
            <c:strRef>
              <c:f>Leht24!$E$3:$E$4</c:f>
              <c:strCache>
                <c:ptCount val="1"/>
                <c:pt idx="0">
                  <c:v>Ei</c:v>
                </c:pt>
              </c:strCache>
            </c:strRef>
          </c:tx>
          <c:spPr>
            <a:solidFill>
              <a:schemeClr val="accent4"/>
            </a:solidFill>
            <a:ln>
              <a:noFill/>
            </a:ln>
            <a:effectLst/>
          </c:spPr>
          <c:invertIfNegative val="0"/>
          <c:dLbls>
            <c:dLbl>
              <c:idx val="0"/>
              <c:layout>
                <c:manualLayout>
                  <c:x val="0"/>
                  <c:y val="-2.093770702432593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BC2-44E3-8F90-85859011E851}"/>
                </c:ext>
              </c:extLst>
            </c:dLbl>
            <c:dLbl>
              <c:idx val="2"/>
              <c:layout>
                <c:manualLayout>
                  <c:x val="-7.7607550025405675E-17"/>
                  <c:y val="-2.791694269910124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BC2-44E3-8F90-85859011E851}"/>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Leht24!$A$5:$A$10</c:f>
              <c:strCache>
                <c:ptCount val="5"/>
                <c:pt idx="0">
                  <c:v>Tallinn</c:v>
                </c:pt>
                <c:pt idx="1">
                  <c:v>Mujal Eestis</c:v>
                </c:pt>
                <c:pt idx="2">
                  <c:v>Viimsi</c:v>
                </c:pt>
                <c:pt idx="3">
                  <c:v>Soome</c:v>
                </c:pt>
                <c:pt idx="4">
                  <c:v>Mujal välismaal</c:v>
                </c:pt>
              </c:strCache>
            </c:strRef>
          </c:cat>
          <c:val>
            <c:numRef>
              <c:f>Leht24!$E$5:$E$10</c:f>
              <c:numCache>
                <c:formatCode>General</c:formatCode>
                <c:ptCount val="5"/>
                <c:pt idx="0">
                  <c:v>7</c:v>
                </c:pt>
                <c:pt idx="1">
                  <c:v>3</c:v>
                </c:pt>
                <c:pt idx="2">
                  <c:v>2</c:v>
                </c:pt>
              </c:numCache>
            </c:numRef>
          </c:val>
          <c:extLst>
            <c:ext xmlns:c16="http://schemas.microsoft.com/office/drawing/2014/chart" uri="{C3380CC4-5D6E-409C-BE32-E72D297353CC}">
              <c16:uniqueId val="{00000003-7BC2-44E3-8F90-85859011E851}"/>
            </c:ext>
          </c:extLst>
        </c:ser>
        <c:dLbls>
          <c:dLblPos val="ctr"/>
          <c:showLegendKey val="0"/>
          <c:showVal val="1"/>
          <c:showCatName val="0"/>
          <c:showSerName val="0"/>
          <c:showPercent val="0"/>
          <c:showBubbleSize val="0"/>
        </c:dLbls>
        <c:gapWidth val="150"/>
        <c:overlap val="100"/>
        <c:axId val="1249575007"/>
        <c:axId val="1249569599"/>
      </c:barChart>
      <c:catAx>
        <c:axId val="12495750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crossAx val="1249569599"/>
        <c:crosses val="autoZero"/>
        <c:auto val="1"/>
        <c:lblAlgn val="ctr"/>
        <c:lblOffset val="100"/>
        <c:noMultiLvlLbl val="0"/>
      </c:catAx>
      <c:valAx>
        <c:axId val="1249569599"/>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crossAx val="1249575007"/>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Bahnschrift" panose="020B0502040204020203" pitchFamily="34" charset="0"/>
        </a:defRPr>
      </a:pPr>
      <a:endParaRPr lang="et-E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pivotSource>
    <c:name>[P__hik__simustik_patsiendile_2020.xls]Leht2!PivotTable-liigendtabel2</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r>
              <a:rPr lang="et-EE"/>
              <a:t>Vastamiskeel</a:t>
            </a:r>
          </a:p>
        </c:rich>
      </c:tx>
      <c:layout>
        <c:manualLayout>
          <c:xMode val="edge"/>
          <c:yMode val="edge"/>
          <c:x val="0.29109061642590733"/>
          <c:y val="1.6417055252116522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endParaRPr lang="et-EE"/>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
        <c:spPr>
          <a:solidFill>
            <a:srgbClr val="FACAB4"/>
          </a:solidFill>
          <a:ln w="19050">
            <a:solidFill>
              <a:schemeClr val="lt1"/>
            </a:solidFill>
          </a:ln>
          <a:effectLst/>
        </c:spPr>
        <c:dLbl>
          <c:idx val="0"/>
          <c:layout>
            <c:manualLayout>
              <c:x val="-1.2405074365704287E-2"/>
              <c:y val="-0.36043598716827063"/>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B1BC1BFB-2964-4721-93D1-BA0DE1F2A03E}"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489</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2"/>
        <c:spPr>
          <a:solidFill>
            <a:schemeClr val="accent2">
              <a:lumMod val="20000"/>
              <a:lumOff val="8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3A1E37B5-E904-4B17-9AE0-EC4135ADC983}"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37</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3"/>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ED605F86-A72A-488F-888B-57B3BC97D4DF}"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15</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4"/>
        <c:spPr>
          <a:solidFill>
            <a:schemeClr val="accent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C8AA00DE-D711-48B2-91F6-1AC3E80E94DC}"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3</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6"/>
        <c:spPr>
          <a:solidFill>
            <a:srgbClr val="FACAB4"/>
          </a:solidFill>
          <a:ln w="19050">
            <a:solidFill>
              <a:schemeClr val="lt1"/>
            </a:solidFill>
          </a:ln>
          <a:effectLst/>
        </c:spPr>
        <c:dLbl>
          <c:idx val="0"/>
          <c:layout>
            <c:manualLayout>
              <c:x val="-1.2405074365704287E-2"/>
              <c:y val="-0.36043598716827063"/>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B1BC1BFB-2964-4721-93D1-BA0DE1F2A03E}"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489</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7"/>
        <c:spPr>
          <a:solidFill>
            <a:schemeClr val="accent2">
              <a:lumMod val="20000"/>
              <a:lumOff val="8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3A1E37B5-E904-4B17-9AE0-EC4135ADC983}"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37</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8"/>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ED605F86-A72A-488F-888B-57B3BC97D4DF}"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15</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9"/>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C8AA00DE-D711-48B2-91F6-1AC3E80E94DC}"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3</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1"/>
        <c:spPr>
          <a:solidFill>
            <a:srgbClr val="FACAB4"/>
          </a:solidFill>
          <a:ln w="19050">
            <a:solidFill>
              <a:schemeClr val="lt1"/>
            </a:solidFill>
          </a:ln>
          <a:effectLst/>
        </c:spPr>
        <c:dLbl>
          <c:idx val="0"/>
          <c:layout>
            <c:manualLayout>
              <c:x val="-1.2405074365704287E-2"/>
              <c:y val="-0.36043598716827063"/>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B1BC1BFB-2964-4721-93D1-BA0DE1F2A03E}"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489</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2"/>
        <c:spPr>
          <a:solidFill>
            <a:schemeClr val="accent2">
              <a:lumMod val="20000"/>
              <a:lumOff val="8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3A1E37B5-E904-4B17-9AE0-EC4135ADC983}"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37</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3"/>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ED605F86-A72A-488F-888B-57B3BC97D4DF}"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15</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4"/>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C8AA00DE-D711-48B2-91F6-1AC3E80E94DC}"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3</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s>
    <c:plotArea>
      <c:layout>
        <c:manualLayout>
          <c:layoutTarget val="inner"/>
          <c:xMode val="edge"/>
          <c:yMode val="edge"/>
          <c:x val="0.1932463312905158"/>
          <c:y val="0.23977206146829877"/>
          <c:w val="0.38842791567672913"/>
          <c:h val="0.69203478735227475"/>
        </c:manualLayout>
      </c:layout>
      <c:pieChart>
        <c:varyColors val="1"/>
        <c:ser>
          <c:idx val="0"/>
          <c:order val="0"/>
          <c:tx>
            <c:strRef>
              <c:f>Leht2!$B$3:$B$4</c:f>
              <c:strCache>
                <c:ptCount val="1"/>
                <c:pt idx="0">
                  <c:v>Kokku</c:v>
                </c:pt>
              </c:strCache>
            </c:strRef>
          </c:tx>
          <c:dPt>
            <c:idx val="0"/>
            <c:bubble3D val="0"/>
            <c:explosion val="3"/>
            <c:spPr>
              <a:solidFill>
                <a:srgbClr val="FACAB4"/>
              </a:solidFill>
              <a:ln w="19050">
                <a:solidFill>
                  <a:schemeClr val="lt1"/>
                </a:solidFill>
              </a:ln>
              <a:effectLst/>
            </c:spPr>
            <c:extLst>
              <c:ext xmlns:c16="http://schemas.microsoft.com/office/drawing/2014/chart" uri="{C3380CC4-5D6E-409C-BE32-E72D297353CC}">
                <c16:uniqueId val="{00000001-9FDB-4202-A4B5-287D804B77CA}"/>
              </c:ext>
            </c:extLst>
          </c:dPt>
          <c:dPt>
            <c:idx val="1"/>
            <c:bubble3D val="0"/>
            <c:spPr>
              <a:solidFill>
                <a:schemeClr val="accent2">
                  <a:lumMod val="20000"/>
                  <a:lumOff val="80000"/>
                </a:schemeClr>
              </a:solidFill>
              <a:ln w="19050">
                <a:solidFill>
                  <a:schemeClr val="lt1"/>
                </a:solidFill>
              </a:ln>
              <a:effectLst/>
            </c:spPr>
            <c:extLst>
              <c:ext xmlns:c16="http://schemas.microsoft.com/office/drawing/2014/chart" uri="{C3380CC4-5D6E-409C-BE32-E72D297353CC}">
                <c16:uniqueId val="{00000003-9FDB-4202-A4B5-287D804B77CA}"/>
              </c:ext>
            </c:extLst>
          </c:dPt>
          <c:dPt>
            <c:idx val="2"/>
            <c:bubble3D val="0"/>
            <c:spPr>
              <a:solidFill>
                <a:schemeClr val="bg2"/>
              </a:solidFill>
              <a:ln w="19050">
                <a:solidFill>
                  <a:schemeClr val="lt1"/>
                </a:solidFill>
              </a:ln>
              <a:effectLst/>
            </c:spPr>
            <c:extLst>
              <c:ext xmlns:c16="http://schemas.microsoft.com/office/drawing/2014/chart" uri="{C3380CC4-5D6E-409C-BE32-E72D297353CC}">
                <c16:uniqueId val="{00000005-9FDB-4202-A4B5-287D804B77C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FDB-4202-A4B5-287D804B77CA}"/>
              </c:ext>
            </c:extLst>
          </c:dPt>
          <c:dLbls>
            <c:dLbl>
              <c:idx val="0"/>
              <c:layout>
                <c:manualLayout>
                  <c:x val="-4.1358278704065728E-2"/>
                  <c:y val="-0.44310758085934776"/>
                </c:manualLayout>
              </c:layout>
              <c:tx>
                <c:rich>
                  <a:bodyPr/>
                  <a:lstStyle/>
                  <a:p>
                    <a:fld id="{B1BC1BFB-2964-4721-93D1-BA0DE1F2A03E}" type="PERCENTAGE">
                      <a:rPr lang="en-US"/>
                      <a:pPr/>
                      <a:t>[PROTSENT]</a:t>
                    </a:fld>
                    <a:r>
                      <a:rPr lang="en-US"/>
                      <a:t>; 489</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9FDB-4202-A4B5-287D804B77CA}"/>
                </c:ext>
              </c:extLst>
            </c:dLbl>
            <c:dLbl>
              <c:idx val="1"/>
              <c:layout>
                <c:manualLayout>
                  <c:x val="-2.3910254875787997E-2"/>
                  <c:y val="-6.3862473670434007E-4"/>
                </c:manualLayout>
              </c:layout>
              <c:tx>
                <c:rich>
                  <a:bodyPr/>
                  <a:lstStyle/>
                  <a:p>
                    <a:fld id="{3A1E37B5-E904-4B17-9AE0-EC4135ADC983}" type="PERCENTAGE">
                      <a:rPr lang="en-US"/>
                      <a:pPr/>
                      <a:t>[PROTSENT]</a:t>
                    </a:fld>
                    <a:r>
                      <a:rPr lang="en-US"/>
                      <a:t>; 37</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9FDB-4202-A4B5-287D804B77CA}"/>
                </c:ext>
              </c:extLst>
            </c:dLbl>
            <c:dLbl>
              <c:idx val="2"/>
              <c:layout>
                <c:manualLayout>
                  <c:x val="-4.5842609194891311E-2"/>
                  <c:y val="-4.5789804753505928E-2"/>
                </c:manualLayout>
              </c:layout>
              <c:tx>
                <c:rich>
                  <a:bodyPr/>
                  <a:lstStyle/>
                  <a:p>
                    <a:fld id="{ED605F86-A72A-488F-888B-57B3BC97D4DF}" type="PERCENTAGE">
                      <a:rPr lang="en-US"/>
                      <a:pPr/>
                      <a:t>[PROTSENT]</a:t>
                    </a:fld>
                    <a:r>
                      <a:rPr lang="en-US"/>
                      <a:t>; 15</a:t>
                    </a:r>
                  </a:p>
                </c:rich>
              </c:tx>
              <c:showLegendKey val="0"/>
              <c:showVal val="0"/>
              <c:showCatName val="0"/>
              <c:showSerName val="0"/>
              <c:showPercent val="1"/>
              <c:showBubbleSize val="0"/>
              <c:extLst>
                <c:ext xmlns:c15="http://schemas.microsoft.com/office/drawing/2012/chart" uri="{CE6537A1-D6FC-4f65-9D91-7224C49458BB}">
                  <c15:layout>
                    <c:manualLayout>
                      <c:w val="9.3494795068528341E-2"/>
                      <c:h val="4.4599235568931042E-2"/>
                    </c:manualLayout>
                  </c15:layout>
                  <c15:dlblFieldTable/>
                  <c15:showDataLabelsRange val="0"/>
                </c:ext>
                <c:ext xmlns:c16="http://schemas.microsoft.com/office/drawing/2014/chart" uri="{C3380CC4-5D6E-409C-BE32-E72D297353CC}">
                  <c16:uniqueId val="{00000005-9FDB-4202-A4B5-287D804B77CA}"/>
                </c:ext>
              </c:extLst>
            </c:dLbl>
            <c:dLbl>
              <c:idx val="3"/>
              <c:tx>
                <c:rich>
                  <a:bodyPr/>
                  <a:lstStyle/>
                  <a:p>
                    <a:fld id="{C8AA00DE-D711-48B2-91F6-1AC3E80E94DC}" type="PERCENTAGE">
                      <a:rPr lang="en-US"/>
                      <a:pPr/>
                      <a:t>[PROTSENT]</a:t>
                    </a:fld>
                    <a:r>
                      <a:rPr lang="en-US"/>
                      <a:t>; 3</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9FDB-4202-A4B5-287D804B77CA}"/>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Leht2!$A$5:$A$9</c:f>
              <c:strCache>
                <c:ptCount val="4"/>
                <c:pt idx="0">
                  <c:v>Eesti keel</c:v>
                </c:pt>
                <c:pt idx="1">
                  <c:v>Vene keel</c:v>
                </c:pt>
                <c:pt idx="2">
                  <c:v>Inglise keel</c:v>
                </c:pt>
                <c:pt idx="3">
                  <c:v>Soome keel</c:v>
                </c:pt>
              </c:strCache>
            </c:strRef>
          </c:cat>
          <c:val>
            <c:numRef>
              <c:f>Leht2!$B$5:$B$9</c:f>
              <c:numCache>
                <c:formatCode>General</c:formatCode>
                <c:ptCount val="4"/>
                <c:pt idx="0">
                  <c:v>489</c:v>
                </c:pt>
                <c:pt idx="1">
                  <c:v>37</c:v>
                </c:pt>
                <c:pt idx="2">
                  <c:v>15</c:v>
                </c:pt>
                <c:pt idx="3">
                  <c:v>3</c:v>
                </c:pt>
              </c:numCache>
            </c:numRef>
          </c:val>
          <c:extLst>
            <c:ext xmlns:c16="http://schemas.microsoft.com/office/drawing/2014/chart" uri="{C3380CC4-5D6E-409C-BE32-E72D297353CC}">
              <c16:uniqueId val="{00000008-9FDB-4202-A4B5-287D804B77CA}"/>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1027877149429688"/>
          <c:y val="0.41072725292574225"/>
          <c:w val="0.18265952487070788"/>
          <c:h val="0.33186970410844013"/>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Bahnschrift" panose="020B0502040204020203" pitchFamily="34" charset="0"/>
        </a:defRPr>
      </a:pPr>
      <a:endParaRPr lang="et-E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pivotSource>
    <c:name>[P__hik__simustik_patsiendile_2020.xls]Leht25!PivotTable-liigendtabel4</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r>
              <a:rPr lang="et-EE" sz="1400"/>
              <a:t>Hinnang teenuse hinna-kvaliteedi suhtele ameti lõikes (arvuliselt)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endParaRPr lang="et-EE"/>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rgbClr val="FACAB4"/>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9"/>
        <c:spPr>
          <a:solidFill>
            <a:srgbClr val="FBE5D6"/>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0"/>
        <c:spPr>
          <a:solidFill>
            <a:schemeClr val="bg2"/>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FACAB4"/>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4"/>
        <c:spPr>
          <a:solidFill>
            <a:srgbClr val="FBE5D6"/>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5"/>
        <c:spPr>
          <a:solidFill>
            <a:schemeClr val="bg2"/>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6"/>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7"/>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FACAB4"/>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FBE5D6"/>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20"/>
        <c:spPr>
          <a:solidFill>
            <a:schemeClr val="bg2"/>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21"/>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22"/>
        <c:spPr>
          <a:solidFill>
            <a:schemeClr val="accent1"/>
          </a:solidFill>
          <a:ln>
            <a:no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percentStacked"/>
        <c:varyColors val="0"/>
        <c:ser>
          <c:idx val="0"/>
          <c:order val="0"/>
          <c:tx>
            <c:strRef>
              <c:f>Leht25!$B$3:$B$4</c:f>
              <c:strCache>
                <c:ptCount val="1"/>
                <c:pt idx="0">
                  <c:v>Jah</c:v>
                </c:pt>
              </c:strCache>
            </c:strRef>
          </c:tx>
          <c:spPr>
            <a:solidFill>
              <a:srgbClr val="FACAB4"/>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Leht25!$A$5:$A$13</c:f>
              <c:strCache>
                <c:ptCount val="8"/>
                <c:pt idx="0">
                  <c:v>palgatöötaja - spetsialist</c:v>
                </c:pt>
                <c:pt idx="1">
                  <c:v>palgatöötaja - juht/keskastme juht</c:v>
                </c:pt>
                <c:pt idx="2">
                  <c:v>ettevõtja</c:v>
                </c:pt>
                <c:pt idx="3">
                  <c:v>palgatöötaja - lihttööline</c:v>
                </c:pt>
                <c:pt idx="4">
                  <c:v>õpilane/üliõpilane </c:v>
                </c:pt>
                <c:pt idx="5">
                  <c:v>kodune</c:v>
                </c:pt>
                <c:pt idx="6">
                  <c:v>pensionär</c:v>
                </c:pt>
                <c:pt idx="7">
                  <c:v>muu</c:v>
                </c:pt>
              </c:strCache>
            </c:strRef>
          </c:cat>
          <c:val>
            <c:numRef>
              <c:f>Leht25!$B$5:$B$13</c:f>
              <c:numCache>
                <c:formatCode>General</c:formatCode>
                <c:ptCount val="8"/>
                <c:pt idx="0">
                  <c:v>86</c:v>
                </c:pt>
                <c:pt idx="1">
                  <c:v>35</c:v>
                </c:pt>
                <c:pt idx="2">
                  <c:v>31</c:v>
                </c:pt>
                <c:pt idx="3">
                  <c:v>16</c:v>
                </c:pt>
                <c:pt idx="4">
                  <c:v>15</c:v>
                </c:pt>
                <c:pt idx="5">
                  <c:v>14</c:v>
                </c:pt>
                <c:pt idx="6">
                  <c:v>5</c:v>
                </c:pt>
                <c:pt idx="7">
                  <c:v>6</c:v>
                </c:pt>
              </c:numCache>
            </c:numRef>
          </c:val>
          <c:extLst>
            <c:ext xmlns:c16="http://schemas.microsoft.com/office/drawing/2014/chart" uri="{C3380CC4-5D6E-409C-BE32-E72D297353CC}">
              <c16:uniqueId val="{00000000-5791-44A4-AE6F-C9D3A3CAA94B}"/>
            </c:ext>
          </c:extLst>
        </c:ser>
        <c:ser>
          <c:idx val="1"/>
          <c:order val="1"/>
          <c:tx>
            <c:strRef>
              <c:f>Leht25!$C$3:$C$4</c:f>
              <c:strCache>
                <c:ptCount val="1"/>
                <c:pt idx="0">
                  <c:v>Pigem jah</c:v>
                </c:pt>
              </c:strCache>
            </c:strRef>
          </c:tx>
          <c:spPr>
            <a:solidFill>
              <a:srgbClr val="FBE5D6"/>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Leht25!$A$5:$A$13</c:f>
              <c:strCache>
                <c:ptCount val="8"/>
                <c:pt idx="0">
                  <c:v>palgatöötaja - spetsialist</c:v>
                </c:pt>
                <c:pt idx="1">
                  <c:v>palgatöötaja - juht/keskastme juht</c:v>
                </c:pt>
                <c:pt idx="2">
                  <c:v>ettevõtja</c:v>
                </c:pt>
                <c:pt idx="3">
                  <c:v>palgatöötaja - lihttööline</c:v>
                </c:pt>
                <c:pt idx="4">
                  <c:v>õpilane/üliõpilane </c:v>
                </c:pt>
                <c:pt idx="5">
                  <c:v>kodune</c:v>
                </c:pt>
                <c:pt idx="6">
                  <c:v>pensionär</c:v>
                </c:pt>
                <c:pt idx="7">
                  <c:v>muu</c:v>
                </c:pt>
              </c:strCache>
            </c:strRef>
          </c:cat>
          <c:val>
            <c:numRef>
              <c:f>Leht25!$C$5:$C$13</c:f>
              <c:numCache>
                <c:formatCode>General</c:formatCode>
                <c:ptCount val="8"/>
                <c:pt idx="0">
                  <c:v>86</c:v>
                </c:pt>
                <c:pt idx="1">
                  <c:v>38</c:v>
                </c:pt>
                <c:pt idx="2">
                  <c:v>18</c:v>
                </c:pt>
                <c:pt idx="3">
                  <c:v>16</c:v>
                </c:pt>
                <c:pt idx="4">
                  <c:v>8</c:v>
                </c:pt>
                <c:pt idx="5">
                  <c:v>13</c:v>
                </c:pt>
                <c:pt idx="6">
                  <c:v>8</c:v>
                </c:pt>
                <c:pt idx="7">
                  <c:v>4</c:v>
                </c:pt>
              </c:numCache>
            </c:numRef>
          </c:val>
          <c:extLst>
            <c:ext xmlns:c16="http://schemas.microsoft.com/office/drawing/2014/chart" uri="{C3380CC4-5D6E-409C-BE32-E72D297353CC}">
              <c16:uniqueId val="{00000001-5791-44A4-AE6F-C9D3A3CAA94B}"/>
            </c:ext>
          </c:extLst>
        </c:ser>
        <c:ser>
          <c:idx val="2"/>
          <c:order val="2"/>
          <c:tx>
            <c:strRef>
              <c:f>Leht25!$D$3:$D$4</c:f>
              <c:strCache>
                <c:ptCount val="1"/>
                <c:pt idx="0">
                  <c:v>Pigem ei</c:v>
                </c:pt>
              </c:strCache>
            </c:strRef>
          </c:tx>
          <c:spPr>
            <a:solidFill>
              <a:schemeClr val="bg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Leht25!$A$5:$A$13</c:f>
              <c:strCache>
                <c:ptCount val="8"/>
                <c:pt idx="0">
                  <c:v>palgatöötaja - spetsialist</c:v>
                </c:pt>
                <c:pt idx="1">
                  <c:v>palgatöötaja - juht/keskastme juht</c:v>
                </c:pt>
                <c:pt idx="2">
                  <c:v>ettevõtja</c:v>
                </c:pt>
                <c:pt idx="3">
                  <c:v>palgatöötaja - lihttööline</c:v>
                </c:pt>
                <c:pt idx="4">
                  <c:v>õpilane/üliõpilane </c:v>
                </c:pt>
                <c:pt idx="5">
                  <c:v>kodune</c:v>
                </c:pt>
                <c:pt idx="6">
                  <c:v>pensionär</c:v>
                </c:pt>
                <c:pt idx="7">
                  <c:v>muu</c:v>
                </c:pt>
              </c:strCache>
            </c:strRef>
          </c:cat>
          <c:val>
            <c:numRef>
              <c:f>Leht25!$D$5:$D$13</c:f>
              <c:numCache>
                <c:formatCode>General</c:formatCode>
                <c:ptCount val="8"/>
                <c:pt idx="0">
                  <c:v>10</c:v>
                </c:pt>
                <c:pt idx="1">
                  <c:v>1</c:v>
                </c:pt>
                <c:pt idx="2">
                  <c:v>2</c:v>
                </c:pt>
                <c:pt idx="3">
                  <c:v>1</c:v>
                </c:pt>
                <c:pt idx="4">
                  <c:v>4</c:v>
                </c:pt>
                <c:pt idx="5">
                  <c:v>1</c:v>
                </c:pt>
                <c:pt idx="6">
                  <c:v>2</c:v>
                </c:pt>
                <c:pt idx="7">
                  <c:v>2</c:v>
                </c:pt>
              </c:numCache>
            </c:numRef>
          </c:val>
          <c:extLst>
            <c:ext xmlns:c16="http://schemas.microsoft.com/office/drawing/2014/chart" uri="{C3380CC4-5D6E-409C-BE32-E72D297353CC}">
              <c16:uniqueId val="{00000002-5791-44A4-AE6F-C9D3A3CAA94B}"/>
            </c:ext>
          </c:extLst>
        </c:ser>
        <c:ser>
          <c:idx val="3"/>
          <c:order val="3"/>
          <c:tx>
            <c:strRef>
              <c:f>Leht25!$E$3:$E$4</c:f>
              <c:strCache>
                <c:ptCount val="1"/>
                <c:pt idx="0">
                  <c:v>Ei</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Leht25!$A$5:$A$13</c:f>
              <c:strCache>
                <c:ptCount val="8"/>
                <c:pt idx="0">
                  <c:v>palgatöötaja - spetsialist</c:v>
                </c:pt>
                <c:pt idx="1">
                  <c:v>palgatöötaja - juht/keskastme juht</c:v>
                </c:pt>
                <c:pt idx="2">
                  <c:v>ettevõtja</c:v>
                </c:pt>
                <c:pt idx="3">
                  <c:v>palgatöötaja - lihttööline</c:v>
                </c:pt>
                <c:pt idx="4">
                  <c:v>õpilane/üliõpilane </c:v>
                </c:pt>
                <c:pt idx="5">
                  <c:v>kodune</c:v>
                </c:pt>
                <c:pt idx="6">
                  <c:v>pensionär</c:v>
                </c:pt>
                <c:pt idx="7">
                  <c:v>muu</c:v>
                </c:pt>
              </c:strCache>
            </c:strRef>
          </c:cat>
          <c:val>
            <c:numRef>
              <c:f>Leht25!$E$5:$E$13</c:f>
              <c:numCache>
                <c:formatCode>General</c:formatCode>
                <c:ptCount val="8"/>
                <c:pt idx="0">
                  <c:v>3</c:v>
                </c:pt>
                <c:pt idx="2">
                  <c:v>1</c:v>
                </c:pt>
                <c:pt idx="4">
                  <c:v>4</c:v>
                </c:pt>
                <c:pt idx="5">
                  <c:v>2</c:v>
                </c:pt>
                <c:pt idx="6">
                  <c:v>2</c:v>
                </c:pt>
                <c:pt idx="7">
                  <c:v>1</c:v>
                </c:pt>
              </c:numCache>
            </c:numRef>
          </c:val>
          <c:extLst>
            <c:ext xmlns:c16="http://schemas.microsoft.com/office/drawing/2014/chart" uri="{C3380CC4-5D6E-409C-BE32-E72D297353CC}">
              <c16:uniqueId val="{00000003-5791-44A4-AE6F-C9D3A3CAA94B}"/>
            </c:ext>
          </c:extLst>
        </c:ser>
        <c:ser>
          <c:idx val="4"/>
          <c:order val="4"/>
          <c:tx>
            <c:strRef>
              <c:f>Leht25!$F$3:$F$4</c:f>
              <c:strCache>
                <c:ptCount val="1"/>
                <c:pt idx="0">
                  <c:v>Ei oska öelda</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Leht25!$A$5:$A$13</c:f>
              <c:strCache>
                <c:ptCount val="8"/>
                <c:pt idx="0">
                  <c:v>palgatöötaja - spetsialist</c:v>
                </c:pt>
                <c:pt idx="1">
                  <c:v>palgatöötaja - juht/keskastme juht</c:v>
                </c:pt>
                <c:pt idx="2">
                  <c:v>ettevõtja</c:v>
                </c:pt>
                <c:pt idx="3">
                  <c:v>palgatöötaja - lihttööline</c:v>
                </c:pt>
                <c:pt idx="4">
                  <c:v>õpilane/üliõpilane </c:v>
                </c:pt>
                <c:pt idx="5">
                  <c:v>kodune</c:v>
                </c:pt>
                <c:pt idx="6">
                  <c:v>pensionär</c:v>
                </c:pt>
                <c:pt idx="7">
                  <c:v>muu</c:v>
                </c:pt>
              </c:strCache>
            </c:strRef>
          </c:cat>
          <c:val>
            <c:numRef>
              <c:f>Leht25!$F$5:$F$13</c:f>
              <c:numCache>
                <c:formatCode>General</c:formatCode>
                <c:ptCount val="8"/>
                <c:pt idx="0">
                  <c:v>28</c:v>
                </c:pt>
                <c:pt idx="1">
                  <c:v>17</c:v>
                </c:pt>
                <c:pt idx="2">
                  <c:v>11</c:v>
                </c:pt>
                <c:pt idx="3">
                  <c:v>11</c:v>
                </c:pt>
                <c:pt idx="4">
                  <c:v>4</c:v>
                </c:pt>
                <c:pt idx="5">
                  <c:v>4</c:v>
                </c:pt>
                <c:pt idx="6">
                  <c:v>7</c:v>
                </c:pt>
                <c:pt idx="7">
                  <c:v>2</c:v>
                </c:pt>
              </c:numCache>
            </c:numRef>
          </c:val>
          <c:extLst>
            <c:ext xmlns:c16="http://schemas.microsoft.com/office/drawing/2014/chart" uri="{C3380CC4-5D6E-409C-BE32-E72D297353CC}">
              <c16:uniqueId val="{00000004-5791-44A4-AE6F-C9D3A3CAA94B}"/>
            </c:ext>
          </c:extLst>
        </c:ser>
        <c:dLbls>
          <c:dLblPos val="ctr"/>
          <c:showLegendKey val="0"/>
          <c:showVal val="1"/>
          <c:showCatName val="0"/>
          <c:showSerName val="0"/>
          <c:showPercent val="0"/>
          <c:showBubbleSize val="0"/>
        </c:dLbls>
        <c:gapWidth val="150"/>
        <c:overlap val="100"/>
        <c:axId val="1354899727"/>
        <c:axId val="1354898479"/>
      </c:barChart>
      <c:catAx>
        <c:axId val="13548997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crossAx val="1354898479"/>
        <c:crosses val="autoZero"/>
        <c:auto val="1"/>
        <c:lblAlgn val="ctr"/>
        <c:lblOffset val="100"/>
        <c:noMultiLvlLbl val="0"/>
      </c:catAx>
      <c:valAx>
        <c:axId val="1354898479"/>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crossAx val="1354899727"/>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latin typeface="Bahnschrift" panose="020B0502040204020203" pitchFamily="34" charset="0"/>
        </a:defRPr>
      </a:pPr>
      <a:endParaRPr lang="et-E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pivotSource>
    <c:name>[P__hik__simustik_patsiendile_2020.xls]Leht4!PivotTable-liigendtabel5</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r>
              <a:rPr lang="et-EE"/>
              <a:t>Soolis-vanuseline jaotus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endParaRPr lang="et-EE"/>
        </a:p>
      </c:txPr>
    </c:title>
    <c:autoTitleDeleted val="0"/>
    <c:pivotFmts>
      <c:pivotFmt>
        <c:idx val="0"/>
        <c:spPr>
          <a:solidFill>
            <a:srgbClr val="FACAB4"/>
          </a:solidFill>
          <a:ln>
            <a:noFill/>
          </a:ln>
          <a:effectLst/>
        </c:spPr>
        <c:marker>
          <c:symbol val="none"/>
        </c:marker>
      </c:pivotFmt>
      <c:pivotFmt>
        <c:idx val="1"/>
        <c:spPr>
          <a:solidFill>
            <a:schemeClr val="bg2"/>
          </a:solidFill>
          <a:ln>
            <a:noFill/>
          </a:ln>
          <a:effectLst/>
        </c:spPr>
        <c:marker>
          <c:symbol val="none"/>
        </c:marker>
      </c:pivotFmt>
      <c:pivotFmt>
        <c:idx val="2"/>
        <c:spPr>
          <a:solidFill>
            <a:srgbClr val="FACAB4"/>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bg2"/>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rgbClr val="FACAB4"/>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bg2"/>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stacked"/>
        <c:varyColors val="0"/>
        <c:ser>
          <c:idx val="0"/>
          <c:order val="0"/>
          <c:tx>
            <c:strRef>
              <c:f>Leht4!$B$3:$B$4</c:f>
              <c:strCache>
                <c:ptCount val="1"/>
                <c:pt idx="0">
                  <c:v>Naised</c:v>
                </c:pt>
              </c:strCache>
            </c:strRef>
          </c:tx>
          <c:spPr>
            <a:solidFill>
              <a:srgbClr val="FACAB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Leht4!$A$5:$A$13</c:f>
              <c:strCache>
                <c:ptCount val="8"/>
                <c:pt idx="0">
                  <c:v>&lt;19</c:v>
                </c:pt>
                <c:pt idx="1">
                  <c:v>20-24</c:v>
                </c:pt>
                <c:pt idx="2">
                  <c:v>25-34</c:v>
                </c:pt>
                <c:pt idx="3">
                  <c:v>35-44</c:v>
                </c:pt>
                <c:pt idx="4">
                  <c:v>45-54</c:v>
                </c:pt>
                <c:pt idx="5">
                  <c:v>55-64</c:v>
                </c:pt>
                <c:pt idx="6">
                  <c:v>65-74</c:v>
                </c:pt>
                <c:pt idx="7">
                  <c:v>75+</c:v>
                </c:pt>
              </c:strCache>
            </c:strRef>
          </c:cat>
          <c:val>
            <c:numRef>
              <c:f>Leht4!$B$5:$B$13</c:f>
              <c:numCache>
                <c:formatCode>General</c:formatCode>
                <c:ptCount val="8"/>
                <c:pt idx="0">
                  <c:v>11</c:v>
                </c:pt>
                <c:pt idx="1">
                  <c:v>32</c:v>
                </c:pt>
                <c:pt idx="2">
                  <c:v>126</c:v>
                </c:pt>
                <c:pt idx="3">
                  <c:v>155</c:v>
                </c:pt>
                <c:pt idx="4">
                  <c:v>81</c:v>
                </c:pt>
                <c:pt idx="5">
                  <c:v>36</c:v>
                </c:pt>
                <c:pt idx="6">
                  <c:v>10</c:v>
                </c:pt>
                <c:pt idx="7">
                  <c:v>6</c:v>
                </c:pt>
              </c:numCache>
            </c:numRef>
          </c:val>
          <c:extLst>
            <c:ext xmlns:c16="http://schemas.microsoft.com/office/drawing/2014/chart" uri="{C3380CC4-5D6E-409C-BE32-E72D297353CC}">
              <c16:uniqueId val="{00000000-1FB0-4389-9315-60F03EDCA4C7}"/>
            </c:ext>
          </c:extLst>
        </c:ser>
        <c:ser>
          <c:idx val="1"/>
          <c:order val="1"/>
          <c:tx>
            <c:strRef>
              <c:f>Leht4!$C$3:$C$4</c:f>
              <c:strCache>
                <c:ptCount val="1"/>
                <c:pt idx="0">
                  <c:v>Mehed</c:v>
                </c:pt>
              </c:strCache>
            </c:strRef>
          </c:tx>
          <c:spPr>
            <a:solidFill>
              <a:schemeClr val="bg2"/>
            </a:solidFill>
            <a:ln>
              <a:noFill/>
            </a:ln>
            <a:effectLst/>
          </c:spPr>
          <c:invertIfNegative val="0"/>
          <c:dLbls>
            <c:dLbl>
              <c:idx val="0"/>
              <c:layout>
                <c:manualLayout>
                  <c:x val="0"/>
                  <c:y val="-2.615800671869432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AFE-466C-BCAB-E441ADE873BB}"/>
                </c:ext>
              </c:extLst>
            </c:dLbl>
            <c:dLbl>
              <c:idx val="7"/>
              <c:layout>
                <c:manualLayout>
                  <c:x val="0"/>
                  <c:y val="-1.868429051335308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AFE-466C-BCAB-E441ADE873BB}"/>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Leht4!$A$5:$A$13</c:f>
              <c:strCache>
                <c:ptCount val="8"/>
                <c:pt idx="0">
                  <c:v>&lt;19</c:v>
                </c:pt>
                <c:pt idx="1">
                  <c:v>20-24</c:v>
                </c:pt>
                <c:pt idx="2">
                  <c:v>25-34</c:v>
                </c:pt>
                <c:pt idx="3">
                  <c:v>35-44</c:v>
                </c:pt>
                <c:pt idx="4">
                  <c:v>45-54</c:v>
                </c:pt>
                <c:pt idx="5">
                  <c:v>55-64</c:v>
                </c:pt>
                <c:pt idx="6">
                  <c:v>65-74</c:v>
                </c:pt>
                <c:pt idx="7">
                  <c:v>75+</c:v>
                </c:pt>
              </c:strCache>
            </c:strRef>
          </c:cat>
          <c:val>
            <c:numRef>
              <c:f>Leht4!$C$5:$C$13</c:f>
              <c:numCache>
                <c:formatCode>General</c:formatCode>
                <c:ptCount val="8"/>
                <c:pt idx="0">
                  <c:v>5</c:v>
                </c:pt>
                <c:pt idx="1">
                  <c:v>3</c:v>
                </c:pt>
                <c:pt idx="2">
                  <c:v>14</c:v>
                </c:pt>
                <c:pt idx="3">
                  <c:v>25</c:v>
                </c:pt>
                <c:pt idx="4">
                  <c:v>13</c:v>
                </c:pt>
                <c:pt idx="5">
                  <c:v>11</c:v>
                </c:pt>
                <c:pt idx="6">
                  <c:v>11</c:v>
                </c:pt>
                <c:pt idx="7">
                  <c:v>5</c:v>
                </c:pt>
              </c:numCache>
            </c:numRef>
          </c:val>
          <c:extLst>
            <c:ext xmlns:c16="http://schemas.microsoft.com/office/drawing/2014/chart" uri="{C3380CC4-5D6E-409C-BE32-E72D297353CC}">
              <c16:uniqueId val="{00000001-1FB0-4389-9315-60F03EDCA4C7}"/>
            </c:ext>
          </c:extLst>
        </c:ser>
        <c:dLbls>
          <c:dLblPos val="ctr"/>
          <c:showLegendKey val="0"/>
          <c:showVal val="1"/>
          <c:showCatName val="0"/>
          <c:showSerName val="0"/>
          <c:showPercent val="0"/>
          <c:showBubbleSize val="0"/>
        </c:dLbls>
        <c:gapWidth val="95"/>
        <c:overlap val="100"/>
        <c:axId val="1028903648"/>
        <c:axId val="1028913216"/>
      </c:barChart>
      <c:catAx>
        <c:axId val="1028903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crossAx val="1028913216"/>
        <c:crosses val="autoZero"/>
        <c:auto val="1"/>
        <c:lblAlgn val="ctr"/>
        <c:lblOffset val="100"/>
        <c:noMultiLvlLbl val="0"/>
      </c:catAx>
      <c:valAx>
        <c:axId val="102891321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crossAx val="1028903648"/>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Bahnschrift" panose="020B0502040204020203" pitchFamily="34" charset="0"/>
        </a:defRPr>
      </a:pPr>
      <a:endParaRPr lang="et-EE"/>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pivotSource>
    <c:name>[P__hik__simustik_patsiendile_2020.xls]Leht5!PivotTable-liigendtabel6</c:name>
    <c:fmtId val="5"/>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r>
              <a:rPr lang="et-EE"/>
              <a:t>Elukoht</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endParaRPr lang="et-EE"/>
        </a:p>
      </c:txPr>
    </c:title>
    <c:autoTitleDeleted val="0"/>
    <c:pivotFmts>
      <c:pivotFmt>
        <c:idx val="0"/>
        <c:spPr>
          <a:solidFill>
            <a:srgbClr val="FACAB4"/>
          </a:solidFill>
          <a:ln>
            <a:noFill/>
          </a:ln>
          <a:effectLst/>
        </c:spPr>
        <c:marker>
          <c:symbol val="none"/>
        </c:marker>
      </c:pivotFmt>
      <c:pivotFmt>
        <c:idx val="1"/>
        <c:spPr>
          <a:solidFill>
            <a:srgbClr val="FACAB4"/>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rgbClr val="FACAB4"/>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Leht5!$B$3:$B$4</c:f>
              <c:strCache>
                <c:ptCount val="1"/>
                <c:pt idx="0">
                  <c:v>Kokku</c:v>
                </c:pt>
              </c:strCache>
            </c:strRef>
          </c:tx>
          <c:spPr>
            <a:solidFill>
              <a:srgbClr val="FACAB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Leht5!$A$5:$A$10</c:f>
              <c:strCache>
                <c:ptCount val="5"/>
                <c:pt idx="0">
                  <c:v>Mujal välismaal</c:v>
                </c:pt>
                <c:pt idx="1">
                  <c:v>Soome</c:v>
                </c:pt>
                <c:pt idx="2">
                  <c:v>Viimsi</c:v>
                </c:pt>
                <c:pt idx="3">
                  <c:v>Mujal Eestis</c:v>
                </c:pt>
                <c:pt idx="4">
                  <c:v>Tallinn</c:v>
                </c:pt>
              </c:strCache>
            </c:strRef>
          </c:cat>
          <c:val>
            <c:numRef>
              <c:f>Leht5!$B$5:$B$10</c:f>
              <c:numCache>
                <c:formatCode>General</c:formatCode>
                <c:ptCount val="5"/>
                <c:pt idx="0">
                  <c:v>7</c:v>
                </c:pt>
                <c:pt idx="1">
                  <c:v>10</c:v>
                </c:pt>
                <c:pt idx="2">
                  <c:v>78</c:v>
                </c:pt>
                <c:pt idx="3">
                  <c:v>134</c:v>
                </c:pt>
                <c:pt idx="4">
                  <c:v>312</c:v>
                </c:pt>
              </c:numCache>
            </c:numRef>
          </c:val>
          <c:extLst>
            <c:ext xmlns:c16="http://schemas.microsoft.com/office/drawing/2014/chart" uri="{C3380CC4-5D6E-409C-BE32-E72D297353CC}">
              <c16:uniqueId val="{00000000-7DC6-41CE-A070-5BB4DDE3D383}"/>
            </c:ext>
          </c:extLst>
        </c:ser>
        <c:dLbls>
          <c:dLblPos val="ctr"/>
          <c:showLegendKey val="0"/>
          <c:showVal val="1"/>
          <c:showCatName val="0"/>
          <c:showSerName val="0"/>
          <c:showPercent val="0"/>
          <c:showBubbleSize val="0"/>
        </c:dLbls>
        <c:gapWidth val="150"/>
        <c:axId val="1126453280"/>
        <c:axId val="1126446208"/>
      </c:barChart>
      <c:catAx>
        <c:axId val="1126453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crossAx val="1126446208"/>
        <c:crosses val="autoZero"/>
        <c:auto val="1"/>
        <c:lblAlgn val="ctr"/>
        <c:lblOffset val="100"/>
        <c:noMultiLvlLbl val="0"/>
      </c:catAx>
      <c:valAx>
        <c:axId val="112644620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crossAx val="11264532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Bahnschrift" panose="020B0502040204020203" pitchFamily="34" charset="0"/>
        </a:defRPr>
      </a:pPr>
      <a:endParaRPr lang="et-EE"/>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pivotSource>
    <c:name>[P__hik__simustik_patsiendile_2020.xls]Leht6!PivotTable-liigendtabel7</c:name>
    <c:fmtId val="4"/>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r>
              <a:rPr lang="et-EE"/>
              <a:t>Amet</a:t>
            </a:r>
          </a:p>
        </c:rich>
      </c:tx>
      <c:layout>
        <c:manualLayout>
          <c:xMode val="edge"/>
          <c:yMode val="edge"/>
          <c:x val="0.27868883911301895"/>
          <c:y val="1.320504456967336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endParaRPr lang="et-EE"/>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
        <c:spPr>
          <a:solidFill>
            <a:srgbClr val="FACAB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68EF5048-A49A-4B21-94B4-03FE0F0B39DD}"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220</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2"/>
        <c:spPr>
          <a:solidFill>
            <a:schemeClr val="accent2">
              <a:lumMod val="20000"/>
              <a:lumOff val="8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4415E329-6456-4BB1-A60F-5304B890B89D}"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94</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3"/>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4150E73C-CEA0-43AA-979F-6FF37E50B8AE}"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66</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4"/>
        <c:spPr>
          <a:solidFill>
            <a:schemeClr val="accent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35F0D177-6869-4ACC-8C6D-0F3A475D32B1}"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45</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5"/>
        <c:spPr>
          <a:solidFill>
            <a:schemeClr val="accent6">
              <a:lumMod val="40000"/>
              <a:lumOff val="6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3C6FC191-0A85-450D-9994-1FA51E8737EE}"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37</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6"/>
        <c:spPr>
          <a:solidFill>
            <a:schemeClr val="accent5">
              <a:lumMod val="40000"/>
              <a:lumOff val="6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8D071E1A-FC01-4E94-9409-AC1F16E16F43}"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35</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7"/>
        <c:spPr>
          <a:solidFill>
            <a:schemeClr val="accent2">
              <a:lumMod val="60000"/>
              <a:lumOff val="4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1770B541-D51F-4794-9719-2E3ADD6E8FB0}"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29</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8"/>
        <c:spPr>
          <a:solidFill>
            <a:schemeClr val="accent3"/>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5A29552C-D6A8-4143-97E0-408C6CEBB2AA}"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16</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9"/>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0"/>
        <c:spPr>
          <a:solidFill>
            <a:srgbClr val="FACAB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68EF5048-A49A-4B21-94B4-03FE0F0B39DD}"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220</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1"/>
        <c:spPr>
          <a:solidFill>
            <a:schemeClr val="accent2">
              <a:lumMod val="20000"/>
              <a:lumOff val="8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4415E329-6456-4BB1-A60F-5304B890B89D}"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94</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2"/>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4150E73C-CEA0-43AA-979F-6FF37E50B8AE}"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66</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3"/>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35F0D177-6869-4ACC-8C6D-0F3A475D32B1}"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45</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4"/>
        <c:spPr>
          <a:solidFill>
            <a:schemeClr val="accent6">
              <a:lumMod val="40000"/>
              <a:lumOff val="6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3C6FC191-0A85-450D-9994-1FA51E8737EE}"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37</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5"/>
        <c:spPr>
          <a:solidFill>
            <a:schemeClr val="accent5">
              <a:lumMod val="40000"/>
              <a:lumOff val="6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8D071E1A-FC01-4E94-9409-AC1F16E16F43}"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35</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6"/>
        <c:spPr>
          <a:solidFill>
            <a:schemeClr val="accent2">
              <a:lumMod val="60000"/>
              <a:lumOff val="4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1770B541-D51F-4794-9719-2E3ADD6E8FB0}"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29</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7"/>
        <c:spPr>
          <a:solidFill>
            <a:schemeClr val="accent3"/>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5A29552C-D6A8-4143-97E0-408C6CEBB2AA}"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16</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8"/>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9"/>
        <c:spPr>
          <a:solidFill>
            <a:srgbClr val="FACAB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68EF5048-A49A-4B21-94B4-03FE0F0B39DD}"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220</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20"/>
        <c:spPr>
          <a:solidFill>
            <a:schemeClr val="accent2">
              <a:lumMod val="20000"/>
              <a:lumOff val="8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4415E329-6456-4BB1-A60F-5304B890B89D}"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94</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21"/>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4150E73C-CEA0-43AA-979F-6FF37E50B8AE}"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66</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22"/>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35F0D177-6869-4ACC-8C6D-0F3A475D32B1}"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45</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23"/>
        <c:spPr>
          <a:solidFill>
            <a:schemeClr val="accent6">
              <a:lumMod val="40000"/>
              <a:lumOff val="6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3C6FC191-0A85-450D-9994-1FA51E8737EE}"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37</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24"/>
        <c:spPr>
          <a:solidFill>
            <a:schemeClr val="accent5">
              <a:lumMod val="40000"/>
              <a:lumOff val="6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8D071E1A-FC01-4E94-9409-AC1F16E16F43}"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35</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25"/>
        <c:spPr>
          <a:solidFill>
            <a:schemeClr val="accent2">
              <a:lumMod val="60000"/>
              <a:lumOff val="4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1770B541-D51F-4794-9719-2E3ADD6E8FB0}"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29</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26"/>
        <c:spPr>
          <a:solidFill>
            <a:schemeClr val="accent3"/>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5A29552C-D6A8-4143-97E0-408C6CEBB2AA}"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16</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s>
    <c:plotArea>
      <c:layout/>
      <c:pieChart>
        <c:varyColors val="1"/>
        <c:ser>
          <c:idx val="0"/>
          <c:order val="0"/>
          <c:tx>
            <c:strRef>
              <c:f>Leht6!$B$3:$B$4</c:f>
              <c:strCache>
                <c:ptCount val="1"/>
                <c:pt idx="0">
                  <c:v>Kokku</c:v>
                </c:pt>
              </c:strCache>
            </c:strRef>
          </c:tx>
          <c:dPt>
            <c:idx val="0"/>
            <c:bubble3D val="0"/>
            <c:spPr>
              <a:solidFill>
                <a:srgbClr val="FACAB4"/>
              </a:solidFill>
              <a:ln w="19050">
                <a:solidFill>
                  <a:schemeClr val="lt1"/>
                </a:solidFill>
              </a:ln>
              <a:effectLst/>
            </c:spPr>
            <c:extLst>
              <c:ext xmlns:c16="http://schemas.microsoft.com/office/drawing/2014/chart" uri="{C3380CC4-5D6E-409C-BE32-E72D297353CC}">
                <c16:uniqueId val="{00000001-3074-4958-9464-0AC0166D3256}"/>
              </c:ext>
            </c:extLst>
          </c:dPt>
          <c:dPt>
            <c:idx val="1"/>
            <c:bubble3D val="0"/>
            <c:spPr>
              <a:solidFill>
                <a:schemeClr val="accent2">
                  <a:lumMod val="20000"/>
                  <a:lumOff val="80000"/>
                </a:schemeClr>
              </a:solidFill>
              <a:ln w="19050">
                <a:solidFill>
                  <a:schemeClr val="lt1"/>
                </a:solidFill>
              </a:ln>
              <a:effectLst/>
            </c:spPr>
            <c:extLst>
              <c:ext xmlns:c16="http://schemas.microsoft.com/office/drawing/2014/chart" uri="{C3380CC4-5D6E-409C-BE32-E72D297353CC}">
                <c16:uniqueId val="{00000003-3074-4958-9464-0AC0166D3256}"/>
              </c:ext>
            </c:extLst>
          </c:dPt>
          <c:dPt>
            <c:idx val="2"/>
            <c:bubble3D val="0"/>
            <c:spPr>
              <a:solidFill>
                <a:schemeClr val="bg2"/>
              </a:solidFill>
              <a:ln w="19050">
                <a:solidFill>
                  <a:schemeClr val="lt1"/>
                </a:solidFill>
              </a:ln>
              <a:effectLst/>
            </c:spPr>
            <c:extLst>
              <c:ext xmlns:c16="http://schemas.microsoft.com/office/drawing/2014/chart" uri="{C3380CC4-5D6E-409C-BE32-E72D297353CC}">
                <c16:uniqueId val="{00000005-3074-4958-9464-0AC0166D325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074-4958-9464-0AC0166D3256}"/>
              </c:ext>
            </c:extLst>
          </c:dPt>
          <c:dPt>
            <c:idx val="4"/>
            <c:bubble3D val="0"/>
            <c:spPr>
              <a:solidFill>
                <a:schemeClr val="accent6">
                  <a:lumMod val="40000"/>
                  <a:lumOff val="60000"/>
                </a:schemeClr>
              </a:solidFill>
              <a:ln w="19050">
                <a:solidFill>
                  <a:schemeClr val="lt1"/>
                </a:solidFill>
              </a:ln>
              <a:effectLst/>
            </c:spPr>
            <c:extLst>
              <c:ext xmlns:c16="http://schemas.microsoft.com/office/drawing/2014/chart" uri="{C3380CC4-5D6E-409C-BE32-E72D297353CC}">
                <c16:uniqueId val="{00000009-3074-4958-9464-0AC0166D3256}"/>
              </c:ext>
            </c:extLst>
          </c:dPt>
          <c:dPt>
            <c:idx val="5"/>
            <c:bubble3D val="0"/>
            <c:spPr>
              <a:solidFill>
                <a:schemeClr val="accent5">
                  <a:lumMod val="40000"/>
                  <a:lumOff val="60000"/>
                </a:schemeClr>
              </a:solidFill>
              <a:ln w="19050">
                <a:solidFill>
                  <a:schemeClr val="lt1"/>
                </a:solidFill>
              </a:ln>
              <a:effectLst/>
            </c:spPr>
            <c:extLst>
              <c:ext xmlns:c16="http://schemas.microsoft.com/office/drawing/2014/chart" uri="{C3380CC4-5D6E-409C-BE32-E72D297353CC}">
                <c16:uniqueId val="{0000000B-3074-4958-9464-0AC0166D3256}"/>
              </c:ext>
            </c:extLst>
          </c:dPt>
          <c:dPt>
            <c:idx val="6"/>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D-3074-4958-9464-0AC0166D3256}"/>
              </c:ext>
            </c:extLst>
          </c:dPt>
          <c:dPt>
            <c:idx val="7"/>
            <c:bubble3D val="0"/>
            <c:spPr>
              <a:solidFill>
                <a:schemeClr val="accent3"/>
              </a:solidFill>
              <a:ln w="19050">
                <a:solidFill>
                  <a:schemeClr val="lt1"/>
                </a:solidFill>
              </a:ln>
              <a:effectLst/>
            </c:spPr>
            <c:extLst>
              <c:ext xmlns:c16="http://schemas.microsoft.com/office/drawing/2014/chart" uri="{C3380CC4-5D6E-409C-BE32-E72D297353CC}">
                <c16:uniqueId val="{0000000F-3074-4958-9464-0AC0166D3256}"/>
              </c:ext>
            </c:extLst>
          </c:dPt>
          <c:dLbls>
            <c:dLbl>
              <c:idx val="0"/>
              <c:layout>
                <c:manualLayout>
                  <c:x val="-0.15332152230971127"/>
                  <c:y val="3.92707584351948E-2"/>
                </c:manualLayout>
              </c:layout>
              <c:tx>
                <c:rich>
                  <a:bodyPr/>
                  <a:lstStyle/>
                  <a:p>
                    <a:fld id="{68EF5048-A49A-4B21-94B4-03FE0F0B39DD}" type="PERCENTAGE">
                      <a:rPr lang="en-US"/>
                      <a:pPr/>
                      <a:t>[PROTSENT]</a:t>
                    </a:fld>
                    <a:r>
                      <a:rPr lang="en-US"/>
                      <a:t>; 220</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3074-4958-9464-0AC0166D3256}"/>
                </c:ext>
              </c:extLst>
            </c:dLbl>
            <c:dLbl>
              <c:idx val="1"/>
              <c:tx>
                <c:rich>
                  <a:bodyPr/>
                  <a:lstStyle/>
                  <a:p>
                    <a:fld id="{4415E329-6456-4BB1-A60F-5304B890B89D}" type="PERCENTAGE">
                      <a:rPr lang="en-US"/>
                      <a:pPr/>
                      <a:t>[PROTSENT]</a:t>
                    </a:fld>
                    <a:r>
                      <a:rPr lang="en-US"/>
                      <a:t>; 94</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3074-4958-9464-0AC0166D3256}"/>
                </c:ext>
              </c:extLst>
            </c:dLbl>
            <c:dLbl>
              <c:idx val="2"/>
              <c:tx>
                <c:rich>
                  <a:bodyPr/>
                  <a:lstStyle/>
                  <a:p>
                    <a:fld id="{4150E73C-CEA0-43AA-979F-6FF37E50B8AE}" type="PERCENTAGE">
                      <a:rPr lang="en-US"/>
                      <a:pPr/>
                      <a:t>[PROTSENT]</a:t>
                    </a:fld>
                    <a:r>
                      <a:rPr lang="en-US"/>
                      <a:t>; 66</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3074-4958-9464-0AC0166D3256}"/>
                </c:ext>
              </c:extLst>
            </c:dLbl>
            <c:dLbl>
              <c:idx val="3"/>
              <c:tx>
                <c:rich>
                  <a:bodyPr/>
                  <a:lstStyle/>
                  <a:p>
                    <a:fld id="{35F0D177-6869-4ACC-8C6D-0F3A475D32B1}" type="PERCENTAGE">
                      <a:rPr lang="en-US"/>
                      <a:pPr/>
                      <a:t>[PROTSENT]</a:t>
                    </a:fld>
                    <a:r>
                      <a:rPr lang="en-US"/>
                      <a:t>; 45</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3074-4958-9464-0AC0166D3256}"/>
                </c:ext>
              </c:extLst>
            </c:dLbl>
            <c:dLbl>
              <c:idx val="4"/>
              <c:tx>
                <c:rich>
                  <a:bodyPr/>
                  <a:lstStyle/>
                  <a:p>
                    <a:fld id="{3C6FC191-0A85-450D-9994-1FA51E8737EE}" type="PERCENTAGE">
                      <a:rPr lang="en-US"/>
                      <a:pPr/>
                      <a:t>[PROTSENT]</a:t>
                    </a:fld>
                    <a:r>
                      <a:rPr lang="en-US"/>
                      <a:t>; 37</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3074-4958-9464-0AC0166D3256}"/>
                </c:ext>
              </c:extLst>
            </c:dLbl>
            <c:dLbl>
              <c:idx val="5"/>
              <c:tx>
                <c:rich>
                  <a:bodyPr/>
                  <a:lstStyle/>
                  <a:p>
                    <a:fld id="{8D071E1A-FC01-4E94-9409-AC1F16E16F43}" type="PERCENTAGE">
                      <a:rPr lang="en-US"/>
                      <a:pPr/>
                      <a:t>[PROTSENT]</a:t>
                    </a:fld>
                    <a:r>
                      <a:rPr lang="en-US"/>
                      <a:t>; 35</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3074-4958-9464-0AC0166D3256}"/>
                </c:ext>
              </c:extLst>
            </c:dLbl>
            <c:dLbl>
              <c:idx val="6"/>
              <c:tx>
                <c:rich>
                  <a:bodyPr/>
                  <a:lstStyle/>
                  <a:p>
                    <a:fld id="{1770B541-D51F-4794-9719-2E3ADD6E8FB0}" type="PERCENTAGE">
                      <a:rPr lang="en-US"/>
                      <a:pPr/>
                      <a:t>[PROTSENT]</a:t>
                    </a:fld>
                    <a:r>
                      <a:rPr lang="en-US"/>
                      <a:t>; 29</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3074-4958-9464-0AC0166D3256}"/>
                </c:ext>
              </c:extLst>
            </c:dLbl>
            <c:dLbl>
              <c:idx val="7"/>
              <c:tx>
                <c:rich>
                  <a:bodyPr/>
                  <a:lstStyle/>
                  <a:p>
                    <a:fld id="{5A29552C-D6A8-4143-97E0-408C6CEBB2AA}" type="PERCENTAGE">
                      <a:rPr lang="en-US"/>
                      <a:pPr/>
                      <a:t>[PROTSENT]</a:t>
                    </a:fld>
                    <a:r>
                      <a:rPr lang="en-US"/>
                      <a:t>; 16</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3074-4958-9464-0AC0166D3256}"/>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Leht6!$A$5:$A$13</c:f>
              <c:strCache>
                <c:ptCount val="8"/>
                <c:pt idx="0">
                  <c:v>palgatöötaja - spetsialist</c:v>
                </c:pt>
                <c:pt idx="1">
                  <c:v>palgatöötaja - juht/keskastme juht</c:v>
                </c:pt>
                <c:pt idx="2">
                  <c:v>ettevõtja</c:v>
                </c:pt>
                <c:pt idx="3">
                  <c:v>palgatöötaja - lihttööline</c:v>
                </c:pt>
                <c:pt idx="4">
                  <c:v>õpilane/üliõpilane </c:v>
                </c:pt>
                <c:pt idx="5">
                  <c:v>kodune</c:v>
                </c:pt>
                <c:pt idx="6">
                  <c:v>pensionär</c:v>
                </c:pt>
                <c:pt idx="7">
                  <c:v>muu</c:v>
                </c:pt>
              </c:strCache>
            </c:strRef>
          </c:cat>
          <c:val>
            <c:numRef>
              <c:f>Leht6!$B$5:$B$13</c:f>
              <c:numCache>
                <c:formatCode>General</c:formatCode>
                <c:ptCount val="8"/>
                <c:pt idx="0">
                  <c:v>220</c:v>
                </c:pt>
                <c:pt idx="1">
                  <c:v>94</c:v>
                </c:pt>
                <c:pt idx="2">
                  <c:v>66</c:v>
                </c:pt>
                <c:pt idx="3">
                  <c:v>45</c:v>
                </c:pt>
                <c:pt idx="4">
                  <c:v>37</c:v>
                </c:pt>
                <c:pt idx="5">
                  <c:v>35</c:v>
                </c:pt>
                <c:pt idx="6">
                  <c:v>29</c:v>
                </c:pt>
                <c:pt idx="7">
                  <c:v>16</c:v>
                </c:pt>
              </c:numCache>
            </c:numRef>
          </c:val>
          <c:extLst>
            <c:ext xmlns:c16="http://schemas.microsoft.com/office/drawing/2014/chart" uri="{C3380CC4-5D6E-409C-BE32-E72D297353CC}">
              <c16:uniqueId val="{00000010-3074-4958-9464-0AC0166D3256}"/>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58947506561679786"/>
          <c:y val="8.4528249023466812E-2"/>
          <c:w val="0.25844767060367452"/>
          <c:h val="0.87406793427605123"/>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Bahnschrift" panose="020B0502040204020203" pitchFamily="34" charset="0"/>
        </a:defRPr>
      </a:pPr>
      <a:endParaRPr lang="et-E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pivotSource>
    <c:name>[P__hik__simustik_patsiendile_2020.xls]Leht9!PivotTable-liigendtabel10</c:name>
    <c:fmtId val="4"/>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r>
              <a:rPr lang="en-US"/>
              <a:t>Mitu korda olete külastanud Fertilitase erahaiglat?</a:t>
            </a:r>
          </a:p>
        </c:rich>
      </c:tx>
      <c:layout>
        <c:manualLayout>
          <c:xMode val="edge"/>
          <c:yMode val="edge"/>
          <c:x val="4.5306383692210454E-2"/>
          <c:y val="7.603489987797737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endParaRPr lang="et-EE"/>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
        <c:spPr>
          <a:solidFill>
            <a:srgbClr val="FACAB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4BFF647F-3F53-49AE-BED5-B02FA69AF859}"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191</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2"/>
        <c:spPr>
          <a:solidFill>
            <a:schemeClr val="accent2">
              <a:lumMod val="20000"/>
              <a:lumOff val="8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CA9E53E9-8A67-4108-9539-BB905101003A}"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139</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3"/>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991CF856-DD24-4DAE-B6EA-05DEA348DD97}"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109</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4"/>
        <c:spPr>
          <a:solidFill>
            <a:srgbClr val="FFC000"/>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35EB8185-97F2-4A65-B8B4-2B0CD0942BD7}"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58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5"/>
        <c:spPr>
          <a:solidFill>
            <a:schemeClr val="accent5"/>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B0EFE14B-DCC1-400B-AABD-1078F6F6E2B3}"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41</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7"/>
        <c:spPr>
          <a:solidFill>
            <a:srgbClr val="FACAB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4BFF647F-3F53-49AE-BED5-B02FA69AF859}"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191</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8"/>
        <c:spPr>
          <a:solidFill>
            <a:schemeClr val="accent2">
              <a:lumMod val="20000"/>
              <a:lumOff val="8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CA9E53E9-8A67-4108-9539-BB905101003A}"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139</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9"/>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991CF856-DD24-4DAE-B6EA-05DEA348DD97}"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109</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0"/>
        <c:spPr>
          <a:solidFill>
            <a:srgbClr val="FFC000"/>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35EB8185-97F2-4A65-B8B4-2B0CD0942BD7}"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58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1"/>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B0EFE14B-DCC1-400B-AABD-1078F6F6E2B3}"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41</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2"/>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3"/>
        <c:spPr>
          <a:solidFill>
            <a:srgbClr val="FACAB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4BFF647F-3F53-49AE-BED5-B02FA69AF859}"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191</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4"/>
        <c:spPr>
          <a:solidFill>
            <a:schemeClr val="accent2">
              <a:lumMod val="20000"/>
              <a:lumOff val="8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CA9E53E9-8A67-4108-9539-BB905101003A}"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139</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5"/>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991CF856-DD24-4DAE-B6EA-05DEA348DD97}"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109</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6"/>
        <c:spPr>
          <a:solidFill>
            <a:srgbClr val="FFC000"/>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35EB8185-97F2-4A65-B8B4-2B0CD0942BD7}"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58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7"/>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B0EFE14B-DCC1-400B-AABD-1078F6F6E2B3}"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41</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s>
    <c:plotArea>
      <c:layout>
        <c:manualLayout>
          <c:layoutTarget val="inner"/>
          <c:xMode val="edge"/>
          <c:yMode val="edge"/>
          <c:x val="0.13166396356271901"/>
          <c:y val="0.21808757080745494"/>
          <c:w val="0.38731081773796416"/>
          <c:h val="0.70242946077821755"/>
        </c:manualLayout>
      </c:layout>
      <c:pieChart>
        <c:varyColors val="1"/>
        <c:ser>
          <c:idx val="0"/>
          <c:order val="0"/>
          <c:tx>
            <c:strRef>
              <c:f>Leht9!$B$3:$B$4</c:f>
              <c:strCache>
                <c:ptCount val="1"/>
                <c:pt idx="0">
                  <c:v>Kokku</c:v>
                </c:pt>
              </c:strCache>
            </c:strRef>
          </c:tx>
          <c:dPt>
            <c:idx val="0"/>
            <c:bubble3D val="0"/>
            <c:spPr>
              <a:solidFill>
                <a:srgbClr val="FACAB4"/>
              </a:solidFill>
              <a:ln w="19050">
                <a:solidFill>
                  <a:schemeClr val="lt1"/>
                </a:solidFill>
              </a:ln>
              <a:effectLst/>
            </c:spPr>
            <c:extLst>
              <c:ext xmlns:c16="http://schemas.microsoft.com/office/drawing/2014/chart" uri="{C3380CC4-5D6E-409C-BE32-E72D297353CC}">
                <c16:uniqueId val="{00000001-2C38-423E-BEF7-70D6EEB2E7EC}"/>
              </c:ext>
            </c:extLst>
          </c:dPt>
          <c:dPt>
            <c:idx val="1"/>
            <c:bubble3D val="0"/>
            <c:spPr>
              <a:solidFill>
                <a:schemeClr val="accent2">
                  <a:lumMod val="20000"/>
                  <a:lumOff val="80000"/>
                </a:schemeClr>
              </a:solidFill>
              <a:ln w="19050">
                <a:solidFill>
                  <a:schemeClr val="lt1"/>
                </a:solidFill>
              </a:ln>
              <a:effectLst/>
            </c:spPr>
            <c:extLst>
              <c:ext xmlns:c16="http://schemas.microsoft.com/office/drawing/2014/chart" uri="{C3380CC4-5D6E-409C-BE32-E72D297353CC}">
                <c16:uniqueId val="{00000003-2C38-423E-BEF7-70D6EEB2E7EC}"/>
              </c:ext>
            </c:extLst>
          </c:dPt>
          <c:dPt>
            <c:idx val="2"/>
            <c:bubble3D val="0"/>
            <c:spPr>
              <a:solidFill>
                <a:schemeClr val="bg2"/>
              </a:solidFill>
              <a:ln w="19050">
                <a:solidFill>
                  <a:schemeClr val="lt1"/>
                </a:solidFill>
              </a:ln>
              <a:effectLst/>
            </c:spPr>
            <c:extLst>
              <c:ext xmlns:c16="http://schemas.microsoft.com/office/drawing/2014/chart" uri="{C3380CC4-5D6E-409C-BE32-E72D297353CC}">
                <c16:uniqueId val="{00000005-2C38-423E-BEF7-70D6EEB2E7EC}"/>
              </c:ext>
            </c:extLst>
          </c:dPt>
          <c:dPt>
            <c:idx val="3"/>
            <c:bubble3D val="0"/>
            <c:spPr>
              <a:solidFill>
                <a:srgbClr val="FFC000"/>
              </a:solidFill>
              <a:ln w="19050">
                <a:solidFill>
                  <a:schemeClr val="lt1"/>
                </a:solidFill>
              </a:ln>
              <a:effectLst/>
            </c:spPr>
            <c:extLst>
              <c:ext xmlns:c16="http://schemas.microsoft.com/office/drawing/2014/chart" uri="{C3380CC4-5D6E-409C-BE32-E72D297353CC}">
                <c16:uniqueId val="{00000007-2C38-423E-BEF7-70D6EEB2E7E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2C38-423E-BEF7-70D6EEB2E7EC}"/>
              </c:ext>
            </c:extLst>
          </c:dPt>
          <c:dLbls>
            <c:dLbl>
              <c:idx val="0"/>
              <c:layout>
                <c:manualLayout>
                  <c:x val="-0.12002504222724561"/>
                  <c:y val="6.4478676683955516E-2"/>
                </c:manualLayout>
              </c:layout>
              <c:tx>
                <c:rich>
                  <a:bodyPr/>
                  <a:lstStyle/>
                  <a:p>
                    <a:fld id="{4BFF647F-3F53-49AE-BED5-B02FA69AF859}" type="PERCENTAGE">
                      <a:rPr lang="en-US"/>
                      <a:pPr/>
                      <a:t>[PROTSENT]</a:t>
                    </a:fld>
                    <a:r>
                      <a:rPr lang="en-US"/>
                      <a:t>; 191</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C38-423E-BEF7-70D6EEB2E7EC}"/>
                </c:ext>
              </c:extLst>
            </c:dLbl>
            <c:dLbl>
              <c:idx val="1"/>
              <c:tx>
                <c:rich>
                  <a:bodyPr/>
                  <a:lstStyle/>
                  <a:p>
                    <a:fld id="{CA9E53E9-8A67-4108-9539-BB905101003A}" type="PERCENTAGE">
                      <a:rPr lang="en-US"/>
                      <a:pPr/>
                      <a:t>[PROTSENT]</a:t>
                    </a:fld>
                    <a:r>
                      <a:rPr lang="en-US"/>
                      <a:t>; 139</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2C38-423E-BEF7-70D6EEB2E7EC}"/>
                </c:ext>
              </c:extLst>
            </c:dLbl>
            <c:dLbl>
              <c:idx val="2"/>
              <c:tx>
                <c:rich>
                  <a:bodyPr/>
                  <a:lstStyle/>
                  <a:p>
                    <a:fld id="{991CF856-DD24-4DAE-B6EA-05DEA348DD97}" type="PERCENTAGE">
                      <a:rPr lang="en-US"/>
                      <a:pPr/>
                      <a:t>[PROTSENT]</a:t>
                    </a:fld>
                    <a:r>
                      <a:rPr lang="en-US"/>
                      <a:t>; 109</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2C38-423E-BEF7-70D6EEB2E7EC}"/>
                </c:ext>
              </c:extLst>
            </c:dLbl>
            <c:dLbl>
              <c:idx val="3"/>
              <c:tx>
                <c:rich>
                  <a:bodyPr/>
                  <a:lstStyle/>
                  <a:p>
                    <a:fld id="{35EB8185-97F2-4A65-B8B4-2B0CD0942BD7}" type="PERCENTAGE">
                      <a:rPr lang="en-US"/>
                      <a:pPr/>
                      <a:t>[PROTSENT]</a:t>
                    </a:fld>
                    <a:r>
                      <a:rPr lang="en-US"/>
                      <a:t>; 58</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2C38-423E-BEF7-70D6EEB2E7EC}"/>
                </c:ext>
              </c:extLst>
            </c:dLbl>
            <c:dLbl>
              <c:idx val="4"/>
              <c:tx>
                <c:rich>
                  <a:bodyPr/>
                  <a:lstStyle/>
                  <a:p>
                    <a:fld id="{B0EFE14B-DCC1-400B-AABD-1078F6F6E2B3}" type="PERCENTAGE">
                      <a:rPr lang="en-US"/>
                      <a:pPr/>
                      <a:t>[PROTSENT]</a:t>
                    </a:fld>
                    <a:r>
                      <a:rPr lang="en-US"/>
                      <a:t>; 41</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2C38-423E-BEF7-70D6EEB2E7EC}"/>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Leht9!$A$5:$A$10</c:f>
              <c:strCache>
                <c:ptCount val="5"/>
                <c:pt idx="0">
                  <c:v>Ühe korra viimase viie aasta jooksul/ külastasin esimest korda</c:v>
                </c:pt>
                <c:pt idx="1">
                  <c:v>2-3 korda viimase viie aasta jooksul</c:v>
                </c:pt>
                <c:pt idx="2">
                  <c:v>4-10 korda viimase viie aasta jooksul</c:v>
                </c:pt>
                <c:pt idx="3">
                  <c:v>Üle 10 korra viimase viie aasta joksul</c:v>
                </c:pt>
                <c:pt idx="4">
                  <c:v>Ei oska öelda</c:v>
                </c:pt>
              </c:strCache>
            </c:strRef>
          </c:cat>
          <c:val>
            <c:numRef>
              <c:f>Leht9!$B$5:$B$10</c:f>
              <c:numCache>
                <c:formatCode>General</c:formatCode>
                <c:ptCount val="5"/>
                <c:pt idx="0">
                  <c:v>191</c:v>
                </c:pt>
                <c:pt idx="1">
                  <c:v>139</c:v>
                </c:pt>
                <c:pt idx="2">
                  <c:v>109</c:v>
                </c:pt>
                <c:pt idx="3">
                  <c:v>58</c:v>
                </c:pt>
                <c:pt idx="4">
                  <c:v>41</c:v>
                </c:pt>
              </c:numCache>
            </c:numRef>
          </c:val>
          <c:extLst>
            <c:ext xmlns:c16="http://schemas.microsoft.com/office/drawing/2014/chart" uri="{C3380CC4-5D6E-409C-BE32-E72D297353CC}">
              <c16:uniqueId val="{0000000A-2C38-423E-BEF7-70D6EEB2E7EC}"/>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56312540441516312"/>
          <c:y val="0.21338739450512204"/>
          <c:w val="0.4219332935570887"/>
          <c:h val="0.77763807301306298"/>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Bahnschrift" panose="020B0502040204020203" pitchFamily="34" charset="0"/>
        </a:defRPr>
      </a:pPr>
      <a:endParaRPr lang="et-E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pivotSource>
    <c:name>[P__hik__simustik_patsiendile_2020.xls]Leht10!PivotTable-liigendtabel11</c:name>
    <c:fmtId val="8"/>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r>
              <a:rPr lang="en-US"/>
              <a:t>Millal külastasite viimati Fertilitase erahaiglat?</a:t>
            </a:r>
          </a:p>
        </c:rich>
      </c:tx>
      <c:layout>
        <c:manualLayout>
          <c:xMode val="edge"/>
          <c:yMode val="edge"/>
          <c:x val="0.21070240493194167"/>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endParaRPr lang="et-EE"/>
        </a:p>
      </c:txPr>
    </c:title>
    <c:autoTitleDeleted val="0"/>
    <c:pivotFmts>
      <c:pivotFmt>
        <c:idx val="0"/>
        <c:spPr>
          <a:solidFill>
            <a:srgbClr val="FACAB4"/>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ACAB4"/>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FACAB4"/>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Leht10!$B$3:$B$4</c:f>
              <c:strCache>
                <c:ptCount val="1"/>
                <c:pt idx="0">
                  <c:v>Kokku</c:v>
                </c:pt>
              </c:strCache>
            </c:strRef>
          </c:tx>
          <c:spPr>
            <a:solidFill>
              <a:srgbClr val="FACAB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Leht10!$A$5:$A$10</c:f>
              <c:strCache>
                <c:ptCount val="5"/>
                <c:pt idx="0">
                  <c:v>Täna/ viibin praegu ravil</c:v>
                </c:pt>
                <c:pt idx="1">
                  <c:v>Viimase nädala jooksul</c:v>
                </c:pt>
                <c:pt idx="2">
                  <c:v>Viimase kuu jooksul</c:v>
                </c:pt>
                <c:pt idx="3">
                  <c:v>Varem kui kuu aja eest</c:v>
                </c:pt>
                <c:pt idx="4">
                  <c:v>Ei oska öelda</c:v>
                </c:pt>
              </c:strCache>
            </c:strRef>
          </c:cat>
          <c:val>
            <c:numRef>
              <c:f>Leht10!$B$5:$B$10</c:f>
              <c:numCache>
                <c:formatCode>General</c:formatCode>
                <c:ptCount val="5"/>
                <c:pt idx="0">
                  <c:v>131</c:v>
                </c:pt>
                <c:pt idx="1">
                  <c:v>113</c:v>
                </c:pt>
                <c:pt idx="2">
                  <c:v>106</c:v>
                </c:pt>
                <c:pt idx="3">
                  <c:v>125</c:v>
                </c:pt>
                <c:pt idx="4">
                  <c:v>61</c:v>
                </c:pt>
              </c:numCache>
            </c:numRef>
          </c:val>
          <c:extLst>
            <c:ext xmlns:c16="http://schemas.microsoft.com/office/drawing/2014/chart" uri="{C3380CC4-5D6E-409C-BE32-E72D297353CC}">
              <c16:uniqueId val="{00000000-785E-4C66-83EB-C2F9A2FCB8A9}"/>
            </c:ext>
          </c:extLst>
        </c:ser>
        <c:dLbls>
          <c:dLblPos val="outEnd"/>
          <c:showLegendKey val="0"/>
          <c:showVal val="1"/>
          <c:showCatName val="0"/>
          <c:showSerName val="0"/>
          <c:showPercent val="0"/>
          <c:showBubbleSize val="0"/>
        </c:dLbls>
        <c:gapWidth val="219"/>
        <c:overlap val="-27"/>
        <c:axId val="1124193248"/>
        <c:axId val="1124189504"/>
      </c:barChart>
      <c:catAx>
        <c:axId val="11241932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crossAx val="1124189504"/>
        <c:crosses val="autoZero"/>
        <c:auto val="1"/>
        <c:lblAlgn val="ctr"/>
        <c:lblOffset val="100"/>
        <c:noMultiLvlLbl val="0"/>
      </c:catAx>
      <c:valAx>
        <c:axId val="1124189504"/>
        <c:scaling>
          <c:orientation val="minMax"/>
        </c:scaling>
        <c:delete val="1"/>
        <c:axPos val="l"/>
        <c:numFmt formatCode="General" sourceLinked="1"/>
        <c:majorTickMark val="none"/>
        <c:minorTickMark val="none"/>
        <c:tickLblPos val="nextTo"/>
        <c:crossAx val="11241932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Bahnschrift" panose="020B0502040204020203" pitchFamily="34" charset="0"/>
        </a:defRPr>
      </a:pPr>
      <a:endParaRPr lang="et-EE"/>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pivotSource>
    <c:name>[P__hik__simustik_patsiendile_2020.xls]Leht12!PivotTable-liigendtabel8</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r>
              <a:rPr lang="en-US" dirty="0" err="1"/>
              <a:t>Kuidas</a:t>
            </a:r>
            <a:r>
              <a:rPr lang="en-US" dirty="0"/>
              <a:t> </a:t>
            </a:r>
            <a:r>
              <a:rPr lang="en-US" dirty="0" err="1"/>
              <a:t>registreerisite</a:t>
            </a:r>
            <a:endParaRPr lang="et-EE" dirty="0"/>
          </a:p>
          <a:p>
            <a:pPr>
              <a:defRPr/>
            </a:pPr>
            <a:r>
              <a:rPr lang="en-US" dirty="0"/>
              <a:t> end </a:t>
            </a:r>
            <a:r>
              <a:rPr lang="en-US" dirty="0" err="1"/>
              <a:t>vastuvõtule</a:t>
            </a:r>
            <a:r>
              <a:rPr lang="en-US" dirty="0"/>
              <a:t>?</a:t>
            </a:r>
          </a:p>
        </c:rich>
      </c:tx>
      <c:layout>
        <c:manualLayout>
          <c:xMode val="edge"/>
          <c:yMode val="edge"/>
          <c:x val="0.15289641183632366"/>
          <c:y val="9.3264834677677191E-4"/>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endParaRPr lang="et-EE"/>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
        <c:spPr>
          <a:solidFill>
            <a:srgbClr val="FACAB4"/>
          </a:solidFill>
          <a:ln w="19050">
            <a:solidFill>
              <a:schemeClr val="lt1"/>
            </a:solidFill>
          </a:ln>
          <a:effectLst/>
        </c:spPr>
        <c:dLbl>
          <c:idx val="0"/>
          <c:layout>
            <c:manualLayout>
              <c:x val="-0.12952679352580929"/>
              <c:y val="-5.1573709536307959E-2"/>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A85FEEFC-A174-4B5C-B747-B4735070A33F}"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274</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2"/>
        <c:spPr>
          <a:solidFill>
            <a:srgbClr val="FBE5D6"/>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9C02FD22-70C9-41C2-890F-1111FD2444C9}"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156</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3"/>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C49EF07E-756D-426D-B39C-DC1AB9F76E55}"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73</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4"/>
        <c:spPr>
          <a:solidFill>
            <a:schemeClr val="accent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1048BAFD-D7D4-4073-B274-FD33719FD0BC}"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37</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6"/>
        <c:spPr>
          <a:solidFill>
            <a:srgbClr val="FACAB4"/>
          </a:solidFill>
          <a:ln w="19050">
            <a:solidFill>
              <a:schemeClr val="lt1"/>
            </a:solidFill>
          </a:ln>
          <a:effectLst/>
        </c:spPr>
        <c:dLbl>
          <c:idx val="0"/>
          <c:layout>
            <c:manualLayout>
              <c:x val="-0.12952679352580929"/>
              <c:y val="-5.1573709536307959E-2"/>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A85FEEFC-A174-4B5C-B747-B4735070A33F}"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274</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7"/>
        <c:spPr>
          <a:solidFill>
            <a:srgbClr val="FBE5D6"/>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9C02FD22-70C9-41C2-890F-1111FD2444C9}"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156</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8"/>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C49EF07E-756D-426D-B39C-DC1AB9F76E55}"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73</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9"/>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1048BAFD-D7D4-4073-B274-FD33719FD0BC}"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37</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1"/>
        <c:spPr>
          <a:solidFill>
            <a:srgbClr val="FACAB4"/>
          </a:solidFill>
          <a:ln w="19050">
            <a:solidFill>
              <a:schemeClr val="lt1"/>
            </a:solidFill>
          </a:ln>
          <a:effectLst/>
        </c:spPr>
        <c:dLbl>
          <c:idx val="0"/>
          <c:layout>
            <c:manualLayout>
              <c:x val="-0.12952679352580929"/>
              <c:y val="-5.1573709536307959E-2"/>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A85FEEFC-A174-4B5C-B747-B4735070A33F}"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274</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2"/>
        <c:spPr>
          <a:solidFill>
            <a:srgbClr val="FBE5D6"/>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9C02FD22-70C9-41C2-890F-1111FD2444C9}"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156</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3"/>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C49EF07E-756D-426D-B39C-DC1AB9F76E55}"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73</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4"/>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1048BAFD-D7D4-4073-B274-FD33719FD0BC}"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37</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s>
    <c:plotArea>
      <c:layout>
        <c:manualLayout>
          <c:layoutTarget val="inner"/>
          <c:xMode val="edge"/>
          <c:yMode val="edge"/>
          <c:x val="6.847813000565299E-2"/>
          <c:y val="0.1920721953048867"/>
          <c:w val="0.51315392913609958"/>
          <c:h val="0.6301875504419554"/>
        </c:manualLayout>
      </c:layout>
      <c:pieChart>
        <c:varyColors val="1"/>
        <c:ser>
          <c:idx val="0"/>
          <c:order val="0"/>
          <c:tx>
            <c:strRef>
              <c:f>Leht12!$B$3:$B$4</c:f>
              <c:strCache>
                <c:ptCount val="1"/>
                <c:pt idx="0">
                  <c:v>Kokku</c:v>
                </c:pt>
              </c:strCache>
            </c:strRef>
          </c:tx>
          <c:dPt>
            <c:idx val="0"/>
            <c:bubble3D val="0"/>
            <c:spPr>
              <a:solidFill>
                <a:srgbClr val="FACAB4"/>
              </a:solidFill>
              <a:ln w="19050">
                <a:solidFill>
                  <a:schemeClr val="lt1"/>
                </a:solidFill>
              </a:ln>
              <a:effectLst/>
            </c:spPr>
            <c:extLst>
              <c:ext xmlns:c16="http://schemas.microsoft.com/office/drawing/2014/chart" uri="{C3380CC4-5D6E-409C-BE32-E72D297353CC}">
                <c16:uniqueId val="{00000001-05A4-4495-BDA0-7603CDF78AB6}"/>
              </c:ext>
            </c:extLst>
          </c:dPt>
          <c:dPt>
            <c:idx val="1"/>
            <c:bubble3D val="0"/>
            <c:spPr>
              <a:solidFill>
                <a:srgbClr val="FBE5D6"/>
              </a:solidFill>
              <a:ln w="19050">
                <a:solidFill>
                  <a:schemeClr val="lt1"/>
                </a:solidFill>
              </a:ln>
              <a:effectLst/>
            </c:spPr>
            <c:extLst>
              <c:ext xmlns:c16="http://schemas.microsoft.com/office/drawing/2014/chart" uri="{C3380CC4-5D6E-409C-BE32-E72D297353CC}">
                <c16:uniqueId val="{00000003-05A4-4495-BDA0-7603CDF78AB6}"/>
              </c:ext>
            </c:extLst>
          </c:dPt>
          <c:dPt>
            <c:idx val="2"/>
            <c:bubble3D val="0"/>
            <c:spPr>
              <a:solidFill>
                <a:schemeClr val="bg2"/>
              </a:solidFill>
              <a:ln w="19050">
                <a:solidFill>
                  <a:schemeClr val="lt1"/>
                </a:solidFill>
              </a:ln>
              <a:effectLst/>
            </c:spPr>
            <c:extLst>
              <c:ext xmlns:c16="http://schemas.microsoft.com/office/drawing/2014/chart" uri="{C3380CC4-5D6E-409C-BE32-E72D297353CC}">
                <c16:uniqueId val="{00000005-05A4-4495-BDA0-7603CDF78AB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5A4-4495-BDA0-7603CDF78AB6}"/>
              </c:ext>
            </c:extLst>
          </c:dPt>
          <c:dLbls>
            <c:dLbl>
              <c:idx val="0"/>
              <c:layout>
                <c:manualLayout>
                  <c:x val="-0.17236483993717652"/>
                  <c:y val="-3.8977779217713754E-2"/>
                </c:manualLayout>
              </c:layout>
              <c:tx>
                <c:rich>
                  <a:bodyPr/>
                  <a:lstStyle/>
                  <a:p>
                    <a:fld id="{A85FEEFC-A174-4B5C-B747-B4735070A33F}" type="PERCENTAGE">
                      <a:rPr lang="en-US"/>
                      <a:pPr/>
                      <a:t>[PROTSENT]</a:t>
                    </a:fld>
                    <a:r>
                      <a:rPr lang="en-US"/>
                      <a:t>; 274</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05A4-4495-BDA0-7603CDF78AB6}"/>
                </c:ext>
              </c:extLst>
            </c:dLbl>
            <c:dLbl>
              <c:idx val="1"/>
              <c:tx>
                <c:rich>
                  <a:bodyPr/>
                  <a:lstStyle/>
                  <a:p>
                    <a:fld id="{9C02FD22-70C9-41C2-890F-1111FD2444C9}" type="PERCENTAGE">
                      <a:rPr lang="en-US"/>
                      <a:pPr/>
                      <a:t>[PROTSENT]</a:t>
                    </a:fld>
                    <a:r>
                      <a:rPr lang="en-US"/>
                      <a:t>; 156</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05A4-4495-BDA0-7603CDF78AB6}"/>
                </c:ext>
              </c:extLst>
            </c:dLbl>
            <c:dLbl>
              <c:idx val="2"/>
              <c:tx>
                <c:rich>
                  <a:bodyPr/>
                  <a:lstStyle/>
                  <a:p>
                    <a:fld id="{C49EF07E-756D-426D-B39C-DC1AB9F76E55}" type="PERCENTAGE">
                      <a:rPr lang="en-US"/>
                      <a:pPr/>
                      <a:t>[PROTSENT]</a:t>
                    </a:fld>
                    <a:r>
                      <a:rPr lang="en-US"/>
                      <a:t>; 73</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05A4-4495-BDA0-7603CDF78AB6}"/>
                </c:ext>
              </c:extLst>
            </c:dLbl>
            <c:dLbl>
              <c:idx val="3"/>
              <c:tx>
                <c:rich>
                  <a:bodyPr/>
                  <a:lstStyle/>
                  <a:p>
                    <a:fld id="{1048BAFD-D7D4-4073-B274-FD33719FD0BC}" type="PERCENTAGE">
                      <a:rPr lang="en-US"/>
                      <a:pPr/>
                      <a:t>[PROTSENT]</a:t>
                    </a:fld>
                    <a:r>
                      <a:rPr lang="en-US"/>
                      <a:t>; 37</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05A4-4495-BDA0-7603CDF78AB6}"/>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Leht12!$A$5:$A$9</c:f>
              <c:strCache>
                <c:ptCount val="4"/>
                <c:pt idx="0">
                  <c:v>Broneerisin aja kodulehel</c:v>
                </c:pt>
                <c:pt idx="1">
                  <c:v>Telefoni teel</c:v>
                </c:pt>
                <c:pt idx="2">
                  <c:v>Registratuuris (või arst pani järgmise aja)</c:v>
                </c:pt>
                <c:pt idx="3">
                  <c:v>E-postiga</c:v>
                </c:pt>
              </c:strCache>
            </c:strRef>
          </c:cat>
          <c:val>
            <c:numRef>
              <c:f>Leht12!$B$5:$B$9</c:f>
              <c:numCache>
                <c:formatCode>General</c:formatCode>
                <c:ptCount val="4"/>
                <c:pt idx="0">
                  <c:v>274</c:v>
                </c:pt>
                <c:pt idx="1">
                  <c:v>156</c:v>
                </c:pt>
                <c:pt idx="2">
                  <c:v>73</c:v>
                </c:pt>
                <c:pt idx="3">
                  <c:v>37</c:v>
                </c:pt>
              </c:numCache>
            </c:numRef>
          </c:val>
          <c:extLst>
            <c:ext xmlns:c16="http://schemas.microsoft.com/office/drawing/2014/chart" uri="{C3380CC4-5D6E-409C-BE32-E72D297353CC}">
              <c16:uniqueId val="{00000008-05A4-4495-BDA0-7603CDF78AB6}"/>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5809906179761396"/>
          <c:y val="0.22477241299627113"/>
          <c:w val="0.34136546184738958"/>
          <c:h val="0.59428343977471765"/>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Bahnschrift" panose="020B0502040204020203" pitchFamily="34" charset="0"/>
        </a:defRPr>
      </a:pPr>
      <a:endParaRPr lang="et-E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pivotSource>
    <c:name>[P__hik__simustik_patsiendile_2020.xls]Leht13!PivotTable-liigendtabel9</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r>
              <a:rPr lang="en-US" dirty="0"/>
              <a:t>Kas </a:t>
            </a:r>
            <a:r>
              <a:rPr lang="en-US" dirty="0" err="1"/>
              <a:t>jäite</a:t>
            </a:r>
            <a:r>
              <a:rPr lang="en-US" dirty="0"/>
              <a:t> </a:t>
            </a:r>
            <a:r>
              <a:rPr lang="en-US" dirty="0" err="1"/>
              <a:t>registreerimise</a:t>
            </a:r>
            <a:endParaRPr lang="et-EE" dirty="0"/>
          </a:p>
          <a:p>
            <a:pPr>
              <a:defRPr/>
            </a:pPr>
            <a:r>
              <a:rPr lang="en-US" dirty="0"/>
              <a:t> </a:t>
            </a:r>
            <a:r>
              <a:rPr lang="en-US" dirty="0" err="1"/>
              <a:t>korraldusega</a:t>
            </a:r>
            <a:r>
              <a:rPr lang="en-US" dirty="0"/>
              <a:t> </a:t>
            </a:r>
            <a:r>
              <a:rPr lang="en-US" dirty="0" err="1"/>
              <a:t>rahule</a:t>
            </a:r>
            <a:r>
              <a:rPr lang="en-US" dirty="0"/>
              <a:t>?</a:t>
            </a:r>
          </a:p>
        </c:rich>
      </c:tx>
      <c:layout>
        <c:manualLayout>
          <c:xMode val="edge"/>
          <c:yMode val="edge"/>
          <c:x val="0.23502167008266484"/>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Bahnschrift" panose="020B0502040204020203" pitchFamily="34" charset="0"/>
              <a:ea typeface="+mn-ea"/>
              <a:cs typeface="+mn-cs"/>
            </a:defRPr>
          </a:pPr>
          <a:endParaRPr lang="et-EE"/>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
        <c:spPr>
          <a:solidFill>
            <a:srgbClr val="FACAB4"/>
          </a:solidFill>
          <a:ln w="19050">
            <a:solidFill>
              <a:schemeClr val="lt1"/>
            </a:solidFill>
          </a:ln>
          <a:effectLst/>
        </c:spPr>
        <c:dLbl>
          <c:idx val="0"/>
          <c:layout>
            <c:manualLayout>
              <c:x val="-2.8777559055118109E-2"/>
              <c:y val="-0.33797717993584137"/>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C15B19B9-C89E-4ADA-BA2D-DD9C137295BB}"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464</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2"/>
        <c:spPr>
          <a:solidFill>
            <a:schemeClr val="accent2">
              <a:lumMod val="20000"/>
              <a:lumOff val="8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D5021B31-930B-4556-B9B8-E04C876CCAED}"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58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3"/>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7C05880B-2672-43BC-8411-C689802CC32C}"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5</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4"/>
        <c:spPr>
          <a:solidFill>
            <a:schemeClr val="accent4"/>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79D07F8A-8F0B-44B1-9C79-647094296F99}"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6"/>
        <c:spPr>
          <a:solidFill>
            <a:srgbClr val="FACAB4"/>
          </a:solidFill>
          <a:ln w="19050">
            <a:solidFill>
              <a:schemeClr val="lt1"/>
            </a:solidFill>
          </a:ln>
          <a:effectLst/>
        </c:spPr>
        <c:dLbl>
          <c:idx val="0"/>
          <c:layout>
            <c:manualLayout>
              <c:x val="-2.8777559055118109E-2"/>
              <c:y val="-0.33797717993584137"/>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C15B19B9-C89E-4ADA-BA2D-DD9C137295BB}"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464</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7"/>
        <c:spPr>
          <a:solidFill>
            <a:schemeClr val="accent2">
              <a:lumMod val="20000"/>
              <a:lumOff val="8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D5021B31-930B-4556-B9B8-E04C876CCAED}"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58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8"/>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7C05880B-2672-43BC-8411-C689802CC32C}"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5</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9"/>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79D07F8A-8F0B-44B1-9C79-647094296F99}"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extLst>
        </c:dLbl>
      </c:pivotFmt>
      <c:pivotFmt>
        <c:idx val="11"/>
        <c:spPr>
          <a:solidFill>
            <a:srgbClr val="FACAB4"/>
          </a:solidFill>
          <a:ln w="19050">
            <a:solidFill>
              <a:schemeClr val="lt1"/>
            </a:solidFill>
          </a:ln>
          <a:effectLst/>
        </c:spPr>
        <c:dLbl>
          <c:idx val="0"/>
          <c:layout>
            <c:manualLayout>
              <c:x val="-2.8777559055118109E-2"/>
              <c:y val="-0.33797717993584137"/>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C15B19B9-C89E-4ADA-BA2D-DD9C137295BB}"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464</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2"/>
        <c:spPr>
          <a:solidFill>
            <a:schemeClr val="accent2">
              <a:lumMod val="20000"/>
              <a:lumOff val="80000"/>
            </a:schemeClr>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D5021B31-930B-4556-B9B8-E04C876CCAED}"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58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3"/>
        <c:spPr>
          <a:solidFill>
            <a:schemeClr val="bg2"/>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7C05880B-2672-43BC-8411-C689802CC32C}"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5</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
        <c:idx val="14"/>
        <c:spPr>
          <a:solidFill>
            <a:schemeClr val="accent1"/>
          </a:solidFill>
          <a:ln w="19050">
            <a:solidFill>
              <a:schemeClr val="lt1"/>
            </a:solidFill>
          </a:ln>
          <a:effectLst/>
        </c:spPr>
        <c:dLbl>
          <c:idx val="0"/>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fld id="{79D07F8A-8F0B-44B1-9C79-647094296F99}" type="PERCENTAGE">
                  <a:rPr lang="en-US"/>
                  <a:pPr>
                    <a:defRPr sz="900" b="0" i="0" u="none" strike="noStrike" kern="1200" baseline="0">
                      <a:solidFill>
                        <a:schemeClr val="tx1">
                          <a:lumMod val="75000"/>
                          <a:lumOff val="25000"/>
                        </a:schemeClr>
                      </a:solidFill>
                      <a:latin typeface="Bahnschrift" panose="020B0502040204020203" pitchFamily="34" charset="0"/>
                      <a:ea typeface="+mn-ea"/>
                      <a:cs typeface="+mn-cs"/>
                    </a:defRPr>
                  </a:pPr>
                  <a:t>[PROTSENT]</a:t>
                </a:fld>
                <a:r>
                  <a:rPr lang="en-US"/>
                  <a:t>; 8</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extLst>
            <c:ext xmlns:c15="http://schemas.microsoft.com/office/drawing/2012/chart" uri="{CE6537A1-D6FC-4f65-9D91-7224C49458BB}">
              <c15:dlblFieldTable/>
              <c15:showDataLabelsRange val="0"/>
            </c:ext>
          </c:extLst>
        </c:dLbl>
      </c:pivotFmt>
    </c:pivotFmts>
    <c:plotArea>
      <c:layout/>
      <c:pieChart>
        <c:varyColors val="1"/>
        <c:ser>
          <c:idx val="0"/>
          <c:order val="0"/>
          <c:tx>
            <c:strRef>
              <c:f>Leht13!$B$3:$B$4</c:f>
              <c:strCache>
                <c:ptCount val="1"/>
                <c:pt idx="0">
                  <c:v>Kokku</c:v>
                </c:pt>
              </c:strCache>
            </c:strRef>
          </c:tx>
          <c:dPt>
            <c:idx val="0"/>
            <c:bubble3D val="0"/>
            <c:spPr>
              <a:solidFill>
                <a:srgbClr val="FACAB4"/>
              </a:solidFill>
              <a:ln w="19050">
                <a:solidFill>
                  <a:schemeClr val="lt1"/>
                </a:solidFill>
              </a:ln>
              <a:effectLst/>
            </c:spPr>
            <c:extLst>
              <c:ext xmlns:c16="http://schemas.microsoft.com/office/drawing/2014/chart" uri="{C3380CC4-5D6E-409C-BE32-E72D297353CC}">
                <c16:uniqueId val="{00000001-3514-43FF-B2E3-B6F273C4F8DE}"/>
              </c:ext>
            </c:extLst>
          </c:dPt>
          <c:dPt>
            <c:idx val="1"/>
            <c:bubble3D val="0"/>
            <c:spPr>
              <a:solidFill>
                <a:schemeClr val="accent2">
                  <a:lumMod val="20000"/>
                  <a:lumOff val="80000"/>
                </a:schemeClr>
              </a:solidFill>
              <a:ln w="19050">
                <a:solidFill>
                  <a:schemeClr val="lt1"/>
                </a:solidFill>
              </a:ln>
              <a:effectLst/>
            </c:spPr>
            <c:extLst>
              <c:ext xmlns:c16="http://schemas.microsoft.com/office/drawing/2014/chart" uri="{C3380CC4-5D6E-409C-BE32-E72D297353CC}">
                <c16:uniqueId val="{00000003-3514-43FF-B2E3-B6F273C4F8DE}"/>
              </c:ext>
            </c:extLst>
          </c:dPt>
          <c:dPt>
            <c:idx val="2"/>
            <c:bubble3D val="0"/>
            <c:spPr>
              <a:solidFill>
                <a:schemeClr val="bg2"/>
              </a:solidFill>
              <a:ln w="19050">
                <a:solidFill>
                  <a:schemeClr val="lt1"/>
                </a:solidFill>
              </a:ln>
              <a:effectLst/>
            </c:spPr>
            <c:extLst>
              <c:ext xmlns:c16="http://schemas.microsoft.com/office/drawing/2014/chart" uri="{C3380CC4-5D6E-409C-BE32-E72D297353CC}">
                <c16:uniqueId val="{00000005-3514-43FF-B2E3-B6F273C4F8D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514-43FF-B2E3-B6F273C4F8DE}"/>
              </c:ext>
            </c:extLst>
          </c:dPt>
          <c:dLbls>
            <c:dLbl>
              <c:idx val="0"/>
              <c:layout>
                <c:manualLayout>
                  <c:x val="-3.550020953263195E-2"/>
                  <c:y val="-0.40222128919378125"/>
                </c:manualLayout>
              </c:layout>
              <c:tx>
                <c:rich>
                  <a:bodyPr/>
                  <a:lstStyle/>
                  <a:p>
                    <a:fld id="{C15B19B9-C89E-4ADA-BA2D-DD9C137295BB}" type="PERCENTAGE">
                      <a:rPr lang="en-US"/>
                      <a:pPr/>
                      <a:t>[PROTSENT]</a:t>
                    </a:fld>
                    <a:r>
                      <a:rPr lang="en-US"/>
                      <a:t>; 464</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3514-43FF-B2E3-B6F273C4F8DE}"/>
                </c:ext>
              </c:extLst>
            </c:dLbl>
            <c:dLbl>
              <c:idx val="1"/>
              <c:tx>
                <c:rich>
                  <a:bodyPr/>
                  <a:lstStyle/>
                  <a:p>
                    <a:fld id="{D5021B31-930B-4556-B9B8-E04C876CCAED}" type="PERCENTAGE">
                      <a:rPr lang="en-US"/>
                      <a:pPr/>
                      <a:t>[PROTSENT]</a:t>
                    </a:fld>
                    <a:r>
                      <a:rPr lang="en-US"/>
                      <a:t>; 58</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3514-43FF-B2E3-B6F273C4F8DE}"/>
                </c:ext>
              </c:extLst>
            </c:dLbl>
            <c:dLbl>
              <c:idx val="2"/>
              <c:tx>
                <c:rich>
                  <a:bodyPr/>
                  <a:lstStyle/>
                  <a:p>
                    <a:fld id="{7C05880B-2672-43BC-8411-C689802CC32C}" type="PERCENTAGE">
                      <a:rPr lang="en-US"/>
                      <a:pPr/>
                      <a:t>[PROTSENT]</a:t>
                    </a:fld>
                    <a:r>
                      <a:rPr lang="en-US"/>
                      <a:t>; 5</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3514-43FF-B2E3-B6F273C4F8DE}"/>
                </c:ext>
              </c:extLst>
            </c:dLbl>
            <c:dLbl>
              <c:idx val="3"/>
              <c:tx>
                <c:rich>
                  <a:bodyPr/>
                  <a:lstStyle/>
                  <a:p>
                    <a:fld id="{79D07F8A-8F0B-44B1-9C79-647094296F99}" type="PERCENTAGE">
                      <a:rPr lang="en-US"/>
                      <a:pPr/>
                      <a:t>[PROTSENT]</a:t>
                    </a:fld>
                    <a:r>
                      <a:rPr lang="en-US"/>
                      <a:t>; 8</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3514-43FF-B2E3-B6F273C4F8DE}"/>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Bahnschrift" panose="020B0502040204020203" pitchFamily="34" charset="0"/>
                    <a:ea typeface="+mn-ea"/>
                    <a:cs typeface="+mn-cs"/>
                  </a:defRPr>
                </a:pPr>
                <a:endParaRPr lang="et-E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Leht13!$A$5:$A$9</c:f>
              <c:strCache>
                <c:ptCount val="4"/>
                <c:pt idx="0">
                  <c:v>Jah</c:v>
                </c:pt>
                <c:pt idx="1">
                  <c:v>Pigem jah</c:v>
                </c:pt>
                <c:pt idx="2">
                  <c:v>Pigem ei</c:v>
                </c:pt>
                <c:pt idx="3">
                  <c:v>Ei</c:v>
                </c:pt>
              </c:strCache>
            </c:strRef>
          </c:cat>
          <c:val>
            <c:numRef>
              <c:f>Leht13!$B$5:$B$9</c:f>
              <c:numCache>
                <c:formatCode>General</c:formatCode>
                <c:ptCount val="4"/>
                <c:pt idx="0">
                  <c:v>464</c:v>
                </c:pt>
                <c:pt idx="1">
                  <c:v>58</c:v>
                </c:pt>
                <c:pt idx="2">
                  <c:v>5</c:v>
                </c:pt>
                <c:pt idx="3">
                  <c:v>8</c:v>
                </c:pt>
              </c:numCache>
            </c:numRef>
          </c:val>
          <c:extLst>
            <c:ext xmlns:c16="http://schemas.microsoft.com/office/drawing/2014/chart" uri="{C3380CC4-5D6E-409C-BE32-E72D297353CC}">
              <c16:uniqueId val="{00000008-3514-43FF-B2E3-B6F273C4F8DE}"/>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3335530117558836"/>
          <c:y val="0.35351783689721394"/>
          <c:w val="0.16720492291404754"/>
          <c:h val="0.3724865931611685"/>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Bahnschrift" panose="020B0502040204020203" pitchFamily="34" charset="0"/>
              <a:ea typeface="+mn-ea"/>
              <a:cs typeface="+mn-cs"/>
            </a:defRPr>
          </a:pPr>
          <a:endParaRPr lang="et-E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Bahnschrift" panose="020B0502040204020203" pitchFamily="34" charset="0"/>
        </a:defRPr>
      </a:pPr>
      <a:endParaRPr lang="et-E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a:extLst>
              <a:ext uri="{FF2B5EF4-FFF2-40B4-BE49-F238E27FC236}">
                <a16:creationId xmlns:a16="http://schemas.microsoft.com/office/drawing/2014/main" id="{1732A405-7295-4324-9844-F804AAB8600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Kuupäeva kohatäide 2">
            <a:extLst>
              <a:ext uri="{FF2B5EF4-FFF2-40B4-BE49-F238E27FC236}">
                <a16:creationId xmlns:a16="http://schemas.microsoft.com/office/drawing/2014/main" id="{F97B44F1-5B61-44D4-98C8-826CFED9BA0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5A32DDF-E288-4E0D-81CC-5AA9A7026F0B}" type="datetimeFigureOut">
              <a:rPr lang="et-EE" smtClean="0"/>
              <a:t>25.04.2022</a:t>
            </a:fld>
            <a:endParaRPr lang="et-EE"/>
          </a:p>
        </p:txBody>
      </p:sp>
      <p:sp>
        <p:nvSpPr>
          <p:cNvPr id="4" name="Jaluse kohatäide 3">
            <a:extLst>
              <a:ext uri="{FF2B5EF4-FFF2-40B4-BE49-F238E27FC236}">
                <a16:creationId xmlns:a16="http://schemas.microsoft.com/office/drawing/2014/main" id="{5CB6D6BB-2FE5-4DFD-9E58-A62E9621915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5" name="Slaidinumbri kohatäide 4">
            <a:extLst>
              <a:ext uri="{FF2B5EF4-FFF2-40B4-BE49-F238E27FC236}">
                <a16:creationId xmlns:a16="http://schemas.microsoft.com/office/drawing/2014/main" id="{816343E2-67FB-480F-9B95-3D45665E1A1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FF26D9-9B54-4E43-89EF-67F8C436933D}" type="slidenum">
              <a:rPr lang="et-EE" smtClean="0"/>
              <a:t>‹#›</a:t>
            </a:fld>
            <a:endParaRPr lang="et-EE"/>
          </a:p>
        </p:txBody>
      </p:sp>
    </p:spTree>
    <p:extLst>
      <p:ext uri="{BB962C8B-B14F-4D97-AF65-F5344CB8AC3E}">
        <p14:creationId xmlns:p14="http://schemas.microsoft.com/office/powerpoint/2010/main" val="12236884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2E2CF9-3100-4959-8D8C-CDB466BBE9E0}" type="datetimeFigureOut">
              <a:rPr lang="et-EE" smtClean="0"/>
              <a:t>25.04.2022</a:t>
            </a:fld>
            <a:endParaRPr lang="et-EE"/>
          </a:p>
        </p:txBody>
      </p:sp>
      <p:sp>
        <p:nvSpPr>
          <p:cNvPr id="4" name="Slaidi pildi kohatä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Märkmete kohatäid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6" name="Jaluse kohatäid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aidinumbri kohatä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6F1C9-14BA-4CEF-BFF6-87BABE93AE70}" type="slidenum">
              <a:rPr lang="et-EE" smtClean="0"/>
              <a:t>‹#›</a:t>
            </a:fld>
            <a:endParaRPr lang="et-EE"/>
          </a:p>
        </p:txBody>
      </p:sp>
    </p:spTree>
    <p:extLst>
      <p:ext uri="{BB962C8B-B14F-4D97-AF65-F5344CB8AC3E}">
        <p14:creationId xmlns:p14="http://schemas.microsoft.com/office/powerpoint/2010/main" val="1753732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DD92A0D-F7A6-4D4B-8FE7-F483CE66476C}"/>
              </a:ext>
            </a:extLst>
          </p:cNvPr>
          <p:cNvSpPr>
            <a:spLocks noGrp="1"/>
          </p:cNvSpPr>
          <p:nvPr>
            <p:ph type="ctrTitle"/>
          </p:nvPr>
        </p:nvSpPr>
        <p:spPr>
          <a:xfrm>
            <a:off x="1524000" y="1122363"/>
            <a:ext cx="9144000" cy="2387600"/>
          </a:xfrm>
        </p:spPr>
        <p:txBody>
          <a:bodyPr anchor="b"/>
          <a:lstStyle>
            <a:lvl1pPr algn="ctr">
              <a:defRPr sz="6000"/>
            </a:lvl1pPr>
          </a:lstStyle>
          <a:p>
            <a:r>
              <a:rPr lang="et-EE"/>
              <a:t>Klõpsake juhteksemplari pealkirja laadi redigeerimiseks</a:t>
            </a:r>
          </a:p>
        </p:txBody>
      </p:sp>
      <p:sp>
        <p:nvSpPr>
          <p:cNvPr id="3" name="Alapealkiri 2">
            <a:extLst>
              <a:ext uri="{FF2B5EF4-FFF2-40B4-BE49-F238E27FC236}">
                <a16:creationId xmlns:a16="http://schemas.microsoft.com/office/drawing/2014/main" id="{D13A64ED-87AC-4A48-8A0C-04CBEB1FCF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a:t>Klõpsake juhteksemplari alapealkirja laadi redigeerimiseks</a:t>
            </a:r>
          </a:p>
        </p:txBody>
      </p:sp>
      <p:sp>
        <p:nvSpPr>
          <p:cNvPr id="4" name="Kuupäeva kohatäide 3">
            <a:extLst>
              <a:ext uri="{FF2B5EF4-FFF2-40B4-BE49-F238E27FC236}">
                <a16:creationId xmlns:a16="http://schemas.microsoft.com/office/drawing/2014/main" id="{92A688B7-269B-4031-BB13-0C3CCE73316F}"/>
              </a:ext>
            </a:extLst>
          </p:cNvPr>
          <p:cNvSpPr>
            <a:spLocks noGrp="1"/>
          </p:cNvSpPr>
          <p:nvPr>
            <p:ph type="dt" sz="half" idx="10"/>
          </p:nvPr>
        </p:nvSpPr>
        <p:spPr/>
        <p:txBody>
          <a:bodyPr/>
          <a:lstStyle/>
          <a:p>
            <a:fld id="{446D0EF9-066C-4D14-A201-591A07425BE3}" type="datetimeFigureOut">
              <a:rPr lang="et-EE" smtClean="0"/>
              <a:t>25.04.2022</a:t>
            </a:fld>
            <a:endParaRPr lang="et-EE"/>
          </a:p>
        </p:txBody>
      </p:sp>
      <p:sp>
        <p:nvSpPr>
          <p:cNvPr id="5" name="Jaluse kohatäide 4">
            <a:extLst>
              <a:ext uri="{FF2B5EF4-FFF2-40B4-BE49-F238E27FC236}">
                <a16:creationId xmlns:a16="http://schemas.microsoft.com/office/drawing/2014/main" id="{CFE7D222-D9C7-4657-8CB5-FC889139993C}"/>
              </a:ext>
            </a:extLst>
          </p:cNvPr>
          <p:cNvSpPr>
            <a:spLocks noGrp="1"/>
          </p:cNvSpPr>
          <p:nvPr>
            <p:ph type="ftr" sz="quarter" idx="11"/>
          </p:nvPr>
        </p:nvSpPr>
        <p:spPr/>
        <p:txBody>
          <a:bodyPr/>
          <a:lstStyle/>
          <a:p>
            <a:endParaRPr lang="et-EE"/>
          </a:p>
        </p:txBody>
      </p:sp>
      <p:sp>
        <p:nvSpPr>
          <p:cNvPr id="6" name="Slaidinumbri kohatäide 5">
            <a:extLst>
              <a:ext uri="{FF2B5EF4-FFF2-40B4-BE49-F238E27FC236}">
                <a16:creationId xmlns:a16="http://schemas.microsoft.com/office/drawing/2014/main" id="{63DAA879-507C-4D8C-8A8D-A7C74699C127}"/>
              </a:ext>
            </a:extLst>
          </p:cNvPr>
          <p:cNvSpPr>
            <a:spLocks noGrp="1"/>
          </p:cNvSpPr>
          <p:nvPr>
            <p:ph type="sldNum" sz="quarter" idx="12"/>
          </p:nvPr>
        </p:nvSpPr>
        <p:spPr/>
        <p:txBody>
          <a:bodyPr/>
          <a:lstStyle/>
          <a:p>
            <a:fld id="{1418CA2E-CD4B-4EDD-9998-78EFA2C2E419}" type="slidenum">
              <a:rPr lang="et-EE" smtClean="0"/>
              <a:t>‹#›</a:t>
            </a:fld>
            <a:endParaRPr lang="et-EE"/>
          </a:p>
        </p:txBody>
      </p:sp>
    </p:spTree>
    <p:extLst>
      <p:ext uri="{BB962C8B-B14F-4D97-AF65-F5344CB8AC3E}">
        <p14:creationId xmlns:p14="http://schemas.microsoft.com/office/powerpoint/2010/main" val="2987568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4870CEEC-65DF-47ED-BE86-ED3C93FF3AB8}"/>
              </a:ext>
            </a:extLst>
          </p:cNvPr>
          <p:cNvSpPr>
            <a:spLocks noGrp="1"/>
          </p:cNvSpPr>
          <p:nvPr>
            <p:ph type="title"/>
          </p:nvPr>
        </p:nvSpPr>
        <p:spPr/>
        <p:txBody>
          <a:bodyPr/>
          <a:lstStyle/>
          <a:p>
            <a:r>
              <a:rPr lang="et-EE"/>
              <a:t>Klõpsake juhteksemplari pealkirja laadi redigeerimiseks</a:t>
            </a:r>
          </a:p>
        </p:txBody>
      </p:sp>
      <p:sp>
        <p:nvSpPr>
          <p:cNvPr id="3" name="Vertikaalteksti kohatäide 2">
            <a:extLst>
              <a:ext uri="{FF2B5EF4-FFF2-40B4-BE49-F238E27FC236}">
                <a16:creationId xmlns:a16="http://schemas.microsoft.com/office/drawing/2014/main" id="{041205EA-FB6F-4A17-A63C-B39D8E6BE0A2}"/>
              </a:ext>
            </a:extLst>
          </p:cNvPr>
          <p:cNvSpPr>
            <a:spLocks noGrp="1"/>
          </p:cNvSpPr>
          <p:nvPr>
            <p:ph type="body" orient="vert" idx="1"/>
          </p:nvPr>
        </p:nvSpPr>
        <p:spPr/>
        <p:txBody>
          <a:bodyPr vert="eaVert"/>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4" name="Kuupäeva kohatäide 3">
            <a:extLst>
              <a:ext uri="{FF2B5EF4-FFF2-40B4-BE49-F238E27FC236}">
                <a16:creationId xmlns:a16="http://schemas.microsoft.com/office/drawing/2014/main" id="{E2584078-1901-49F0-A0B4-18FFF1CC08CE}"/>
              </a:ext>
            </a:extLst>
          </p:cNvPr>
          <p:cNvSpPr>
            <a:spLocks noGrp="1"/>
          </p:cNvSpPr>
          <p:nvPr>
            <p:ph type="dt" sz="half" idx="10"/>
          </p:nvPr>
        </p:nvSpPr>
        <p:spPr/>
        <p:txBody>
          <a:bodyPr/>
          <a:lstStyle/>
          <a:p>
            <a:fld id="{446D0EF9-066C-4D14-A201-591A07425BE3}" type="datetimeFigureOut">
              <a:rPr lang="et-EE" smtClean="0"/>
              <a:t>25.04.2022</a:t>
            </a:fld>
            <a:endParaRPr lang="et-EE"/>
          </a:p>
        </p:txBody>
      </p:sp>
      <p:sp>
        <p:nvSpPr>
          <p:cNvPr id="5" name="Jaluse kohatäide 4">
            <a:extLst>
              <a:ext uri="{FF2B5EF4-FFF2-40B4-BE49-F238E27FC236}">
                <a16:creationId xmlns:a16="http://schemas.microsoft.com/office/drawing/2014/main" id="{36369138-289E-484B-9CBF-D4EA55C4D162}"/>
              </a:ext>
            </a:extLst>
          </p:cNvPr>
          <p:cNvSpPr>
            <a:spLocks noGrp="1"/>
          </p:cNvSpPr>
          <p:nvPr>
            <p:ph type="ftr" sz="quarter" idx="11"/>
          </p:nvPr>
        </p:nvSpPr>
        <p:spPr/>
        <p:txBody>
          <a:bodyPr/>
          <a:lstStyle/>
          <a:p>
            <a:endParaRPr lang="et-EE"/>
          </a:p>
        </p:txBody>
      </p:sp>
      <p:sp>
        <p:nvSpPr>
          <p:cNvPr id="6" name="Slaidinumbri kohatäide 5">
            <a:extLst>
              <a:ext uri="{FF2B5EF4-FFF2-40B4-BE49-F238E27FC236}">
                <a16:creationId xmlns:a16="http://schemas.microsoft.com/office/drawing/2014/main" id="{7BDCDBE1-29E1-4AD1-A8FF-F2A57DC07390}"/>
              </a:ext>
            </a:extLst>
          </p:cNvPr>
          <p:cNvSpPr>
            <a:spLocks noGrp="1"/>
          </p:cNvSpPr>
          <p:nvPr>
            <p:ph type="sldNum" sz="quarter" idx="12"/>
          </p:nvPr>
        </p:nvSpPr>
        <p:spPr/>
        <p:txBody>
          <a:bodyPr/>
          <a:lstStyle/>
          <a:p>
            <a:fld id="{1418CA2E-CD4B-4EDD-9998-78EFA2C2E419}" type="slidenum">
              <a:rPr lang="et-EE" smtClean="0"/>
              <a:t>‹#›</a:t>
            </a:fld>
            <a:endParaRPr lang="et-EE"/>
          </a:p>
        </p:txBody>
      </p:sp>
    </p:spTree>
    <p:extLst>
      <p:ext uri="{BB962C8B-B14F-4D97-AF65-F5344CB8AC3E}">
        <p14:creationId xmlns:p14="http://schemas.microsoft.com/office/powerpoint/2010/main" val="242077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a:extLst>
              <a:ext uri="{FF2B5EF4-FFF2-40B4-BE49-F238E27FC236}">
                <a16:creationId xmlns:a16="http://schemas.microsoft.com/office/drawing/2014/main" id="{0DA5A121-A65F-4684-8762-F62D968C8433}"/>
              </a:ext>
            </a:extLst>
          </p:cNvPr>
          <p:cNvSpPr>
            <a:spLocks noGrp="1"/>
          </p:cNvSpPr>
          <p:nvPr>
            <p:ph type="title" orient="vert"/>
          </p:nvPr>
        </p:nvSpPr>
        <p:spPr>
          <a:xfrm>
            <a:off x="8724900" y="365125"/>
            <a:ext cx="2628900" cy="5811838"/>
          </a:xfrm>
        </p:spPr>
        <p:txBody>
          <a:bodyPr vert="eaVert"/>
          <a:lstStyle/>
          <a:p>
            <a:r>
              <a:rPr lang="et-EE"/>
              <a:t>Klõpsake juhteksemplari pealkirja laadi redigeerimiseks</a:t>
            </a:r>
          </a:p>
        </p:txBody>
      </p:sp>
      <p:sp>
        <p:nvSpPr>
          <p:cNvPr id="3" name="Vertikaalteksti kohatäide 2">
            <a:extLst>
              <a:ext uri="{FF2B5EF4-FFF2-40B4-BE49-F238E27FC236}">
                <a16:creationId xmlns:a16="http://schemas.microsoft.com/office/drawing/2014/main" id="{95382115-D476-48B4-81F1-F52B5472EDA4}"/>
              </a:ext>
            </a:extLst>
          </p:cNvPr>
          <p:cNvSpPr>
            <a:spLocks noGrp="1"/>
          </p:cNvSpPr>
          <p:nvPr>
            <p:ph type="body" orient="vert" idx="1"/>
          </p:nvPr>
        </p:nvSpPr>
        <p:spPr>
          <a:xfrm>
            <a:off x="838200" y="365125"/>
            <a:ext cx="7734300" cy="5811838"/>
          </a:xfrm>
        </p:spPr>
        <p:txBody>
          <a:bodyPr vert="eaVert"/>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4" name="Kuupäeva kohatäide 3">
            <a:extLst>
              <a:ext uri="{FF2B5EF4-FFF2-40B4-BE49-F238E27FC236}">
                <a16:creationId xmlns:a16="http://schemas.microsoft.com/office/drawing/2014/main" id="{CCA28014-CF81-487A-B9E2-327A157CE815}"/>
              </a:ext>
            </a:extLst>
          </p:cNvPr>
          <p:cNvSpPr>
            <a:spLocks noGrp="1"/>
          </p:cNvSpPr>
          <p:nvPr>
            <p:ph type="dt" sz="half" idx="10"/>
          </p:nvPr>
        </p:nvSpPr>
        <p:spPr/>
        <p:txBody>
          <a:bodyPr/>
          <a:lstStyle/>
          <a:p>
            <a:fld id="{446D0EF9-066C-4D14-A201-591A07425BE3}" type="datetimeFigureOut">
              <a:rPr lang="et-EE" smtClean="0"/>
              <a:t>25.04.2022</a:t>
            </a:fld>
            <a:endParaRPr lang="et-EE"/>
          </a:p>
        </p:txBody>
      </p:sp>
      <p:sp>
        <p:nvSpPr>
          <p:cNvPr id="5" name="Jaluse kohatäide 4">
            <a:extLst>
              <a:ext uri="{FF2B5EF4-FFF2-40B4-BE49-F238E27FC236}">
                <a16:creationId xmlns:a16="http://schemas.microsoft.com/office/drawing/2014/main" id="{21A6A417-648D-4EE3-8E9D-27F971FAC7E9}"/>
              </a:ext>
            </a:extLst>
          </p:cNvPr>
          <p:cNvSpPr>
            <a:spLocks noGrp="1"/>
          </p:cNvSpPr>
          <p:nvPr>
            <p:ph type="ftr" sz="quarter" idx="11"/>
          </p:nvPr>
        </p:nvSpPr>
        <p:spPr/>
        <p:txBody>
          <a:bodyPr/>
          <a:lstStyle/>
          <a:p>
            <a:endParaRPr lang="et-EE"/>
          </a:p>
        </p:txBody>
      </p:sp>
      <p:sp>
        <p:nvSpPr>
          <p:cNvPr id="6" name="Slaidinumbri kohatäide 5">
            <a:extLst>
              <a:ext uri="{FF2B5EF4-FFF2-40B4-BE49-F238E27FC236}">
                <a16:creationId xmlns:a16="http://schemas.microsoft.com/office/drawing/2014/main" id="{F628FB05-2B90-4C4D-AA9E-27A4F9F2E075}"/>
              </a:ext>
            </a:extLst>
          </p:cNvPr>
          <p:cNvSpPr>
            <a:spLocks noGrp="1"/>
          </p:cNvSpPr>
          <p:nvPr>
            <p:ph type="sldNum" sz="quarter" idx="12"/>
          </p:nvPr>
        </p:nvSpPr>
        <p:spPr/>
        <p:txBody>
          <a:bodyPr/>
          <a:lstStyle/>
          <a:p>
            <a:fld id="{1418CA2E-CD4B-4EDD-9998-78EFA2C2E419}" type="slidenum">
              <a:rPr lang="et-EE" smtClean="0"/>
              <a:t>‹#›</a:t>
            </a:fld>
            <a:endParaRPr lang="et-EE"/>
          </a:p>
        </p:txBody>
      </p:sp>
    </p:spTree>
    <p:extLst>
      <p:ext uri="{BB962C8B-B14F-4D97-AF65-F5344CB8AC3E}">
        <p14:creationId xmlns:p14="http://schemas.microsoft.com/office/powerpoint/2010/main" val="3994859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4FEBD471-A23D-4589-BD59-D45CE15C53E3}"/>
              </a:ext>
            </a:extLst>
          </p:cNvPr>
          <p:cNvSpPr>
            <a:spLocks noGrp="1"/>
          </p:cNvSpPr>
          <p:nvPr>
            <p:ph type="title"/>
          </p:nvPr>
        </p:nvSpPr>
        <p:spPr/>
        <p:txBody>
          <a:bodyPr/>
          <a:lstStyle/>
          <a:p>
            <a:r>
              <a:rPr lang="et-EE"/>
              <a:t>Klõpsake juhteksemplari pealkirja laadi redigeerimiseks</a:t>
            </a:r>
          </a:p>
        </p:txBody>
      </p:sp>
      <p:sp>
        <p:nvSpPr>
          <p:cNvPr id="3" name="Sisu kohatäide 2">
            <a:extLst>
              <a:ext uri="{FF2B5EF4-FFF2-40B4-BE49-F238E27FC236}">
                <a16:creationId xmlns:a16="http://schemas.microsoft.com/office/drawing/2014/main" id="{5B70E0B5-9925-4790-8A4D-555AF2297968}"/>
              </a:ext>
            </a:extLst>
          </p:cNvPr>
          <p:cNvSpPr>
            <a:spLocks noGrp="1"/>
          </p:cNvSpPr>
          <p:nvPr>
            <p:ph idx="1"/>
          </p:nvPr>
        </p:nvSpPr>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4" name="Kuupäeva kohatäide 3">
            <a:extLst>
              <a:ext uri="{FF2B5EF4-FFF2-40B4-BE49-F238E27FC236}">
                <a16:creationId xmlns:a16="http://schemas.microsoft.com/office/drawing/2014/main" id="{B19151F4-1D21-4584-B4F5-AC441CC0AE54}"/>
              </a:ext>
            </a:extLst>
          </p:cNvPr>
          <p:cNvSpPr>
            <a:spLocks noGrp="1"/>
          </p:cNvSpPr>
          <p:nvPr>
            <p:ph type="dt" sz="half" idx="10"/>
          </p:nvPr>
        </p:nvSpPr>
        <p:spPr/>
        <p:txBody>
          <a:bodyPr/>
          <a:lstStyle/>
          <a:p>
            <a:fld id="{446D0EF9-066C-4D14-A201-591A07425BE3}" type="datetimeFigureOut">
              <a:rPr lang="et-EE" smtClean="0"/>
              <a:t>25.04.2022</a:t>
            </a:fld>
            <a:endParaRPr lang="et-EE"/>
          </a:p>
        </p:txBody>
      </p:sp>
      <p:sp>
        <p:nvSpPr>
          <p:cNvPr id="5" name="Jaluse kohatäide 4">
            <a:extLst>
              <a:ext uri="{FF2B5EF4-FFF2-40B4-BE49-F238E27FC236}">
                <a16:creationId xmlns:a16="http://schemas.microsoft.com/office/drawing/2014/main" id="{91C15C83-4602-412F-8546-1FD5AB659D92}"/>
              </a:ext>
            </a:extLst>
          </p:cNvPr>
          <p:cNvSpPr>
            <a:spLocks noGrp="1"/>
          </p:cNvSpPr>
          <p:nvPr>
            <p:ph type="ftr" sz="quarter" idx="11"/>
          </p:nvPr>
        </p:nvSpPr>
        <p:spPr/>
        <p:txBody>
          <a:bodyPr/>
          <a:lstStyle/>
          <a:p>
            <a:endParaRPr lang="et-EE"/>
          </a:p>
        </p:txBody>
      </p:sp>
      <p:sp>
        <p:nvSpPr>
          <p:cNvPr id="6" name="Slaidinumbri kohatäide 5">
            <a:extLst>
              <a:ext uri="{FF2B5EF4-FFF2-40B4-BE49-F238E27FC236}">
                <a16:creationId xmlns:a16="http://schemas.microsoft.com/office/drawing/2014/main" id="{27970CE2-362D-4D6F-B177-731BAC31FD8C}"/>
              </a:ext>
            </a:extLst>
          </p:cNvPr>
          <p:cNvSpPr>
            <a:spLocks noGrp="1"/>
          </p:cNvSpPr>
          <p:nvPr>
            <p:ph type="sldNum" sz="quarter" idx="12"/>
          </p:nvPr>
        </p:nvSpPr>
        <p:spPr/>
        <p:txBody>
          <a:bodyPr/>
          <a:lstStyle/>
          <a:p>
            <a:fld id="{1418CA2E-CD4B-4EDD-9998-78EFA2C2E419}" type="slidenum">
              <a:rPr lang="et-EE" smtClean="0"/>
              <a:t>‹#›</a:t>
            </a:fld>
            <a:endParaRPr lang="et-EE"/>
          </a:p>
        </p:txBody>
      </p:sp>
      <p:pic>
        <p:nvPicPr>
          <p:cNvPr id="1026" name="Picture 2">
            <a:extLst>
              <a:ext uri="{FF2B5EF4-FFF2-40B4-BE49-F238E27FC236}">
                <a16:creationId xmlns:a16="http://schemas.microsoft.com/office/drawing/2014/main" id="{511986BB-DAE0-41B4-8FB3-2DB8BF8C58F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700705" y="436946"/>
            <a:ext cx="2133230" cy="4881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486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146347E-CACC-471A-853E-44E8A0A9D628}"/>
              </a:ext>
            </a:extLst>
          </p:cNvPr>
          <p:cNvSpPr>
            <a:spLocks noGrp="1"/>
          </p:cNvSpPr>
          <p:nvPr>
            <p:ph type="title"/>
          </p:nvPr>
        </p:nvSpPr>
        <p:spPr>
          <a:xfrm>
            <a:off x="831850" y="1709738"/>
            <a:ext cx="10515600" cy="2852737"/>
          </a:xfrm>
        </p:spPr>
        <p:txBody>
          <a:bodyPr anchor="b"/>
          <a:lstStyle>
            <a:lvl1pPr>
              <a:defRPr sz="6000"/>
            </a:lvl1pPr>
          </a:lstStyle>
          <a:p>
            <a:r>
              <a:rPr lang="et-EE"/>
              <a:t>Klõpsake juhteksemplari pealkirja laadi redigeerimiseks</a:t>
            </a:r>
          </a:p>
        </p:txBody>
      </p:sp>
      <p:sp>
        <p:nvSpPr>
          <p:cNvPr id="3" name="Teksti kohatäide 2">
            <a:extLst>
              <a:ext uri="{FF2B5EF4-FFF2-40B4-BE49-F238E27FC236}">
                <a16:creationId xmlns:a16="http://schemas.microsoft.com/office/drawing/2014/main" id="{C1234584-59C0-4987-8081-AB60F51749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t-EE"/>
              <a:t>Klõpsake juhteksemplari tekstilaadide redigeerimiseks</a:t>
            </a:r>
          </a:p>
        </p:txBody>
      </p:sp>
      <p:sp>
        <p:nvSpPr>
          <p:cNvPr id="4" name="Kuupäeva kohatäide 3">
            <a:extLst>
              <a:ext uri="{FF2B5EF4-FFF2-40B4-BE49-F238E27FC236}">
                <a16:creationId xmlns:a16="http://schemas.microsoft.com/office/drawing/2014/main" id="{8F14D7C8-0875-43DD-9E78-9715F83DA36C}"/>
              </a:ext>
            </a:extLst>
          </p:cNvPr>
          <p:cNvSpPr>
            <a:spLocks noGrp="1"/>
          </p:cNvSpPr>
          <p:nvPr>
            <p:ph type="dt" sz="half" idx="10"/>
          </p:nvPr>
        </p:nvSpPr>
        <p:spPr/>
        <p:txBody>
          <a:bodyPr/>
          <a:lstStyle/>
          <a:p>
            <a:fld id="{446D0EF9-066C-4D14-A201-591A07425BE3}" type="datetimeFigureOut">
              <a:rPr lang="et-EE" smtClean="0"/>
              <a:t>25.04.2022</a:t>
            </a:fld>
            <a:endParaRPr lang="et-EE"/>
          </a:p>
        </p:txBody>
      </p:sp>
      <p:sp>
        <p:nvSpPr>
          <p:cNvPr id="5" name="Jaluse kohatäide 4">
            <a:extLst>
              <a:ext uri="{FF2B5EF4-FFF2-40B4-BE49-F238E27FC236}">
                <a16:creationId xmlns:a16="http://schemas.microsoft.com/office/drawing/2014/main" id="{3936382E-D71D-40E3-984E-5D52D7BE8677}"/>
              </a:ext>
            </a:extLst>
          </p:cNvPr>
          <p:cNvSpPr>
            <a:spLocks noGrp="1"/>
          </p:cNvSpPr>
          <p:nvPr>
            <p:ph type="ftr" sz="quarter" idx="11"/>
          </p:nvPr>
        </p:nvSpPr>
        <p:spPr/>
        <p:txBody>
          <a:bodyPr/>
          <a:lstStyle/>
          <a:p>
            <a:endParaRPr lang="et-EE"/>
          </a:p>
        </p:txBody>
      </p:sp>
      <p:sp>
        <p:nvSpPr>
          <p:cNvPr id="6" name="Slaidinumbri kohatäide 5">
            <a:extLst>
              <a:ext uri="{FF2B5EF4-FFF2-40B4-BE49-F238E27FC236}">
                <a16:creationId xmlns:a16="http://schemas.microsoft.com/office/drawing/2014/main" id="{E7F86F8F-0C62-4647-9E5A-2395B67B8B7F}"/>
              </a:ext>
            </a:extLst>
          </p:cNvPr>
          <p:cNvSpPr>
            <a:spLocks noGrp="1"/>
          </p:cNvSpPr>
          <p:nvPr>
            <p:ph type="sldNum" sz="quarter" idx="12"/>
          </p:nvPr>
        </p:nvSpPr>
        <p:spPr/>
        <p:txBody>
          <a:bodyPr/>
          <a:lstStyle/>
          <a:p>
            <a:fld id="{1418CA2E-CD4B-4EDD-9998-78EFA2C2E419}" type="slidenum">
              <a:rPr lang="et-EE" smtClean="0"/>
              <a:t>‹#›</a:t>
            </a:fld>
            <a:endParaRPr lang="et-EE"/>
          </a:p>
        </p:txBody>
      </p:sp>
    </p:spTree>
    <p:extLst>
      <p:ext uri="{BB962C8B-B14F-4D97-AF65-F5344CB8AC3E}">
        <p14:creationId xmlns:p14="http://schemas.microsoft.com/office/powerpoint/2010/main" val="676180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83F0F32-EF57-4D40-9D4C-CD243E025E48}"/>
              </a:ext>
            </a:extLst>
          </p:cNvPr>
          <p:cNvSpPr>
            <a:spLocks noGrp="1"/>
          </p:cNvSpPr>
          <p:nvPr>
            <p:ph type="title"/>
          </p:nvPr>
        </p:nvSpPr>
        <p:spPr/>
        <p:txBody>
          <a:bodyPr/>
          <a:lstStyle/>
          <a:p>
            <a:r>
              <a:rPr lang="et-EE"/>
              <a:t>Klõpsake juhteksemplari pealkirja laadi redigeerimiseks</a:t>
            </a:r>
          </a:p>
        </p:txBody>
      </p:sp>
      <p:sp>
        <p:nvSpPr>
          <p:cNvPr id="3" name="Sisu kohatäide 2">
            <a:extLst>
              <a:ext uri="{FF2B5EF4-FFF2-40B4-BE49-F238E27FC236}">
                <a16:creationId xmlns:a16="http://schemas.microsoft.com/office/drawing/2014/main" id="{1463001A-19A0-409E-8800-C0F1514AC1B4}"/>
              </a:ext>
            </a:extLst>
          </p:cNvPr>
          <p:cNvSpPr>
            <a:spLocks noGrp="1"/>
          </p:cNvSpPr>
          <p:nvPr>
            <p:ph sz="half" idx="1"/>
          </p:nvPr>
        </p:nvSpPr>
        <p:spPr>
          <a:xfrm>
            <a:off x="838200" y="1825625"/>
            <a:ext cx="5181600" cy="4351338"/>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4" name="Sisu kohatäide 3">
            <a:extLst>
              <a:ext uri="{FF2B5EF4-FFF2-40B4-BE49-F238E27FC236}">
                <a16:creationId xmlns:a16="http://schemas.microsoft.com/office/drawing/2014/main" id="{EAE8C5B5-D057-4EA5-B6EB-2CA0F5DF2D85}"/>
              </a:ext>
            </a:extLst>
          </p:cNvPr>
          <p:cNvSpPr>
            <a:spLocks noGrp="1"/>
          </p:cNvSpPr>
          <p:nvPr>
            <p:ph sz="half" idx="2"/>
          </p:nvPr>
        </p:nvSpPr>
        <p:spPr>
          <a:xfrm>
            <a:off x="6172200" y="1825625"/>
            <a:ext cx="5181600" cy="4351338"/>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5" name="Kuupäeva kohatäide 4">
            <a:extLst>
              <a:ext uri="{FF2B5EF4-FFF2-40B4-BE49-F238E27FC236}">
                <a16:creationId xmlns:a16="http://schemas.microsoft.com/office/drawing/2014/main" id="{DC9CCDC5-0D3D-4176-80A5-186DBD435D31}"/>
              </a:ext>
            </a:extLst>
          </p:cNvPr>
          <p:cNvSpPr>
            <a:spLocks noGrp="1"/>
          </p:cNvSpPr>
          <p:nvPr>
            <p:ph type="dt" sz="half" idx="10"/>
          </p:nvPr>
        </p:nvSpPr>
        <p:spPr/>
        <p:txBody>
          <a:bodyPr/>
          <a:lstStyle/>
          <a:p>
            <a:fld id="{446D0EF9-066C-4D14-A201-591A07425BE3}" type="datetimeFigureOut">
              <a:rPr lang="et-EE" smtClean="0"/>
              <a:t>25.04.2022</a:t>
            </a:fld>
            <a:endParaRPr lang="et-EE"/>
          </a:p>
        </p:txBody>
      </p:sp>
      <p:sp>
        <p:nvSpPr>
          <p:cNvPr id="6" name="Jaluse kohatäide 5">
            <a:extLst>
              <a:ext uri="{FF2B5EF4-FFF2-40B4-BE49-F238E27FC236}">
                <a16:creationId xmlns:a16="http://schemas.microsoft.com/office/drawing/2014/main" id="{33B83C78-7929-46B5-A0C8-32E60386B4E3}"/>
              </a:ext>
            </a:extLst>
          </p:cNvPr>
          <p:cNvSpPr>
            <a:spLocks noGrp="1"/>
          </p:cNvSpPr>
          <p:nvPr>
            <p:ph type="ftr" sz="quarter" idx="11"/>
          </p:nvPr>
        </p:nvSpPr>
        <p:spPr/>
        <p:txBody>
          <a:bodyPr/>
          <a:lstStyle/>
          <a:p>
            <a:endParaRPr lang="et-EE"/>
          </a:p>
        </p:txBody>
      </p:sp>
      <p:sp>
        <p:nvSpPr>
          <p:cNvPr id="7" name="Slaidinumbri kohatäide 6">
            <a:extLst>
              <a:ext uri="{FF2B5EF4-FFF2-40B4-BE49-F238E27FC236}">
                <a16:creationId xmlns:a16="http://schemas.microsoft.com/office/drawing/2014/main" id="{D8C3CABA-229C-44F7-8C84-7326420DA590}"/>
              </a:ext>
            </a:extLst>
          </p:cNvPr>
          <p:cNvSpPr>
            <a:spLocks noGrp="1"/>
          </p:cNvSpPr>
          <p:nvPr>
            <p:ph type="sldNum" sz="quarter" idx="12"/>
          </p:nvPr>
        </p:nvSpPr>
        <p:spPr/>
        <p:txBody>
          <a:bodyPr/>
          <a:lstStyle/>
          <a:p>
            <a:fld id="{1418CA2E-CD4B-4EDD-9998-78EFA2C2E419}" type="slidenum">
              <a:rPr lang="et-EE" smtClean="0"/>
              <a:t>‹#›</a:t>
            </a:fld>
            <a:endParaRPr lang="et-EE"/>
          </a:p>
        </p:txBody>
      </p:sp>
    </p:spTree>
    <p:extLst>
      <p:ext uri="{BB962C8B-B14F-4D97-AF65-F5344CB8AC3E}">
        <p14:creationId xmlns:p14="http://schemas.microsoft.com/office/powerpoint/2010/main" val="2664328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15EF0A86-2555-48D4-9FC5-579D0CBBE68D}"/>
              </a:ext>
            </a:extLst>
          </p:cNvPr>
          <p:cNvSpPr>
            <a:spLocks noGrp="1"/>
          </p:cNvSpPr>
          <p:nvPr>
            <p:ph type="title"/>
          </p:nvPr>
        </p:nvSpPr>
        <p:spPr>
          <a:xfrm>
            <a:off x="839788" y="365125"/>
            <a:ext cx="10515600" cy="1325563"/>
          </a:xfrm>
        </p:spPr>
        <p:txBody>
          <a:bodyPr/>
          <a:lstStyle/>
          <a:p>
            <a:r>
              <a:rPr lang="et-EE"/>
              <a:t>Klõpsake juhteksemplari pealkirja laadi redigeerimiseks</a:t>
            </a:r>
          </a:p>
        </p:txBody>
      </p:sp>
      <p:sp>
        <p:nvSpPr>
          <p:cNvPr id="3" name="Teksti kohatäide 2">
            <a:extLst>
              <a:ext uri="{FF2B5EF4-FFF2-40B4-BE49-F238E27FC236}">
                <a16:creationId xmlns:a16="http://schemas.microsoft.com/office/drawing/2014/main" id="{93B71046-3F8B-416E-B2C9-EA64C9E9B4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4" name="Sisu kohatäide 3">
            <a:extLst>
              <a:ext uri="{FF2B5EF4-FFF2-40B4-BE49-F238E27FC236}">
                <a16:creationId xmlns:a16="http://schemas.microsoft.com/office/drawing/2014/main" id="{C3BB55DB-B57E-465F-9A8E-4CD9BF12C9A0}"/>
              </a:ext>
            </a:extLst>
          </p:cNvPr>
          <p:cNvSpPr>
            <a:spLocks noGrp="1"/>
          </p:cNvSpPr>
          <p:nvPr>
            <p:ph sz="half" idx="2"/>
          </p:nvPr>
        </p:nvSpPr>
        <p:spPr>
          <a:xfrm>
            <a:off x="839788" y="2505075"/>
            <a:ext cx="5157787" cy="3684588"/>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5" name="Teksti kohatäide 4">
            <a:extLst>
              <a:ext uri="{FF2B5EF4-FFF2-40B4-BE49-F238E27FC236}">
                <a16:creationId xmlns:a16="http://schemas.microsoft.com/office/drawing/2014/main" id="{DD0CD9AA-A310-4916-AE82-9F925CD1F1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6" name="Sisu kohatäide 5">
            <a:extLst>
              <a:ext uri="{FF2B5EF4-FFF2-40B4-BE49-F238E27FC236}">
                <a16:creationId xmlns:a16="http://schemas.microsoft.com/office/drawing/2014/main" id="{FB8A552F-FF18-4339-BEDC-37FC6636B146}"/>
              </a:ext>
            </a:extLst>
          </p:cNvPr>
          <p:cNvSpPr>
            <a:spLocks noGrp="1"/>
          </p:cNvSpPr>
          <p:nvPr>
            <p:ph sz="quarter" idx="4"/>
          </p:nvPr>
        </p:nvSpPr>
        <p:spPr>
          <a:xfrm>
            <a:off x="6172200" y="2505075"/>
            <a:ext cx="5183188" cy="3684588"/>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7" name="Kuupäeva kohatäide 6">
            <a:extLst>
              <a:ext uri="{FF2B5EF4-FFF2-40B4-BE49-F238E27FC236}">
                <a16:creationId xmlns:a16="http://schemas.microsoft.com/office/drawing/2014/main" id="{8072C12B-56E7-4E41-A935-F729AB7C8C21}"/>
              </a:ext>
            </a:extLst>
          </p:cNvPr>
          <p:cNvSpPr>
            <a:spLocks noGrp="1"/>
          </p:cNvSpPr>
          <p:nvPr>
            <p:ph type="dt" sz="half" idx="10"/>
          </p:nvPr>
        </p:nvSpPr>
        <p:spPr/>
        <p:txBody>
          <a:bodyPr/>
          <a:lstStyle/>
          <a:p>
            <a:fld id="{446D0EF9-066C-4D14-A201-591A07425BE3}" type="datetimeFigureOut">
              <a:rPr lang="et-EE" smtClean="0"/>
              <a:t>25.04.2022</a:t>
            </a:fld>
            <a:endParaRPr lang="et-EE"/>
          </a:p>
        </p:txBody>
      </p:sp>
      <p:sp>
        <p:nvSpPr>
          <p:cNvPr id="8" name="Jaluse kohatäide 7">
            <a:extLst>
              <a:ext uri="{FF2B5EF4-FFF2-40B4-BE49-F238E27FC236}">
                <a16:creationId xmlns:a16="http://schemas.microsoft.com/office/drawing/2014/main" id="{86B4745A-09B0-4463-9D21-2D77EBD64FA0}"/>
              </a:ext>
            </a:extLst>
          </p:cNvPr>
          <p:cNvSpPr>
            <a:spLocks noGrp="1"/>
          </p:cNvSpPr>
          <p:nvPr>
            <p:ph type="ftr" sz="quarter" idx="11"/>
          </p:nvPr>
        </p:nvSpPr>
        <p:spPr/>
        <p:txBody>
          <a:bodyPr/>
          <a:lstStyle/>
          <a:p>
            <a:endParaRPr lang="et-EE"/>
          </a:p>
        </p:txBody>
      </p:sp>
      <p:sp>
        <p:nvSpPr>
          <p:cNvPr id="9" name="Slaidinumbri kohatäide 8">
            <a:extLst>
              <a:ext uri="{FF2B5EF4-FFF2-40B4-BE49-F238E27FC236}">
                <a16:creationId xmlns:a16="http://schemas.microsoft.com/office/drawing/2014/main" id="{55E26CBD-3D97-4470-9088-A4ADE080BDBA}"/>
              </a:ext>
            </a:extLst>
          </p:cNvPr>
          <p:cNvSpPr>
            <a:spLocks noGrp="1"/>
          </p:cNvSpPr>
          <p:nvPr>
            <p:ph type="sldNum" sz="quarter" idx="12"/>
          </p:nvPr>
        </p:nvSpPr>
        <p:spPr/>
        <p:txBody>
          <a:bodyPr/>
          <a:lstStyle/>
          <a:p>
            <a:fld id="{1418CA2E-CD4B-4EDD-9998-78EFA2C2E419}" type="slidenum">
              <a:rPr lang="et-EE" smtClean="0"/>
              <a:t>‹#›</a:t>
            </a:fld>
            <a:endParaRPr lang="et-EE"/>
          </a:p>
        </p:txBody>
      </p:sp>
    </p:spTree>
    <p:extLst>
      <p:ext uri="{BB962C8B-B14F-4D97-AF65-F5344CB8AC3E}">
        <p14:creationId xmlns:p14="http://schemas.microsoft.com/office/powerpoint/2010/main" val="4228698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374C9F9E-C022-40EA-AC10-F67FC8E1A23A}"/>
              </a:ext>
            </a:extLst>
          </p:cNvPr>
          <p:cNvSpPr>
            <a:spLocks noGrp="1"/>
          </p:cNvSpPr>
          <p:nvPr>
            <p:ph type="title"/>
          </p:nvPr>
        </p:nvSpPr>
        <p:spPr/>
        <p:txBody>
          <a:bodyPr/>
          <a:lstStyle/>
          <a:p>
            <a:r>
              <a:rPr lang="et-EE"/>
              <a:t>Klõpsake juhteksemplari pealkirja laadi redigeerimiseks</a:t>
            </a:r>
          </a:p>
        </p:txBody>
      </p:sp>
      <p:sp>
        <p:nvSpPr>
          <p:cNvPr id="3" name="Kuupäeva kohatäide 2">
            <a:extLst>
              <a:ext uri="{FF2B5EF4-FFF2-40B4-BE49-F238E27FC236}">
                <a16:creationId xmlns:a16="http://schemas.microsoft.com/office/drawing/2014/main" id="{558E4F5B-EBAF-4571-A3A1-412F46BD13FE}"/>
              </a:ext>
            </a:extLst>
          </p:cNvPr>
          <p:cNvSpPr>
            <a:spLocks noGrp="1"/>
          </p:cNvSpPr>
          <p:nvPr>
            <p:ph type="dt" sz="half" idx="10"/>
          </p:nvPr>
        </p:nvSpPr>
        <p:spPr/>
        <p:txBody>
          <a:bodyPr/>
          <a:lstStyle/>
          <a:p>
            <a:fld id="{446D0EF9-066C-4D14-A201-591A07425BE3}" type="datetimeFigureOut">
              <a:rPr lang="et-EE" smtClean="0"/>
              <a:t>25.04.2022</a:t>
            </a:fld>
            <a:endParaRPr lang="et-EE"/>
          </a:p>
        </p:txBody>
      </p:sp>
      <p:sp>
        <p:nvSpPr>
          <p:cNvPr id="4" name="Jaluse kohatäide 3">
            <a:extLst>
              <a:ext uri="{FF2B5EF4-FFF2-40B4-BE49-F238E27FC236}">
                <a16:creationId xmlns:a16="http://schemas.microsoft.com/office/drawing/2014/main" id="{A8911005-8C7E-4531-8A6C-7385D2D0E4D8}"/>
              </a:ext>
            </a:extLst>
          </p:cNvPr>
          <p:cNvSpPr>
            <a:spLocks noGrp="1"/>
          </p:cNvSpPr>
          <p:nvPr>
            <p:ph type="ftr" sz="quarter" idx="11"/>
          </p:nvPr>
        </p:nvSpPr>
        <p:spPr/>
        <p:txBody>
          <a:bodyPr/>
          <a:lstStyle/>
          <a:p>
            <a:endParaRPr lang="et-EE"/>
          </a:p>
        </p:txBody>
      </p:sp>
      <p:sp>
        <p:nvSpPr>
          <p:cNvPr id="5" name="Slaidinumbri kohatäide 4">
            <a:extLst>
              <a:ext uri="{FF2B5EF4-FFF2-40B4-BE49-F238E27FC236}">
                <a16:creationId xmlns:a16="http://schemas.microsoft.com/office/drawing/2014/main" id="{7F8100CF-562E-4BA7-8F16-08E27270611F}"/>
              </a:ext>
            </a:extLst>
          </p:cNvPr>
          <p:cNvSpPr>
            <a:spLocks noGrp="1"/>
          </p:cNvSpPr>
          <p:nvPr>
            <p:ph type="sldNum" sz="quarter" idx="12"/>
          </p:nvPr>
        </p:nvSpPr>
        <p:spPr/>
        <p:txBody>
          <a:bodyPr/>
          <a:lstStyle/>
          <a:p>
            <a:fld id="{1418CA2E-CD4B-4EDD-9998-78EFA2C2E419}" type="slidenum">
              <a:rPr lang="et-EE" smtClean="0"/>
              <a:t>‹#›</a:t>
            </a:fld>
            <a:endParaRPr lang="et-EE"/>
          </a:p>
        </p:txBody>
      </p:sp>
    </p:spTree>
    <p:extLst>
      <p:ext uri="{BB962C8B-B14F-4D97-AF65-F5344CB8AC3E}">
        <p14:creationId xmlns:p14="http://schemas.microsoft.com/office/powerpoint/2010/main" val="3502419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a:extLst>
              <a:ext uri="{FF2B5EF4-FFF2-40B4-BE49-F238E27FC236}">
                <a16:creationId xmlns:a16="http://schemas.microsoft.com/office/drawing/2014/main" id="{29971EA6-F636-4A8F-A2BE-BB3418580846}"/>
              </a:ext>
            </a:extLst>
          </p:cNvPr>
          <p:cNvSpPr>
            <a:spLocks noGrp="1"/>
          </p:cNvSpPr>
          <p:nvPr>
            <p:ph type="dt" sz="half" idx="10"/>
          </p:nvPr>
        </p:nvSpPr>
        <p:spPr/>
        <p:txBody>
          <a:bodyPr/>
          <a:lstStyle/>
          <a:p>
            <a:fld id="{446D0EF9-066C-4D14-A201-591A07425BE3}" type="datetimeFigureOut">
              <a:rPr lang="et-EE" smtClean="0"/>
              <a:t>25.04.2022</a:t>
            </a:fld>
            <a:endParaRPr lang="et-EE"/>
          </a:p>
        </p:txBody>
      </p:sp>
      <p:sp>
        <p:nvSpPr>
          <p:cNvPr id="3" name="Jaluse kohatäide 2">
            <a:extLst>
              <a:ext uri="{FF2B5EF4-FFF2-40B4-BE49-F238E27FC236}">
                <a16:creationId xmlns:a16="http://schemas.microsoft.com/office/drawing/2014/main" id="{038083A3-0E6A-4C9B-8045-6A923829C313}"/>
              </a:ext>
            </a:extLst>
          </p:cNvPr>
          <p:cNvSpPr>
            <a:spLocks noGrp="1"/>
          </p:cNvSpPr>
          <p:nvPr>
            <p:ph type="ftr" sz="quarter" idx="11"/>
          </p:nvPr>
        </p:nvSpPr>
        <p:spPr/>
        <p:txBody>
          <a:bodyPr/>
          <a:lstStyle/>
          <a:p>
            <a:endParaRPr lang="et-EE"/>
          </a:p>
        </p:txBody>
      </p:sp>
      <p:sp>
        <p:nvSpPr>
          <p:cNvPr id="4" name="Slaidinumbri kohatäide 3">
            <a:extLst>
              <a:ext uri="{FF2B5EF4-FFF2-40B4-BE49-F238E27FC236}">
                <a16:creationId xmlns:a16="http://schemas.microsoft.com/office/drawing/2014/main" id="{22FCE096-B894-4325-9527-416AA8F489D1}"/>
              </a:ext>
            </a:extLst>
          </p:cNvPr>
          <p:cNvSpPr>
            <a:spLocks noGrp="1"/>
          </p:cNvSpPr>
          <p:nvPr>
            <p:ph type="sldNum" sz="quarter" idx="12"/>
          </p:nvPr>
        </p:nvSpPr>
        <p:spPr/>
        <p:txBody>
          <a:bodyPr/>
          <a:lstStyle/>
          <a:p>
            <a:fld id="{1418CA2E-CD4B-4EDD-9998-78EFA2C2E419}" type="slidenum">
              <a:rPr lang="et-EE" smtClean="0"/>
              <a:t>‹#›</a:t>
            </a:fld>
            <a:endParaRPr lang="et-EE"/>
          </a:p>
        </p:txBody>
      </p:sp>
    </p:spTree>
    <p:extLst>
      <p:ext uri="{BB962C8B-B14F-4D97-AF65-F5344CB8AC3E}">
        <p14:creationId xmlns:p14="http://schemas.microsoft.com/office/powerpoint/2010/main" val="3280921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458A7B5-2C31-4BC2-AB82-0DF64B7D893E}"/>
              </a:ext>
            </a:extLst>
          </p:cNvPr>
          <p:cNvSpPr>
            <a:spLocks noGrp="1"/>
          </p:cNvSpPr>
          <p:nvPr>
            <p:ph type="title"/>
          </p:nvPr>
        </p:nvSpPr>
        <p:spPr>
          <a:xfrm>
            <a:off x="839788" y="457200"/>
            <a:ext cx="3932237" cy="1600200"/>
          </a:xfrm>
        </p:spPr>
        <p:txBody>
          <a:bodyPr anchor="b"/>
          <a:lstStyle>
            <a:lvl1pPr>
              <a:defRPr sz="3200"/>
            </a:lvl1pPr>
          </a:lstStyle>
          <a:p>
            <a:r>
              <a:rPr lang="et-EE"/>
              <a:t>Klõpsake juhteksemplari pealkirja laadi redigeerimiseks</a:t>
            </a:r>
          </a:p>
        </p:txBody>
      </p:sp>
      <p:sp>
        <p:nvSpPr>
          <p:cNvPr id="3" name="Sisu kohatäide 2">
            <a:extLst>
              <a:ext uri="{FF2B5EF4-FFF2-40B4-BE49-F238E27FC236}">
                <a16:creationId xmlns:a16="http://schemas.microsoft.com/office/drawing/2014/main" id="{E9161FF9-655E-42CF-91B3-687CB15435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4" name="Teksti kohatäide 3">
            <a:extLst>
              <a:ext uri="{FF2B5EF4-FFF2-40B4-BE49-F238E27FC236}">
                <a16:creationId xmlns:a16="http://schemas.microsoft.com/office/drawing/2014/main" id="{A1465337-74FE-402C-A676-AE31307934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Klõpsake juhteksemplari tekstilaadide redigeerimiseks</a:t>
            </a:r>
          </a:p>
        </p:txBody>
      </p:sp>
      <p:sp>
        <p:nvSpPr>
          <p:cNvPr id="5" name="Kuupäeva kohatäide 4">
            <a:extLst>
              <a:ext uri="{FF2B5EF4-FFF2-40B4-BE49-F238E27FC236}">
                <a16:creationId xmlns:a16="http://schemas.microsoft.com/office/drawing/2014/main" id="{A8ACBA4E-C87D-4063-B113-97221C887321}"/>
              </a:ext>
            </a:extLst>
          </p:cNvPr>
          <p:cNvSpPr>
            <a:spLocks noGrp="1"/>
          </p:cNvSpPr>
          <p:nvPr>
            <p:ph type="dt" sz="half" idx="10"/>
          </p:nvPr>
        </p:nvSpPr>
        <p:spPr/>
        <p:txBody>
          <a:bodyPr/>
          <a:lstStyle/>
          <a:p>
            <a:fld id="{446D0EF9-066C-4D14-A201-591A07425BE3}" type="datetimeFigureOut">
              <a:rPr lang="et-EE" smtClean="0"/>
              <a:t>25.04.2022</a:t>
            </a:fld>
            <a:endParaRPr lang="et-EE"/>
          </a:p>
        </p:txBody>
      </p:sp>
      <p:sp>
        <p:nvSpPr>
          <p:cNvPr id="6" name="Jaluse kohatäide 5">
            <a:extLst>
              <a:ext uri="{FF2B5EF4-FFF2-40B4-BE49-F238E27FC236}">
                <a16:creationId xmlns:a16="http://schemas.microsoft.com/office/drawing/2014/main" id="{5D445732-89B4-4019-ACF3-1D1AD041B6B8}"/>
              </a:ext>
            </a:extLst>
          </p:cNvPr>
          <p:cNvSpPr>
            <a:spLocks noGrp="1"/>
          </p:cNvSpPr>
          <p:nvPr>
            <p:ph type="ftr" sz="quarter" idx="11"/>
          </p:nvPr>
        </p:nvSpPr>
        <p:spPr/>
        <p:txBody>
          <a:bodyPr/>
          <a:lstStyle/>
          <a:p>
            <a:endParaRPr lang="et-EE"/>
          </a:p>
        </p:txBody>
      </p:sp>
      <p:sp>
        <p:nvSpPr>
          <p:cNvPr id="7" name="Slaidinumbri kohatäide 6">
            <a:extLst>
              <a:ext uri="{FF2B5EF4-FFF2-40B4-BE49-F238E27FC236}">
                <a16:creationId xmlns:a16="http://schemas.microsoft.com/office/drawing/2014/main" id="{8203D3FB-3C7A-4599-9386-C2462E591E2B}"/>
              </a:ext>
            </a:extLst>
          </p:cNvPr>
          <p:cNvSpPr>
            <a:spLocks noGrp="1"/>
          </p:cNvSpPr>
          <p:nvPr>
            <p:ph type="sldNum" sz="quarter" idx="12"/>
          </p:nvPr>
        </p:nvSpPr>
        <p:spPr/>
        <p:txBody>
          <a:bodyPr/>
          <a:lstStyle/>
          <a:p>
            <a:fld id="{1418CA2E-CD4B-4EDD-9998-78EFA2C2E419}" type="slidenum">
              <a:rPr lang="et-EE" smtClean="0"/>
              <a:t>‹#›</a:t>
            </a:fld>
            <a:endParaRPr lang="et-EE"/>
          </a:p>
        </p:txBody>
      </p:sp>
    </p:spTree>
    <p:extLst>
      <p:ext uri="{BB962C8B-B14F-4D97-AF65-F5344CB8AC3E}">
        <p14:creationId xmlns:p14="http://schemas.microsoft.com/office/powerpoint/2010/main" val="1003475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1A3A320-FA11-4D17-B1EB-592E47B7DAAA}"/>
              </a:ext>
            </a:extLst>
          </p:cNvPr>
          <p:cNvSpPr>
            <a:spLocks noGrp="1"/>
          </p:cNvSpPr>
          <p:nvPr>
            <p:ph type="title"/>
          </p:nvPr>
        </p:nvSpPr>
        <p:spPr>
          <a:xfrm>
            <a:off x="839788" y="457200"/>
            <a:ext cx="3932237" cy="1600200"/>
          </a:xfrm>
        </p:spPr>
        <p:txBody>
          <a:bodyPr anchor="b"/>
          <a:lstStyle>
            <a:lvl1pPr>
              <a:defRPr sz="3200"/>
            </a:lvl1pPr>
          </a:lstStyle>
          <a:p>
            <a:r>
              <a:rPr lang="et-EE"/>
              <a:t>Klõpsake juhteksemplari pealkirja laadi redigeerimiseks</a:t>
            </a:r>
          </a:p>
        </p:txBody>
      </p:sp>
      <p:sp>
        <p:nvSpPr>
          <p:cNvPr id="3" name="Pildi kohatäide 2">
            <a:extLst>
              <a:ext uri="{FF2B5EF4-FFF2-40B4-BE49-F238E27FC236}">
                <a16:creationId xmlns:a16="http://schemas.microsoft.com/office/drawing/2014/main" id="{E97D4D44-AFA9-4C6E-BC9C-FEA5E0A35B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ksti kohatäide 3">
            <a:extLst>
              <a:ext uri="{FF2B5EF4-FFF2-40B4-BE49-F238E27FC236}">
                <a16:creationId xmlns:a16="http://schemas.microsoft.com/office/drawing/2014/main" id="{CC1190E5-6FC1-4B09-8201-998B5D352F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Klõpsake juhteksemplari tekstilaadide redigeerimiseks</a:t>
            </a:r>
          </a:p>
        </p:txBody>
      </p:sp>
      <p:sp>
        <p:nvSpPr>
          <p:cNvPr id="5" name="Kuupäeva kohatäide 4">
            <a:extLst>
              <a:ext uri="{FF2B5EF4-FFF2-40B4-BE49-F238E27FC236}">
                <a16:creationId xmlns:a16="http://schemas.microsoft.com/office/drawing/2014/main" id="{9BB01B9C-75E4-471E-AF8B-218B59032CBF}"/>
              </a:ext>
            </a:extLst>
          </p:cNvPr>
          <p:cNvSpPr>
            <a:spLocks noGrp="1"/>
          </p:cNvSpPr>
          <p:nvPr>
            <p:ph type="dt" sz="half" idx="10"/>
          </p:nvPr>
        </p:nvSpPr>
        <p:spPr/>
        <p:txBody>
          <a:bodyPr/>
          <a:lstStyle/>
          <a:p>
            <a:fld id="{446D0EF9-066C-4D14-A201-591A07425BE3}" type="datetimeFigureOut">
              <a:rPr lang="et-EE" smtClean="0"/>
              <a:t>25.04.2022</a:t>
            </a:fld>
            <a:endParaRPr lang="et-EE"/>
          </a:p>
        </p:txBody>
      </p:sp>
      <p:sp>
        <p:nvSpPr>
          <p:cNvPr id="6" name="Jaluse kohatäide 5">
            <a:extLst>
              <a:ext uri="{FF2B5EF4-FFF2-40B4-BE49-F238E27FC236}">
                <a16:creationId xmlns:a16="http://schemas.microsoft.com/office/drawing/2014/main" id="{101BE9DD-C26C-40CB-9E89-BECCDED2C03D}"/>
              </a:ext>
            </a:extLst>
          </p:cNvPr>
          <p:cNvSpPr>
            <a:spLocks noGrp="1"/>
          </p:cNvSpPr>
          <p:nvPr>
            <p:ph type="ftr" sz="quarter" idx="11"/>
          </p:nvPr>
        </p:nvSpPr>
        <p:spPr/>
        <p:txBody>
          <a:bodyPr/>
          <a:lstStyle/>
          <a:p>
            <a:endParaRPr lang="et-EE"/>
          </a:p>
        </p:txBody>
      </p:sp>
      <p:sp>
        <p:nvSpPr>
          <p:cNvPr id="7" name="Slaidinumbri kohatäide 6">
            <a:extLst>
              <a:ext uri="{FF2B5EF4-FFF2-40B4-BE49-F238E27FC236}">
                <a16:creationId xmlns:a16="http://schemas.microsoft.com/office/drawing/2014/main" id="{AB8ACD45-D522-4111-83F4-0EA5C57E057C}"/>
              </a:ext>
            </a:extLst>
          </p:cNvPr>
          <p:cNvSpPr>
            <a:spLocks noGrp="1"/>
          </p:cNvSpPr>
          <p:nvPr>
            <p:ph type="sldNum" sz="quarter" idx="12"/>
          </p:nvPr>
        </p:nvSpPr>
        <p:spPr/>
        <p:txBody>
          <a:bodyPr/>
          <a:lstStyle/>
          <a:p>
            <a:fld id="{1418CA2E-CD4B-4EDD-9998-78EFA2C2E419}" type="slidenum">
              <a:rPr lang="et-EE" smtClean="0"/>
              <a:t>‹#›</a:t>
            </a:fld>
            <a:endParaRPr lang="et-EE"/>
          </a:p>
        </p:txBody>
      </p:sp>
    </p:spTree>
    <p:extLst>
      <p:ext uri="{BB962C8B-B14F-4D97-AF65-F5344CB8AC3E}">
        <p14:creationId xmlns:p14="http://schemas.microsoft.com/office/powerpoint/2010/main" val="3179546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ja kohatäide 1">
            <a:extLst>
              <a:ext uri="{FF2B5EF4-FFF2-40B4-BE49-F238E27FC236}">
                <a16:creationId xmlns:a16="http://schemas.microsoft.com/office/drawing/2014/main" id="{92A5C45D-0B07-4BAD-9EEC-4A2D0453E2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t-EE"/>
              <a:t>Klõpsake juhteksemplari pealkirja laadi redigeerimiseks</a:t>
            </a:r>
          </a:p>
        </p:txBody>
      </p:sp>
      <p:sp>
        <p:nvSpPr>
          <p:cNvPr id="3" name="Teksti kohatäide 2">
            <a:extLst>
              <a:ext uri="{FF2B5EF4-FFF2-40B4-BE49-F238E27FC236}">
                <a16:creationId xmlns:a16="http://schemas.microsoft.com/office/drawing/2014/main" id="{142181B5-B1E1-47C5-B259-4BCA8ED285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4" name="Kuupäeva kohatäide 3">
            <a:extLst>
              <a:ext uri="{FF2B5EF4-FFF2-40B4-BE49-F238E27FC236}">
                <a16:creationId xmlns:a16="http://schemas.microsoft.com/office/drawing/2014/main" id="{46239FD9-14E3-4322-BF6B-D25BF4BDF2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6D0EF9-066C-4D14-A201-591A07425BE3}" type="datetimeFigureOut">
              <a:rPr lang="et-EE" smtClean="0"/>
              <a:t>25.04.2022</a:t>
            </a:fld>
            <a:endParaRPr lang="et-EE"/>
          </a:p>
        </p:txBody>
      </p:sp>
      <p:sp>
        <p:nvSpPr>
          <p:cNvPr id="5" name="Jaluse kohatäide 4">
            <a:extLst>
              <a:ext uri="{FF2B5EF4-FFF2-40B4-BE49-F238E27FC236}">
                <a16:creationId xmlns:a16="http://schemas.microsoft.com/office/drawing/2014/main" id="{4A691A6D-381E-4D4A-9D07-EC8C7563AE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aidinumbri kohatäide 5">
            <a:extLst>
              <a:ext uri="{FF2B5EF4-FFF2-40B4-BE49-F238E27FC236}">
                <a16:creationId xmlns:a16="http://schemas.microsoft.com/office/drawing/2014/main" id="{25A4985F-A13B-4255-9CDA-CD18B9AEC1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18CA2E-CD4B-4EDD-9998-78EFA2C2E419}" type="slidenum">
              <a:rPr lang="et-EE" smtClean="0"/>
              <a:t>‹#›</a:t>
            </a:fld>
            <a:endParaRPr lang="et-EE"/>
          </a:p>
        </p:txBody>
      </p:sp>
    </p:spTree>
    <p:extLst>
      <p:ext uri="{BB962C8B-B14F-4D97-AF65-F5344CB8AC3E}">
        <p14:creationId xmlns:p14="http://schemas.microsoft.com/office/powerpoint/2010/main" val="2938588380"/>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7.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Pealkiri 4">
            <a:extLst>
              <a:ext uri="{FF2B5EF4-FFF2-40B4-BE49-F238E27FC236}">
                <a16:creationId xmlns:a16="http://schemas.microsoft.com/office/drawing/2014/main" id="{E720E423-6CA7-4592-B935-2F41389DDEA6}"/>
              </a:ext>
            </a:extLst>
          </p:cNvPr>
          <p:cNvSpPr>
            <a:spLocks noGrp="1"/>
          </p:cNvSpPr>
          <p:nvPr>
            <p:ph type="ctrTitle"/>
          </p:nvPr>
        </p:nvSpPr>
        <p:spPr>
          <a:xfrm>
            <a:off x="1524000" y="1666875"/>
            <a:ext cx="9144000" cy="2129032"/>
          </a:xfrm>
        </p:spPr>
        <p:txBody>
          <a:bodyPr>
            <a:noAutofit/>
          </a:bodyPr>
          <a:lstStyle/>
          <a:p>
            <a:br>
              <a:rPr lang="et-EE" sz="4800" dirty="0"/>
            </a:br>
            <a:r>
              <a:rPr lang="et-EE" sz="4800" dirty="0" err="1"/>
              <a:t>Fertilitase</a:t>
            </a:r>
            <a:r>
              <a:rPr lang="et-EE" sz="4800" dirty="0"/>
              <a:t> patsientide </a:t>
            </a:r>
            <a:br>
              <a:rPr lang="et-EE" sz="4800" dirty="0"/>
            </a:br>
            <a:r>
              <a:rPr lang="et-EE" sz="4800" dirty="0"/>
              <a:t>rahulolu-uuring 2020</a:t>
            </a:r>
          </a:p>
        </p:txBody>
      </p:sp>
      <p:sp>
        <p:nvSpPr>
          <p:cNvPr id="6" name="Alapealkiri 5">
            <a:extLst>
              <a:ext uri="{FF2B5EF4-FFF2-40B4-BE49-F238E27FC236}">
                <a16:creationId xmlns:a16="http://schemas.microsoft.com/office/drawing/2014/main" id="{2D587DCA-DA20-4624-840E-F52C9F72AE48}"/>
              </a:ext>
            </a:extLst>
          </p:cNvPr>
          <p:cNvSpPr>
            <a:spLocks noGrp="1"/>
          </p:cNvSpPr>
          <p:nvPr>
            <p:ph type="subTitle" idx="1"/>
          </p:nvPr>
        </p:nvSpPr>
        <p:spPr/>
        <p:txBody>
          <a:bodyPr>
            <a:normAutofit lnSpcReduction="10000"/>
          </a:bodyPr>
          <a:lstStyle/>
          <a:p>
            <a:endParaRPr lang="et-EE" dirty="0"/>
          </a:p>
          <a:p>
            <a:endParaRPr lang="et-EE" dirty="0"/>
          </a:p>
          <a:p>
            <a:endParaRPr lang="et-EE" dirty="0"/>
          </a:p>
          <a:p>
            <a:pPr algn="r"/>
            <a:r>
              <a:rPr lang="et-EE" dirty="0"/>
              <a:t>Uuringu läbiviija:</a:t>
            </a:r>
          </a:p>
        </p:txBody>
      </p:sp>
      <p:pic>
        <p:nvPicPr>
          <p:cNvPr id="17" name="Pilt 16">
            <a:extLst>
              <a:ext uri="{FF2B5EF4-FFF2-40B4-BE49-F238E27FC236}">
                <a16:creationId xmlns:a16="http://schemas.microsoft.com/office/drawing/2014/main" id="{A190F9D5-00EF-4D65-98B0-178A7D0CDB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73821" y="5220742"/>
            <a:ext cx="3128865" cy="514895"/>
          </a:xfrm>
          <a:prstGeom prst="rect">
            <a:avLst/>
          </a:prstGeom>
        </p:spPr>
      </p:pic>
      <p:pic>
        <p:nvPicPr>
          <p:cNvPr id="2050" name="Picture 2">
            <a:extLst>
              <a:ext uri="{FF2B5EF4-FFF2-40B4-BE49-F238E27FC236}">
                <a16:creationId xmlns:a16="http://schemas.microsoft.com/office/drawing/2014/main" id="{2321F598-8C7E-4A67-A64D-C5724B189E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4768" y="595944"/>
            <a:ext cx="3133232" cy="7170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3291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F882C6B-8FEA-4BB6-93F0-969A77F61FAF}"/>
              </a:ext>
            </a:extLst>
          </p:cNvPr>
          <p:cNvSpPr>
            <a:spLocks noGrp="1"/>
          </p:cNvSpPr>
          <p:nvPr>
            <p:ph type="title"/>
          </p:nvPr>
        </p:nvSpPr>
        <p:spPr/>
        <p:txBody>
          <a:bodyPr>
            <a:normAutofit/>
          </a:bodyPr>
          <a:lstStyle/>
          <a:p>
            <a:r>
              <a:rPr lang="et-EE" sz="4000" dirty="0"/>
              <a:t>Üldine rahulolu</a:t>
            </a:r>
          </a:p>
        </p:txBody>
      </p:sp>
      <p:graphicFrame>
        <p:nvGraphicFramePr>
          <p:cNvPr id="5" name="Diagramm 4">
            <a:extLst>
              <a:ext uri="{FF2B5EF4-FFF2-40B4-BE49-F238E27FC236}">
                <a16:creationId xmlns:a16="http://schemas.microsoft.com/office/drawing/2014/main" id="{10E5BA29-3194-4A81-9C11-4855B78F7379}"/>
              </a:ext>
            </a:extLst>
          </p:cNvPr>
          <p:cNvGraphicFramePr>
            <a:graphicFrameLocks/>
          </p:cNvGraphicFramePr>
          <p:nvPr>
            <p:extLst>
              <p:ext uri="{D42A27DB-BD31-4B8C-83A1-F6EECF244321}">
                <p14:modId xmlns:p14="http://schemas.microsoft.com/office/powerpoint/2010/main" val="2111985675"/>
              </p:ext>
            </p:extLst>
          </p:nvPr>
        </p:nvGraphicFramePr>
        <p:xfrm>
          <a:off x="5647344" y="1574277"/>
          <a:ext cx="6206766" cy="42932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Diagramm 5">
            <a:extLst>
              <a:ext uri="{FF2B5EF4-FFF2-40B4-BE49-F238E27FC236}">
                <a16:creationId xmlns:a16="http://schemas.microsoft.com/office/drawing/2014/main" id="{5896BD0D-79FC-4C8D-99C8-BF500EA01D35}"/>
              </a:ext>
            </a:extLst>
          </p:cNvPr>
          <p:cNvGraphicFramePr>
            <a:graphicFrameLocks/>
          </p:cNvGraphicFramePr>
          <p:nvPr>
            <p:extLst>
              <p:ext uri="{D42A27DB-BD31-4B8C-83A1-F6EECF244321}">
                <p14:modId xmlns:p14="http://schemas.microsoft.com/office/powerpoint/2010/main" val="3029287428"/>
              </p:ext>
            </p:extLst>
          </p:nvPr>
        </p:nvGraphicFramePr>
        <p:xfrm>
          <a:off x="693654" y="1522429"/>
          <a:ext cx="6291607" cy="439691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90197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545B965-A932-4EA8-A0FD-15CE9345A782}"/>
              </a:ext>
            </a:extLst>
          </p:cNvPr>
          <p:cNvSpPr>
            <a:spLocks noGrp="1"/>
          </p:cNvSpPr>
          <p:nvPr>
            <p:ph type="title"/>
          </p:nvPr>
        </p:nvSpPr>
        <p:spPr>
          <a:xfrm>
            <a:off x="838200" y="91872"/>
            <a:ext cx="10515600" cy="1325563"/>
          </a:xfrm>
        </p:spPr>
        <p:txBody>
          <a:bodyPr>
            <a:normAutofit/>
          </a:bodyPr>
          <a:lstStyle/>
          <a:p>
            <a:r>
              <a:rPr lang="et-EE" sz="4000" dirty="0"/>
              <a:t>Üldine rahulolu (2)</a:t>
            </a:r>
          </a:p>
        </p:txBody>
      </p:sp>
      <p:graphicFrame>
        <p:nvGraphicFramePr>
          <p:cNvPr id="4" name="Diagramm 3">
            <a:extLst>
              <a:ext uri="{FF2B5EF4-FFF2-40B4-BE49-F238E27FC236}">
                <a16:creationId xmlns:a16="http://schemas.microsoft.com/office/drawing/2014/main" id="{A9D2A740-1A09-4F8E-A526-CC510A8C774E}"/>
              </a:ext>
            </a:extLst>
          </p:cNvPr>
          <p:cNvGraphicFramePr>
            <a:graphicFrameLocks/>
          </p:cNvGraphicFramePr>
          <p:nvPr>
            <p:extLst>
              <p:ext uri="{D42A27DB-BD31-4B8C-83A1-F6EECF244321}">
                <p14:modId xmlns:p14="http://schemas.microsoft.com/office/powerpoint/2010/main" val="3782249263"/>
              </p:ext>
            </p:extLst>
          </p:nvPr>
        </p:nvGraphicFramePr>
        <p:xfrm>
          <a:off x="5865223" y="1690688"/>
          <a:ext cx="6000206" cy="387545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Diagramm 4">
            <a:extLst>
              <a:ext uri="{FF2B5EF4-FFF2-40B4-BE49-F238E27FC236}">
                <a16:creationId xmlns:a16="http://schemas.microsoft.com/office/drawing/2014/main" id="{7010B675-C091-408C-86BF-98F02ADCAF16}"/>
              </a:ext>
            </a:extLst>
          </p:cNvPr>
          <p:cNvGraphicFramePr>
            <a:graphicFrameLocks/>
          </p:cNvGraphicFramePr>
          <p:nvPr>
            <p:extLst>
              <p:ext uri="{D42A27DB-BD31-4B8C-83A1-F6EECF244321}">
                <p14:modId xmlns:p14="http://schemas.microsoft.com/office/powerpoint/2010/main" val="2279330288"/>
              </p:ext>
            </p:extLst>
          </p:nvPr>
        </p:nvGraphicFramePr>
        <p:xfrm>
          <a:off x="618308" y="1690688"/>
          <a:ext cx="5246915" cy="504756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77700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4723B3AD-ADA4-4EC7-B2A3-E64F41EF60A2}"/>
              </a:ext>
            </a:extLst>
          </p:cNvPr>
          <p:cNvSpPr>
            <a:spLocks noGrp="1"/>
          </p:cNvSpPr>
          <p:nvPr>
            <p:ph type="title"/>
          </p:nvPr>
        </p:nvSpPr>
        <p:spPr/>
        <p:txBody>
          <a:bodyPr/>
          <a:lstStyle/>
          <a:p>
            <a:r>
              <a:rPr lang="et-EE" dirty="0"/>
              <a:t>Vabavastuste kokkuvõte</a:t>
            </a:r>
          </a:p>
        </p:txBody>
      </p:sp>
      <p:sp>
        <p:nvSpPr>
          <p:cNvPr id="3" name="Sisu kohatäide 2">
            <a:extLst>
              <a:ext uri="{FF2B5EF4-FFF2-40B4-BE49-F238E27FC236}">
                <a16:creationId xmlns:a16="http://schemas.microsoft.com/office/drawing/2014/main" id="{850FA012-9FF6-41BA-8940-2608CBE4F23D}"/>
              </a:ext>
            </a:extLst>
          </p:cNvPr>
          <p:cNvSpPr>
            <a:spLocks noGrp="1"/>
          </p:cNvSpPr>
          <p:nvPr>
            <p:ph idx="1"/>
          </p:nvPr>
        </p:nvSpPr>
        <p:spPr/>
        <p:txBody>
          <a:bodyPr/>
          <a:lstStyle/>
          <a:p>
            <a:r>
              <a:rPr lang="et-EE" sz="2400" dirty="0"/>
              <a:t>Vastajatel oli võimalus jagada oma patsiendikogemust ka vabatekstina. Kõik saadud vastused kategoriseeriti.</a:t>
            </a:r>
          </a:p>
          <a:p>
            <a:endParaRPr lang="et-EE" dirty="0"/>
          </a:p>
          <a:p>
            <a:endParaRPr lang="et-EE" dirty="0"/>
          </a:p>
        </p:txBody>
      </p:sp>
      <p:graphicFrame>
        <p:nvGraphicFramePr>
          <p:cNvPr id="5" name="Tabel 4">
            <a:extLst>
              <a:ext uri="{FF2B5EF4-FFF2-40B4-BE49-F238E27FC236}">
                <a16:creationId xmlns:a16="http://schemas.microsoft.com/office/drawing/2014/main" id="{2067239A-676D-4D26-BCFA-87C9C35B0B1F}"/>
              </a:ext>
            </a:extLst>
          </p:cNvPr>
          <p:cNvGraphicFramePr>
            <a:graphicFrameLocks noGrp="1"/>
          </p:cNvGraphicFramePr>
          <p:nvPr>
            <p:extLst>
              <p:ext uri="{D42A27DB-BD31-4B8C-83A1-F6EECF244321}">
                <p14:modId xmlns:p14="http://schemas.microsoft.com/office/powerpoint/2010/main" val="907201946"/>
              </p:ext>
            </p:extLst>
          </p:nvPr>
        </p:nvGraphicFramePr>
        <p:xfrm>
          <a:off x="1156878" y="2969058"/>
          <a:ext cx="4310667" cy="3071308"/>
        </p:xfrm>
        <a:graphic>
          <a:graphicData uri="http://schemas.openxmlformats.org/drawingml/2006/table">
            <a:tbl>
              <a:tblPr/>
              <a:tblGrid>
                <a:gridCol w="3313767">
                  <a:extLst>
                    <a:ext uri="{9D8B030D-6E8A-4147-A177-3AD203B41FA5}">
                      <a16:colId xmlns:a16="http://schemas.microsoft.com/office/drawing/2014/main" val="4015175156"/>
                    </a:ext>
                  </a:extLst>
                </a:gridCol>
                <a:gridCol w="996900">
                  <a:extLst>
                    <a:ext uri="{9D8B030D-6E8A-4147-A177-3AD203B41FA5}">
                      <a16:colId xmlns:a16="http://schemas.microsoft.com/office/drawing/2014/main" val="4204929269"/>
                    </a:ext>
                  </a:extLst>
                </a:gridCol>
              </a:tblGrid>
              <a:tr h="481152">
                <a:tc>
                  <a:txBody>
                    <a:bodyPr/>
                    <a:lstStyle/>
                    <a:p>
                      <a:pPr algn="l" fontAlgn="b"/>
                      <a:r>
                        <a:rPr lang="et-EE" sz="1800" b="1" i="0" u="none" strike="noStrike" dirty="0">
                          <a:solidFill>
                            <a:schemeClr val="tx1"/>
                          </a:solidFill>
                          <a:effectLst/>
                          <a:latin typeface="Bahnschrift" panose="020B0502040204020203" pitchFamily="34" charset="0"/>
                        </a:rPr>
                        <a:t>Kategooria</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t-EE" sz="1800" b="1" i="0" u="none" strike="noStrike" dirty="0">
                          <a:solidFill>
                            <a:schemeClr val="tx1"/>
                          </a:solidFill>
                          <a:effectLst/>
                          <a:latin typeface="Bahnschrift" panose="020B0502040204020203" pitchFamily="34" charset="0"/>
                        </a:rPr>
                        <a:t>Arv</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15773739"/>
                  </a:ext>
                </a:extLst>
              </a:tr>
              <a:tr h="639734">
                <a:tc>
                  <a:txBody>
                    <a:bodyPr/>
                    <a:lstStyle/>
                    <a:p>
                      <a:pPr algn="l" fontAlgn="b"/>
                      <a:r>
                        <a:rPr lang="et-EE" sz="1800" b="0" i="0" u="none" strike="noStrike">
                          <a:solidFill>
                            <a:srgbClr val="000000"/>
                          </a:solidFill>
                          <a:effectLst/>
                          <a:latin typeface="Bahnschrift" panose="020B0502040204020203" pitchFamily="34" charset="0"/>
                        </a:rPr>
                        <a:t>Arsti või personali kiitus</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t-EE" sz="1800" b="0" i="0" u="none" strike="noStrike" dirty="0">
                          <a:solidFill>
                            <a:srgbClr val="000000"/>
                          </a:solidFill>
                          <a:effectLst/>
                          <a:latin typeface="Bahnschrift" panose="020B0502040204020203" pitchFamily="34" charset="0"/>
                        </a:rPr>
                        <a:t>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3292719"/>
                  </a:ext>
                </a:extLst>
              </a:tr>
              <a:tr h="639734">
                <a:tc>
                  <a:txBody>
                    <a:bodyPr/>
                    <a:lstStyle/>
                    <a:p>
                      <a:pPr algn="l" fontAlgn="b"/>
                      <a:r>
                        <a:rPr lang="et-EE" sz="1800" b="0" i="0" u="none" strike="noStrike" dirty="0">
                          <a:solidFill>
                            <a:srgbClr val="000000"/>
                          </a:solidFill>
                          <a:effectLst/>
                          <a:latin typeface="Bahnschrift" panose="020B0502040204020203" pitchFamily="34" charset="0"/>
                        </a:rPr>
                        <a:t>Negatiivne kogemus</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t-EE" sz="1800" b="0" i="0" u="none" strike="noStrike" dirty="0">
                          <a:solidFill>
                            <a:srgbClr val="000000"/>
                          </a:solidFill>
                          <a:effectLst/>
                          <a:latin typeface="Bahnschrift" panose="020B0502040204020203" pitchFamily="34" charset="0"/>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9127621"/>
                  </a:ext>
                </a:extLst>
              </a:tr>
              <a:tr h="639734">
                <a:tc>
                  <a:txBody>
                    <a:bodyPr/>
                    <a:lstStyle/>
                    <a:p>
                      <a:pPr algn="l" fontAlgn="b"/>
                      <a:r>
                        <a:rPr lang="et-EE" sz="1800" b="0" i="0" u="none" strike="noStrike" dirty="0">
                          <a:solidFill>
                            <a:srgbClr val="000000"/>
                          </a:solidFill>
                          <a:effectLst/>
                          <a:latin typeface="Bahnschrift" panose="020B0502040204020203" pitchFamily="34" charset="0"/>
                        </a:rPr>
                        <a:t>Ettepanekud</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t-EE" sz="1800" b="0" i="0" u="none" strike="noStrike" dirty="0">
                          <a:solidFill>
                            <a:srgbClr val="000000"/>
                          </a:solidFill>
                          <a:effectLst/>
                          <a:latin typeface="Bahnschrift" panose="020B0502040204020203" pitchFamily="34" charset="0"/>
                        </a:rPr>
                        <a:t>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3645132"/>
                  </a:ext>
                </a:extLst>
              </a:tr>
              <a:tr h="335477">
                <a:tc>
                  <a:txBody>
                    <a:bodyPr/>
                    <a:lstStyle/>
                    <a:p>
                      <a:pPr algn="l" fontAlgn="b"/>
                      <a:r>
                        <a:rPr lang="et-EE" sz="1800" b="0" i="0" u="none" strike="noStrike" dirty="0" err="1">
                          <a:solidFill>
                            <a:srgbClr val="000000"/>
                          </a:solidFill>
                          <a:effectLst/>
                          <a:latin typeface="Bahnschrift" panose="020B0502040204020203" pitchFamily="34" charset="0"/>
                        </a:rPr>
                        <a:t>Varia</a:t>
                      </a:r>
                      <a:endParaRPr lang="et-EE" sz="1800" b="0" i="0" u="none" strike="noStrike" dirty="0">
                        <a:solidFill>
                          <a:srgbClr val="000000"/>
                        </a:solidFill>
                        <a:effectLst/>
                        <a:latin typeface="Bahnschrift" panose="020B0502040204020203"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t-EE" sz="1800" b="0" i="0" u="none" strike="noStrike" dirty="0">
                          <a:solidFill>
                            <a:srgbClr val="000000"/>
                          </a:solidFill>
                          <a:effectLst/>
                          <a:latin typeface="Bahnschrift" panose="020B0502040204020203" pitchFamily="34" charset="0"/>
                        </a:rPr>
                        <a:t>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80496676"/>
                  </a:ext>
                </a:extLst>
              </a:tr>
              <a:tr h="335477">
                <a:tc>
                  <a:txBody>
                    <a:bodyPr/>
                    <a:lstStyle/>
                    <a:p>
                      <a:pPr algn="l" fontAlgn="b"/>
                      <a:r>
                        <a:rPr lang="et-EE" sz="1800" b="0" i="0" u="none" strike="noStrike" dirty="0">
                          <a:solidFill>
                            <a:srgbClr val="000000"/>
                          </a:solidFill>
                          <a:effectLst/>
                          <a:latin typeface="Bahnschrift" panose="020B0502040204020203" pitchFamily="34" charset="0"/>
                        </a:rPr>
                        <a:t>Kõrge teenuse hind</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t-EE" sz="1800" b="0" i="0" u="none" strike="noStrike" dirty="0">
                          <a:solidFill>
                            <a:srgbClr val="000000"/>
                          </a:solidFill>
                          <a:effectLst/>
                          <a:latin typeface="Bahnschrift" panose="020B0502040204020203" pitchFamily="34" charset="0"/>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4247390"/>
                  </a:ext>
                </a:extLst>
              </a:tr>
            </a:tbl>
          </a:graphicData>
        </a:graphic>
      </p:graphicFrame>
    </p:spTree>
    <p:extLst>
      <p:ext uri="{BB962C8B-B14F-4D97-AF65-F5344CB8AC3E}">
        <p14:creationId xmlns:p14="http://schemas.microsoft.com/office/powerpoint/2010/main" val="3230222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B8B4512-A844-4CE5-8EB5-51BE83EA72A8}"/>
              </a:ext>
            </a:extLst>
          </p:cNvPr>
          <p:cNvSpPr>
            <a:spLocks noGrp="1"/>
          </p:cNvSpPr>
          <p:nvPr>
            <p:ph type="title"/>
          </p:nvPr>
        </p:nvSpPr>
        <p:spPr/>
        <p:txBody>
          <a:bodyPr/>
          <a:lstStyle/>
          <a:p>
            <a:r>
              <a:rPr lang="et-EE" dirty="0"/>
              <a:t>Patsiendid räägivad</a:t>
            </a:r>
          </a:p>
        </p:txBody>
      </p:sp>
      <p:sp>
        <p:nvSpPr>
          <p:cNvPr id="3" name="Sisu kohatäide 2">
            <a:extLst>
              <a:ext uri="{FF2B5EF4-FFF2-40B4-BE49-F238E27FC236}">
                <a16:creationId xmlns:a16="http://schemas.microsoft.com/office/drawing/2014/main" id="{D1391496-2051-487E-BC92-11BD9BE31EDB}"/>
              </a:ext>
            </a:extLst>
          </p:cNvPr>
          <p:cNvSpPr>
            <a:spLocks noGrp="1"/>
          </p:cNvSpPr>
          <p:nvPr>
            <p:ph idx="1"/>
          </p:nvPr>
        </p:nvSpPr>
        <p:spPr>
          <a:xfrm>
            <a:off x="838200" y="1825624"/>
            <a:ext cx="10515600" cy="4594029"/>
          </a:xfrm>
        </p:spPr>
        <p:txBody>
          <a:bodyPr>
            <a:normAutofit fontScale="85000" lnSpcReduction="20000"/>
          </a:bodyPr>
          <a:lstStyle/>
          <a:p>
            <a:r>
              <a:rPr lang="fi-FI" sz="1800" i="1" dirty="0" err="1"/>
              <a:t>Raviteenus</a:t>
            </a:r>
            <a:r>
              <a:rPr lang="fi-FI" sz="1800" i="1" dirty="0"/>
              <a:t> on alati </a:t>
            </a:r>
            <a:r>
              <a:rPr lang="fi-FI" sz="1800" i="1" dirty="0" err="1"/>
              <a:t>kättesaadav</a:t>
            </a:r>
            <a:r>
              <a:rPr lang="fi-FI" sz="1800" i="1" dirty="0"/>
              <a:t>, </a:t>
            </a:r>
            <a:r>
              <a:rPr lang="fi-FI" sz="1800" i="1" dirty="0" err="1"/>
              <a:t>personal</a:t>
            </a:r>
            <a:r>
              <a:rPr lang="fi-FI" sz="1800" i="1" dirty="0"/>
              <a:t> </a:t>
            </a:r>
            <a:r>
              <a:rPr lang="fi-FI" sz="1800" i="1" dirty="0" err="1"/>
              <a:t>sõbralik</a:t>
            </a:r>
            <a:r>
              <a:rPr lang="fi-FI" sz="1800" i="1" dirty="0"/>
              <a:t> ja </a:t>
            </a:r>
            <a:r>
              <a:rPr lang="fi-FI" sz="1800" i="1" dirty="0" err="1"/>
              <a:t>professionaalne</a:t>
            </a:r>
            <a:r>
              <a:rPr lang="fi-FI" sz="1800" i="1" dirty="0"/>
              <a:t>. </a:t>
            </a:r>
            <a:endParaRPr lang="et-EE" sz="1800" i="1" dirty="0"/>
          </a:p>
          <a:p>
            <a:r>
              <a:rPr lang="et-EE" sz="1800" i="1" dirty="0"/>
              <a:t>Olen väga rahul Teie teenusega. Kõik suhtusid hästi ja iga järgmine kord valiksin taas Teie kliiniku.</a:t>
            </a:r>
          </a:p>
          <a:p>
            <a:r>
              <a:rPr lang="et-EE" sz="1800" i="1" dirty="0"/>
              <a:t>Haigla siseruumid väga kenad, puhtad, turvalised. Ainult üks väike tähelepanek: Maja küljel välisuste juures olevad kaldteede lahendus ei tundu kuigi tänapäevane. Kaldtee ei ole pikk (trepiastmeid ainult kaks), kuid sellel puudub käsipuu ning materjaliks on mustriline metallplaat. Karkudega liikudes ei tunne ennast seal turvaliselt. Ilusa ilmaga ajab asja ära, aga libeda/vihmase/lumise ilmaga oleks päris hirmuäratav seda kasutada.</a:t>
            </a:r>
          </a:p>
          <a:p>
            <a:r>
              <a:rPr lang="et-EE" sz="1800" i="1" dirty="0"/>
              <a:t>Teenuse ja hinna kvaliteedi suhe - üliõpilasena on hind minu jaoks kõrge. Aga samas tulen siiski just siia kui soovin pöörduda kindla arsti juurde ja saada visiidiaega kiiremini kui riiklikus süsteemis. Viimased kokkupuuted </a:t>
            </a:r>
            <a:r>
              <a:rPr lang="et-EE" sz="1800" i="1" dirty="0" err="1"/>
              <a:t>Fertilitasega</a:t>
            </a:r>
            <a:r>
              <a:rPr lang="et-EE" sz="1800" i="1" dirty="0"/>
              <a:t> 6 aastat tagasi ja veel varem - olid ka positiivsed. Selles suhtes on tegelikult tõenäoliselt teenuse ja hinna kvaliteedi suhe hea, lihtsalt isiklikust vaatevinklist üsna karm.</a:t>
            </a:r>
          </a:p>
          <a:p>
            <a:r>
              <a:rPr lang="et-EE" sz="1800" i="1" dirty="0"/>
              <a:t>Alates </a:t>
            </a:r>
            <a:r>
              <a:rPr lang="et-EE" sz="1800" i="1" dirty="0" err="1"/>
              <a:t>Dr.Kaurist</a:t>
            </a:r>
            <a:r>
              <a:rPr lang="et-EE" sz="1800" i="1" dirty="0"/>
              <a:t> kuni õdedeni välja. No super vahvad inimesed töötavad. Palun kiitke nende tööd ja eriti India meest. Super tublid olete. </a:t>
            </a:r>
          </a:p>
          <a:p>
            <a:r>
              <a:rPr lang="et-EE" sz="1800" i="1" dirty="0" err="1"/>
              <a:t>Fertilitast</a:t>
            </a:r>
            <a:r>
              <a:rPr lang="et-EE" sz="1800" i="1" dirty="0"/>
              <a:t> külastan peamiselt seetõttu, et perearst ei ole meil väga hea ning riikliku süsteemi järjekorrad on liiga pikad, et nende järel oodata.</a:t>
            </a:r>
          </a:p>
          <a:p>
            <a:r>
              <a:rPr lang="et-EE" sz="1800" i="1" dirty="0"/>
              <a:t>Dr Enn Rei on väga hea arst! Jäin konsultatsiooniga väga rahule. Pole ennem nii asjaliku arstiga kokku puutunud, olin meeldivalt üllatunud. Väga laia silmaringiga sealjuures. Soovitan arsti!</a:t>
            </a:r>
          </a:p>
          <a:p>
            <a:r>
              <a:rPr lang="et-EE" sz="1800" i="1" dirty="0"/>
              <a:t>Dr </a:t>
            </a:r>
            <a:r>
              <a:rPr lang="et-EE" sz="1800" i="1" dirty="0" err="1"/>
              <a:t>Kalling</a:t>
            </a:r>
            <a:r>
              <a:rPr lang="et-EE" sz="1800" i="1" dirty="0"/>
              <a:t> oli väga tore ja sõbralik arst, suhtles lastega väga meeldival toonil. Seletas lahti kõik operatsiooni puudutavad asjad.</a:t>
            </a:r>
          </a:p>
          <a:p>
            <a:r>
              <a:rPr lang="et-EE" sz="1800" i="1" dirty="0"/>
              <a:t>Eraldi tänu dr. Jaanus </a:t>
            </a:r>
            <a:r>
              <a:rPr lang="et-EE" sz="1800" i="1" dirty="0" err="1"/>
              <a:t>Kerge'le</a:t>
            </a:r>
            <a:r>
              <a:rPr lang="et-EE" sz="1800" i="1" dirty="0"/>
              <a:t>. Saime oma küsimustele põhjalikud, põhjendatud vastused ning soovitused. Professionaalne, tohutu empaatia, põhjalik, väga hea suhtleja. Erakordselt sümpaatne doktor. Suur tänu!</a:t>
            </a:r>
          </a:p>
          <a:p>
            <a:r>
              <a:rPr lang="et-EE" sz="1800" i="1" dirty="0"/>
              <a:t>haigla õed olid imelised . Suur tänu teile.</a:t>
            </a:r>
          </a:p>
        </p:txBody>
      </p:sp>
    </p:spTree>
    <p:extLst>
      <p:ext uri="{BB962C8B-B14F-4D97-AF65-F5344CB8AC3E}">
        <p14:creationId xmlns:p14="http://schemas.microsoft.com/office/powerpoint/2010/main" val="15833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45126163-A480-49A2-820D-6E401F953BD5}"/>
              </a:ext>
            </a:extLst>
          </p:cNvPr>
          <p:cNvSpPr>
            <a:spLocks noGrp="1"/>
          </p:cNvSpPr>
          <p:nvPr>
            <p:ph type="title"/>
          </p:nvPr>
        </p:nvSpPr>
        <p:spPr>
          <a:xfrm>
            <a:off x="838200" y="598390"/>
            <a:ext cx="10515600" cy="744402"/>
          </a:xfrm>
        </p:spPr>
        <p:txBody>
          <a:bodyPr>
            <a:normAutofit fontScale="90000"/>
          </a:bodyPr>
          <a:lstStyle/>
          <a:p>
            <a:r>
              <a:rPr lang="et-EE" sz="3600" dirty="0"/>
              <a:t>Üldandmed </a:t>
            </a:r>
            <a:r>
              <a:rPr lang="et-EE" sz="3100" dirty="0"/>
              <a:t>- </a:t>
            </a:r>
            <a:r>
              <a:rPr lang="et-EE" sz="2700" dirty="0">
                <a:solidFill>
                  <a:schemeClr val="tx1"/>
                </a:solidFill>
              </a:rPr>
              <a:t>perioodil 01.01.2020-31.12.2020 kokku 544 vastajat</a:t>
            </a:r>
            <a:r>
              <a:rPr lang="et-EE" sz="1600" dirty="0">
                <a:solidFill>
                  <a:schemeClr val="tx1"/>
                </a:solidFill>
              </a:rPr>
              <a:t>.</a:t>
            </a:r>
            <a:br>
              <a:rPr lang="et-EE" sz="3100" dirty="0"/>
            </a:br>
            <a:endParaRPr lang="et-EE" sz="3600" dirty="0"/>
          </a:p>
        </p:txBody>
      </p:sp>
      <p:graphicFrame>
        <p:nvGraphicFramePr>
          <p:cNvPr id="5" name="Diagramm 4">
            <a:extLst>
              <a:ext uri="{FF2B5EF4-FFF2-40B4-BE49-F238E27FC236}">
                <a16:creationId xmlns:a16="http://schemas.microsoft.com/office/drawing/2014/main" id="{7BB9EEA2-EB59-449F-AE2D-433B80E4C46A}"/>
              </a:ext>
            </a:extLst>
          </p:cNvPr>
          <p:cNvGraphicFramePr>
            <a:graphicFrameLocks/>
          </p:cNvGraphicFramePr>
          <p:nvPr>
            <p:extLst>
              <p:ext uri="{D42A27DB-BD31-4B8C-83A1-F6EECF244321}">
                <p14:modId xmlns:p14="http://schemas.microsoft.com/office/powerpoint/2010/main" val="2555073358"/>
              </p:ext>
            </p:extLst>
          </p:nvPr>
        </p:nvGraphicFramePr>
        <p:xfrm>
          <a:off x="581462" y="846624"/>
          <a:ext cx="5064369" cy="309434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Diagramm 5">
            <a:extLst>
              <a:ext uri="{FF2B5EF4-FFF2-40B4-BE49-F238E27FC236}">
                <a16:creationId xmlns:a16="http://schemas.microsoft.com/office/drawing/2014/main" id="{8ECB0E3A-99D1-455A-9325-12CD26D1E20A}"/>
              </a:ext>
            </a:extLst>
          </p:cNvPr>
          <p:cNvGraphicFramePr>
            <a:graphicFrameLocks/>
          </p:cNvGraphicFramePr>
          <p:nvPr>
            <p:extLst>
              <p:ext uri="{D42A27DB-BD31-4B8C-83A1-F6EECF244321}">
                <p14:modId xmlns:p14="http://schemas.microsoft.com/office/powerpoint/2010/main" val="2136256534"/>
              </p:ext>
            </p:extLst>
          </p:nvPr>
        </p:nvGraphicFramePr>
        <p:xfrm>
          <a:off x="293856" y="3763657"/>
          <a:ext cx="5639583" cy="309434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Diagramm 6">
            <a:extLst>
              <a:ext uri="{FF2B5EF4-FFF2-40B4-BE49-F238E27FC236}">
                <a16:creationId xmlns:a16="http://schemas.microsoft.com/office/drawing/2014/main" id="{E863FF34-80A2-4C3C-A72E-2229898F30ED}"/>
              </a:ext>
            </a:extLst>
          </p:cNvPr>
          <p:cNvGraphicFramePr>
            <a:graphicFrameLocks/>
          </p:cNvGraphicFramePr>
          <p:nvPr>
            <p:extLst>
              <p:ext uri="{D42A27DB-BD31-4B8C-83A1-F6EECF244321}">
                <p14:modId xmlns:p14="http://schemas.microsoft.com/office/powerpoint/2010/main" val="121829539"/>
              </p:ext>
            </p:extLst>
          </p:nvPr>
        </p:nvGraphicFramePr>
        <p:xfrm>
          <a:off x="5274116" y="1183583"/>
          <a:ext cx="6336422" cy="339857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Diagramm 7">
            <a:extLst>
              <a:ext uri="{FF2B5EF4-FFF2-40B4-BE49-F238E27FC236}">
                <a16:creationId xmlns:a16="http://schemas.microsoft.com/office/drawing/2014/main" id="{46675FB3-4632-406E-BC27-A9CD7C1F7266}"/>
              </a:ext>
            </a:extLst>
          </p:cNvPr>
          <p:cNvGraphicFramePr>
            <a:graphicFrameLocks/>
          </p:cNvGraphicFramePr>
          <p:nvPr>
            <p:extLst>
              <p:ext uri="{D42A27DB-BD31-4B8C-83A1-F6EECF244321}">
                <p14:modId xmlns:p14="http://schemas.microsoft.com/office/powerpoint/2010/main" val="2033879508"/>
              </p:ext>
            </p:extLst>
          </p:nvPr>
        </p:nvGraphicFramePr>
        <p:xfrm>
          <a:off x="5440046" y="4754228"/>
          <a:ext cx="6336421" cy="193170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404463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11122B67-BAEA-4032-A3AC-BFEF50EEFC20}"/>
              </a:ext>
            </a:extLst>
          </p:cNvPr>
          <p:cNvSpPr>
            <a:spLocks noGrp="1"/>
          </p:cNvSpPr>
          <p:nvPr>
            <p:ph type="title"/>
          </p:nvPr>
        </p:nvSpPr>
        <p:spPr>
          <a:xfrm>
            <a:off x="736600" y="416560"/>
            <a:ext cx="10515600" cy="610235"/>
          </a:xfrm>
        </p:spPr>
        <p:txBody>
          <a:bodyPr>
            <a:normAutofit/>
          </a:bodyPr>
          <a:lstStyle/>
          <a:p>
            <a:r>
              <a:rPr lang="et-EE" sz="2800"/>
              <a:t>Üldandmed (2)</a:t>
            </a:r>
            <a:endParaRPr lang="et-EE" sz="2800" dirty="0"/>
          </a:p>
        </p:txBody>
      </p:sp>
      <p:graphicFrame>
        <p:nvGraphicFramePr>
          <p:cNvPr id="4" name="Diagramm 3">
            <a:extLst>
              <a:ext uri="{FF2B5EF4-FFF2-40B4-BE49-F238E27FC236}">
                <a16:creationId xmlns:a16="http://schemas.microsoft.com/office/drawing/2014/main" id="{52E5B52D-9FFD-4EC0-BE84-BD2586965BB4}"/>
              </a:ext>
            </a:extLst>
          </p:cNvPr>
          <p:cNvGraphicFramePr>
            <a:graphicFrameLocks/>
          </p:cNvGraphicFramePr>
          <p:nvPr>
            <p:extLst>
              <p:ext uri="{D42A27DB-BD31-4B8C-83A1-F6EECF244321}">
                <p14:modId xmlns:p14="http://schemas.microsoft.com/office/powerpoint/2010/main" val="2909090807"/>
              </p:ext>
            </p:extLst>
          </p:nvPr>
        </p:nvGraphicFramePr>
        <p:xfrm>
          <a:off x="391160" y="1419701"/>
          <a:ext cx="6410960" cy="415417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Diagramm 6">
            <a:extLst>
              <a:ext uri="{FF2B5EF4-FFF2-40B4-BE49-F238E27FC236}">
                <a16:creationId xmlns:a16="http://schemas.microsoft.com/office/drawing/2014/main" id="{2C956254-0F47-45FF-A546-C8223F479823}"/>
              </a:ext>
            </a:extLst>
          </p:cNvPr>
          <p:cNvGraphicFramePr>
            <a:graphicFrameLocks/>
          </p:cNvGraphicFramePr>
          <p:nvPr>
            <p:extLst>
              <p:ext uri="{D42A27DB-BD31-4B8C-83A1-F6EECF244321}">
                <p14:modId xmlns:p14="http://schemas.microsoft.com/office/powerpoint/2010/main" val="1588715196"/>
              </p:ext>
            </p:extLst>
          </p:nvPr>
        </p:nvGraphicFramePr>
        <p:xfrm>
          <a:off x="5806440" y="809466"/>
          <a:ext cx="6202680" cy="340264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Diagramm 9">
            <a:extLst>
              <a:ext uri="{FF2B5EF4-FFF2-40B4-BE49-F238E27FC236}">
                <a16:creationId xmlns:a16="http://schemas.microsoft.com/office/drawing/2014/main" id="{280B87CA-7A79-4EC2-B5D2-EC599360E0B2}"/>
              </a:ext>
            </a:extLst>
          </p:cNvPr>
          <p:cNvGraphicFramePr>
            <a:graphicFrameLocks/>
          </p:cNvGraphicFramePr>
          <p:nvPr>
            <p:extLst>
              <p:ext uri="{D42A27DB-BD31-4B8C-83A1-F6EECF244321}">
                <p14:modId xmlns:p14="http://schemas.microsoft.com/office/powerpoint/2010/main" val="939591789"/>
              </p:ext>
            </p:extLst>
          </p:nvPr>
        </p:nvGraphicFramePr>
        <p:xfrm>
          <a:off x="5549900" y="4212114"/>
          <a:ext cx="6553200" cy="259207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61627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242A826E-F862-45EB-82B5-15A7A310FFB7}"/>
              </a:ext>
            </a:extLst>
          </p:cNvPr>
          <p:cNvSpPr>
            <a:spLocks noGrp="1"/>
          </p:cNvSpPr>
          <p:nvPr>
            <p:ph type="title"/>
          </p:nvPr>
        </p:nvSpPr>
        <p:spPr>
          <a:xfrm>
            <a:off x="838200" y="365125"/>
            <a:ext cx="10515600" cy="780769"/>
          </a:xfrm>
        </p:spPr>
        <p:txBody>
          <a:bodyPr/>
          <a:lstStyle/>
          <a:p>
            <a:r>
              <a:rPr lang="et-EE" dirty="0"/>
              <a:t>Üldandmed (3)</a:t>
            </a:r>
          </a:p>
        </p:txBody>
      </p:sp>
      <p:graphicFrame>
        <p:nvGraphicFramePr>
          <p:cNvPr id="5" name="Tabel 4">
            <a:extLst>
              <a:ext uri="{FF2B5EF4-FFF2-40B4-BE49-F238E27FC236}">
                <a16:creationId xmlns:a16="http://schemas.microsoft.com/office/drawing/2014/main" id="{EBEBFB03-C136-4CCD-8CB3-FED8059C0E16}"/>
              </a:ext>
            </a:extLst>
          </p:cNvPr>
          <p:cNvGraphicFramePr>
            <a:graphicFrameLocks noGrp="1"/>
          </p:cNvGraphicFramePr>
          <p:nvPr>
            <p:extLst>
              <p:ext uri="{D42A27DB-BD31-4B8C-83A1-F6EECF244321}">
                <p14:modId xmlns:p14="http://schemas.microsoft.com/office/powerpoint/2010/main" val="301089218"/>
              </p:ext>
            </p:extLst>
          </p:nvPr>
        </p:nvGraphicFramePr>
        <p:xfrm>
          <a:off x="838200" y="1435585"/>
          <a:ext cx="6896322" cy="5186979"/>
        </p:xfrm>
        <a:graphic>
          <a:graphicData uri="http://schemas.openxmlformats.org/drawingml/2006/table">
            <a:tbl>
              <a:tblPr/>
              <a:tblGrid>
                <a:gridCol w="5848780">
                  <a:extLst>
                    <a:ext uri="{9D8B030D-6E8A-4147-A177-3AD203B41FA5}">
                      <a16:colId xmlns:a16="http://schemas.microsoft.com/office/drawing/2014/main" val="535657829"/>
                    </a:ext>
                  </a:extLst>
                </a:gridCol>
                <a:gridCol w="1047542">
                  <a:extLst>
                    <a:ext uri="{9D8B030D-6E8A-4147-A177-3AD203B41FA5}">
                      <a16:colId xmlns:a16="http://schemas.microsoft.com/office/drawing/2014/main" val="490208220"/>
                    </a:ext>
                  </a:extLst>
                </a:gridCol>
              </a:tblGrid>
              <a:tr h="166268">
                <a:tc>
                  <a:txBody>
                    <a:bodyPr/>
                    <a:lstStyle/>
                    <a:p>
                      <a:pPr algn="l" fontAlgn="b"/>
                      <a:r>
                        <a:rPr lang="et-EE" sz="1200" b="0" i="0" u="none" strike="noStrike">
                          <a:solidFill>
                            <a:srgbClr val="000000"/>
                          </a:solidFill>
                          <a:effectLst/>
                          <a:latin typeface="Bahnschrift" panose="020B0502040204020203" pitchFamily="34" charset="0"/>
                        </a:rPr>
                        <a:t>Millist Fertilitase teenust kasutasite?</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E5D6"/>
                    </a:solidFill>
                  </a:tcPr>
                </a:tc>
                <a:tc>
                  <a:txBody>
                    <a:bodyPr/>
                    <a:lstStyle/>
                    <a:p>
                      <a:pPr algn="l" fontAlgn="b"/>
                      <a:r>
                        <a:rPr lang="et-EE" sz="1200" b="0" i="0" u="none" strike="noStrike">
                          <a:solidFill>
                            <a:srgbClr val="000000"/>
                          </a:solidFill>
                          <a:effectLst/>
                          <a:latin typeface="Bahnschrift" panose="020B0502040204020203" pitchFamily="34" charset="0"/>
                        </a:rPr>
                        <a:t>Kokku</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E5D6"/>
                    </a:solidFill>
                  </a:tcPr>
                </a:tc>
                <a:extLst>
                  <a:ext uri="{0D108BD9-81ED-4DB2-BD59-A6C34878D82A}">
                    <a16:rowId xmlns:a16="http://schemas.microsoft.com/office/drawing/2014/main" val="3214924270"/>
                  </a:ext>
                </a:extLst>
              </a:tr>
              <a:tr h="166268">
                <a:tc>
                  <a:txBody>
                    <a:bodyPr/>
                    <a:lstStyle/>
                    <a:p>
                      <a:pPr algn="l" fontAlgn="b"/>
                      <a:r>
                        <a:rPr lang="et-EE" sz="1200" b="0" i="0" u="none" strike="noStrike">
                          <a:solidFill>
                            <a:srgbClr val="000000"/>
                          </a:solidFill>
                          <a:effectLst/>
                          <a:latin typeface="Bahnschrift" panose="020B0502040204020203" pitchFamily="34" charset="0"/>
                        </a:rPr>
                        <a:t>Eriarsti konsultatsioon</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200" b="0" i="0" u="none" strike="noStrike">
                          <a:solidFill>
                            <a:srgbClr val="000000"/>
                          </a:solidFill>
                          <a:effectLst/>
                          <a:latin typeface="Bahnschrift" panose="020B0502040204020203" pitchFamily="34" charset="0"/>
                        </a:rPr>
                        <a:t>308</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1319505"/>
                  </a:ext>
                </a:extLst>
              </a:tr>
              <a:tr h="166268">
                <a:tc>
                  <a:txBody>
                    <a:bodyPr/>
                    <a:lstStyle/>
                    <a:p>
                      <a:pPr algn="l" fontAlgn="b"/>
                      <a:r>
                        <a:rPr lang="et-EE" sz="1200" b="0" i="0" u="none" strike="noStrike">
                          <a:solidFill>
                            <a:srgbClr val="000000"/>
                          </a:solidFill>
                          <a:effectLst/>
                          <a:latin typeface="Bahnschrift" panose="020B0502040204020203" pitchFamily="34" charset="0"/>
                        </a:rPr>
                        <a:t>Haiglaravi: operatsioon ja taastumine</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200" b="0" i="0" u="none" strike="noStrike">
                          <a:solidFill>
                            <a:srgbClr val="000000"/>
                          </a:solidFill>
                          <a:effectLst/>
                          <a:latin typeface="Bahnschrift" panose="020B0502040204020203" pitchFamily="34" charset="0"/>
                        </a:rPr>
                        <a:t>70</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233631"/>
                  </a:ext>
                </a:extLst>
              </a:tr>
              <a:tr h="166268">
                <a:tc>
                  <a:txBody>
                    <a:bodyPr/>
                    <a:lstStyle/>
                    <a:p>
                      <a:pPr algn="l" fontAlgn="b"/>
                      <a:r>
                        <a:rPr lang="et-EE" sz="1200" b="0" i="0" u="none" strike="noStrike">
                          <a:solidFill>
                            <a:srgbClr val="000000"/>
                          </a:solidFill>
                          <a:effectLst/>
                          <a:latin typeface="Bahnschrift" panose="020B0502040204020203" pitchFamily="34" charset="0"/>
                        </a:rPr>
                        <a:t>Muu</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200" b="0" i="0" u="none" strike="noStrike">
                          <a:solidFill>
                            <a:srgbClr val="000000"/>
                          </a:solidFill>
                          <a:effectLst/>
                          <a:latin typeface="Bahnschrift" panose="020B0502040204020203" pitchFamily="34" charset="0"/>
                        </a:rPr>
                        <a:t>31</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960021"/>
                  </a:ext>
                </a:extLst>
              </a:tr>
              <a:tr h="166268">
                <a:tc>
                  <a:txBody>
                    <a:bodyPr/>
                    <a:lstStyle/>
                    <a:p>
                      <a:pPr algn="l" fontAlgn="b"/>
                      <a:r>
                        <a:rPr lang="et-EE" sz="1200" b="0" i="0" u="none" strike="noStrike">
                          <a:solidFill>
                            <a:srgbClr val="000000"/>
                          </a:solidFill>
                          <a:effectLst/>
                          <a:latin typeface="Bahnschrift" panose="020B0502040204020203" pitchFamily="34" charset="0"/>
                        </a:rPr>
                        <a:t>Raseduse jälgimine</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200" b="0" i="0" u="none" strike="noStrike">
                          <a:solidFill>
                            <a:srgbClr val="000000"/>
                          </a:solidFill>
                          <a:effectLst/>
                          <a:latin typeface="Bahnschrift" panose="020B0502040204020203" pitchFamily="34" charset="0"/>
                        </a:rPr>
                        <a:t>23</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8538223"/>
                  </a:ext>
                </a:extLst>
              </a:tr>
              <a:tr h="247352">
                <a:tc>
                  <a:txBody>
                    <a:bodyPr/>
                    <a:lstStyle/>
                    <a:p>
                      <a:pPr algn="l" fontAlgn="b"/>
                      <a:r>
                        <a:rPr lang="fi-FI" sz="1200" b="0" i="0" u="none" strike="noStrike">
                          <a:solidFill>
                            <a:srgbClr val="000000"/>
                          </a:solidFill>
                          <a:effectLst/>
                          <a:latin typeface="Bahnschrift" panose="020B0502040204020203" pitchFamily="34" charset="0"/>
                        </a:rPr>
                        <a:t>Eriarsti konsultatsioon; Haiglaravi: operatsioon ja taastumine</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200" b="0" i="0" u="none" strike="noStrike">
                          <a:solidFill>
                            <a:srgbClr val="000000"/>
                          </a:solidFill>
                          <a:effectLst/>
                          <a:latin typeface="Bahnschrift" panose="020B0502040204020203" pitchFamily="34" charset="0"/>
                        </a:rPr>
                        <a:t>21</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2077818"/>
                  </a:ext>
                </a:extLst>
              </a:tr>
              <a:tr h="247352">
                <a:tc>
                  <a:txBody>
                    <a:bodyPr/>
                    <a:lstStyle/>
                    <a:p>
                      <a:pPr algn="l" fontAlgn="b"/>
                      <a:r>
                        <a:rPr lang="et-EE" sz="1200" b="0" i="0" u="none" strike="noStrike">
                          <a:solidFill>
                            <a:srgbClr val="000000"/>
                          </a:solidFill>
                          <a:effectLst/>
                          <a:latin typeface="Bahnschrift" panose="020B0502040204020203" pitchFamily="34" charset="0"/>
                        </a:rPr>
                        <a:t>Eriarsti konsultatsioon; Raseduse jälgimine</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200" b="0" i="0" u="none" strike="noStrike">
                          <a:solidFill>
                            <a:srgbClr val="000000"/>
                          </a:solidFill>
                          <a:effectLst/>
                          <a:latin typeface="Bahnschrift" panose="020B0502040204020203" pitchFamily="34" charset="0"/>
                        </a:rPr>
                        <a:t>19</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2155061"/>
                  </a:ext>
                </a:extLst>
              </a:tr>
              <a:tr h="247352">
                <a:tc>
                  <a:txBody>
                    <a:bodyPr/>
                    <a:lstStyle/>
                    <a:p>
                      <a:pPr algn="l" fontAlgn="b"/>
                      <a:r>
                        <a:rPr lang="et-EE" sz="1200" b="0" i="0" u="none" strike="noStrike">
                          <a:solidFill>
                            <a:srgbClr val="000000"/>
                          </a:solidFill>
                          <a:effectLst/>
                          <a:latin typeface="Bahnschrift" panose="020B0502040204020203" pitchFamily="34" charset="0"/>
                        </a:rPr>
                        <a:t>Eriarsti konsultatsioon; Haiglaravi: päevakirurgia</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200" b="0" i="0" u="none" strike="noStrike">
                          <a:solidFill>
                            <a:srgbClr val="000000"/>
                          </a:solidFill>
                          <a:effectLst/>
                          <a:latin typeface="Bahnschrift" panose="020B0502040204020203" pitchFamily="34" charset="0"/>
                        </a:rPr>
                        <a:t>17</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3130395"/>
                  </a:ext>
                </a:extLst>
              </a:tr>
              <a:tr h="166268">
                <a:tc>
                  <a:txBody>
                    <a:bodyPr/>
                    <a:lstStyle/>
                    <a:p>
                      <a:pPr algn="l" fontAlgn="b"/>
                      <a:r>
                        <a:rPr lang="et-EE" sz="1200" b="0" i="0" u="none" strike="noStrike">
                          <a:solidFill>
                            <a:srgbClr val="000000"/>
                          </a:solidFill>
                          <a:effectLst/>
                          <a:latin typeface="Bahnschrift" panose="020B0502040204020203" pitchFamily="34" charset="0"/>
                        </a:rPr>
                        <a:t>Ambulatoorne taastusravi</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200" b="0" i="0" u="none" strike="noStrike">
                          <a:solidFill>
                            <a:srgbClr val="000000"/>
                          </a:solidFill>
                          <a:effectLst/>
                          <a:latin typeface="Bahnschrift" panose="020B0502040204020203" pitchFamily="34" charset="0"/>
                        </a:rPr>
                        <a:t>17</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4239224"/>
                  </a:ext>
                </a:extLst>
              </a:tr>
              <a:tr h="247352">
                <a:tc>
                  <a:txBody>
                    <a:bodyPr/>
                    <a:lstStyle/>
                    <a:p>
                      <a:pPr algn="l" fontAlgn="b"/>
                      <a:r>
                        <a:rPr lang="et-EE" sz="1200" b="0" i="0" u="none" strike="noStrike">
                          <a:solidFill>
                            <a:srgbClr val="000000"/>
                          </a:solidFill>
                          <a:effectLst/>
                          <a:latin typeface="Bahnschrift" panose="020B0502040204020203" pitchFamily="34" charset="0"/>
                        </a:rPr>
                        <a:t>Eriarsti konsultatsioon; Ambulatoorne taastusravi</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200" b="0" i="0" u="none" strike="noStrike">
                          <a:solidFill>
                            <a:srgbClr val="000000"/>
                          </a:solidFill>
                          <a:effectLst/>
                          <a:latin typeface="Bahnschrift" panose="020B0502040204020203" pitchFamily="34" charset="0"/>
                        </a:rPr>
                        <a:t>7</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4228134"/>
                  </a:ext>
                </a:extLst>
              </a:tr>
              <a:tr h="166268">
                <a:tc>
                  <a:txBody>
                    <a:bodyPr/>
                    <a:lstStyle/>
                    <a:p>
                      <a:pPr algn="l" fontAlgn="b"/>
                      <a:r>
                        <a:rPr lang="et-EE" sz="1200" b="0" i="0" u="none" strike="noStrike">
                          <a:solidFill>
                            <a:srgbClr val="000000"/>
                          </a:solidFill>
                          <a:effectLst/>
                          <a:latin typeface="Bahnschrift" panose="020B0502040204020203" pitchFamily="34" charset="0"/>
                        </a:rPr>
                        <a:t>Haiglaravi: päevakirurgia</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200" b="0" i="0" u="none" strike="noStrike">
                          <a:solidFill>
                            <a:srgbClr val="000000"/>
                          </a:solidFill>
                          <a:effectLst/>
                          <a:latin typeface="Bahnschrift" panose="020B0502040204020203" pitchFamily="34" charset="0"/>
                        </a:rPr>
                        <a:t>6</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0274836"/>
                  </a:ext>
                </a:extLst>
              </a:tr>
              <a:tr h="166268">
                <a:tc>
                  <a:txBody>
                    <a:bodyPr/>
                    <a:lstStyle/>
                    <a:p>
                      <a:pPr algn="l" fontAlgn="b"/>
                      <a:r>
                        <a:rPr lang="et-EE" sz="1200" b="0" i="0" u="none" strike="noStrike">
                          <a:solidFill>
                            <a:srgbClr val="000000"/>
                          </a:solidFill>
                          <a:effectLst/>
                          <a:latin typeface="Bahnschrift" panose="020B0502040204020203" pitchFamily="34" charset="0"/>
                        </a:rPr>
                        <a:t>Eriarsti konsultatsioon; Muu</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200" b="0" i="0" u="none" strike="noStrike">
                          <a:solidFill>
                            <a:srgbClr val="000000"/>
                          </a:solidFill>
                          <a:effectLst/>
                          <a:latin typeface="Bahnschrift" panose="020B0502040204020203" pitchFamily="34" charset="0"/>
                        </a:rPr>
                        <a:t>5</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3112681"/>
                  </a:ext>
                </a:extLst>
              </a:tr>
              <a:tr h="247352">
                <a:tc>
                  <a:txBody>
                    <a:bodyPr/>
                    <a:lstStyle/>
                    <a:p>
                      <a:pPr algn="l" fontAlgn="b"/>
                      <a:r>
                        <a:rPr lang="et-EE" sz="1200" b="0" i="0" u="none" strike="noStrike" dirty="0">
                          <a:solidFill>
                            <a:srgbClr val="000000"/>
                          </a:solidFill>
                          <a:effectLst/>
                          <a:latin typeface="Bahnschrift" panose="020B0502040204020203" pitchFamily="34" charset="0"/>
                        </a:rPr>
                        <a:t>Eriarsti konsultatsioon; Haiglaravi: päevakirurgia; Raseduse jälgimine</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200" b="0" i="0" u="none" strike="noStrike">
                          <a:solidFill>
                            <a:srgbClr val="000000"/>
                          </a:solidFill>
                          <a:effectLst/>
                          <a:latin typeface="Bahnschrift" panose="020B0502040204020203" pitchFamily="34" charset="0"/>
                        </a:rPr>
                        <a:t>4</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729759"/>
                  </a:ext>
                </a:extLst>
              </a:tr>
              <a:tr h="368815">
                <a:tc>
                  <a:txBody>
                    <a:bodyPr/>
                    <a:lstStyle/>
                    <a:p>
                      <a:pPr algn="l" fontAlgn="b"/>
                      <a:r>
                        <a:rPr lang="fi-FI" sz="1200" b="0" i="0" u="none" strike="noStrike">
                          <a:solidFill>
                            <a:srgbClr val="000000"/>
                          </a:solidFill>
                          <a:effectLst/>
                          <a:latin typeface="Bahnschrift" panose="020B0502040204020203" pitchFamily="34" charset="0"/>
                        </a:rPr>
                        <a:t>Eriarsti konsultatsioon; Haiglaravi: päevakirurgia; Haiglaravi: operatsioon ja taastumine</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200" b="0" i="0" u="none" strike="noStrike">
                          <a:solidFill>
                            <a:srgbClr val="000000"/>
                          </a:solidFill>
                          <a:effectLst/>
                          <a:latin typeface="Bahnschrift" panose="020B0502040204020203" pitchFamily="34" charset="0"/>
                        </a:rPr>
                        <a:t>3</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4312545"/>
                  </a:ext>
                </a:extLst>
              </a:tr>
              <a:tr h="247352">
                <a:tc>
                  <a:txBody>
                    <a:bodyPr/>
                    <a:lstStyle/>
                    <a:p>
                      <a:pPr algn="l" fontAlgn="b"/>
                      <a:r>
                        <a:rPr lang="fi-FI" sz="1200" b="0" i="0" u="none" strike="noStrike">
                          <a:solidFill>
                            <a:srgbClr val="000000"/>
                          </a:solidFill>
                          <a:effectLst/>
                          <a:latin typeface="Bahnschrift" panose="020B0502040204020203" pitchFamily="34" charset="0"/>
                        </a:rPr>
                        <a:t>Eriarsti konsultatsioon; Raseduse jälgimine; Muu</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200" b="0" i="0" u="none" strike="noStrike">
                          <a:solidFill>
                            <a:srgbClr val="000000"/>
                          </a:solidFill>
                          <a:effectLst/>
                          <a:latin typeface="Bahnschrift" panose="020B0502040204020203" pitchFamily="34" charset="0"/>
                        </a:rPr>
                        <a:t>2</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5418302"/>
                  </a:ext>
                </a:extLst>
              </a:tr>
              <a:tr h="327159">
                <a:tc>
                  <a:txBody>
                    <a:bodyPr/>
                    <a:lstStyle/>
                    <a:p>
                      <a:pPr algn="l" fontAlgn="b"/>
                      <a:r>
                        <a:rPr lang="fi-FI" sz="1200" b="0" i="0" u="none" strike="noStrike">
                          <a:solidFill>
                            <a:srgbClr val="000000"/>
                          </a:solidFill>
                          <a:effectLst/>
                          <a:latin typeface="Bahnschrift" panose="020B0502040204020203" pitchFamily="34" charset="0"/>
                        </a:rPr>
                        <a:t>Eriarsti konsultatsioon; Ambulatoorne taastusravi; Raseduse jälgimine</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200" b="0" i="0" u="none" strike="noStrike">
                          <a:solidFill>
                            <a:srgbClr val="000000"/>
                          </a:solidFill>
                          <a:effectLst/>
                          <a:latin typeface="Bahnschrift" panose="020B0502040204020203" pitchFamily="34" charset="0"/>
                        </a:rPr>
                        <a:t>1</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0919576"/>
                  </a:ext>
                </a:extLst>
              </a:tr>
              <a:tr h="166268">
                <a:tc>
                  <a:txBody>
                    <a:bodyPr/>
                    <a:lstStyle/>
                    <a:p>
                      <a:pPr algn="l" fontAlgn="b"/>
                      <a:r>
                        <a:rPr lang="fi-FI" sz="1200" b="0" i="0" u="none" strike="noStrike">
                          <a:solidFill>
                            <a:srgbClr val="000000"/>
                          </a:solidFill>
                          <a:effectLst/>
                          <a:latin typeface="Bahnschrift" panose="020B0502040204020203" pitchFamily="34" charset="0"/>
                        </a:rPr>
                        <a:t>Mind suunati järelravile teisest haiglast</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200" b="0" i="0" u="none" strike="noStrike">
                          <a:solidFill>
                            <a:srgbClr val="000000"/>
                          </a:solidFill>
                          <a:effectLst/>
                          <a:latin typeface="Bahnschrift" panose="020B0502040204020203" pitchFamily="34" charset="0"/>
                        </a:rPr>
                        <a:t>1</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9121337"/>
                  </a:ext>
                </a:extLst>
              </a:tr>
              <a:tr h="247352">
                <a:tc>
                  <a:txBody>
                    <a:bodyPr/>
                    <a:lstStyle/>
                    <a:p>
                      <a:pPr algn="l" fontAlgn="b"/>
                      <a:r>
                        <a:rPr lang="fi-FI" sz="1200" b="0" i="0" u="none" strike="noStrike" dirty="0" err="1">
                          <a:solidFill>
                            <a:srgbClr val="000000"/>
                          </a:solidFill>
                          <a:effectLst/>
                          <a:latin typeface="Bahnschrift" panose="020B0502040204020203" pitchFamily="34" charset="0"/>
                        </a:rPr>
                        <a:t>Eriarsti</a:t>
                      </a:r>
                      <a:r>
                        <a:rPr lang="fi-FI" sz="1200" b="0" i="0" u="none" strike="noStrike" dirty="0">
                          <a:solidFill>
                            <a:srgbClr val="000000"/>
                          </a:solidFill>
                          <a:effectLst/>
                          <a:latin typeface="Bahnschrift" panose="020B0502040204020203" pitchFamily="34" charset="0"/>
                        </a:rPr>
                        <a:t> </a:t>
                      </a:r>
                      <a:r>
                        <a:rPr lang="fi-FI" sz="1200" b="0" i="0" u="none" strike="noStrike" dirty="0" err="1">
                          <a:solidFill>
                            <a:srgbClr val="000000"/>
                          </a:solidFill>
                          <a:effectLst/>
                          <a:latin typeface="Bahnschrift" panose="020B0502040204020203" pitchFamily="34" charset="0"/>
                        </a:rPr>
                        <a:t>konsultatsioon</a:t>
                      </a:r>
                      <a:r>
                        <a:rPr lang="fi-FI" sz="1200" b="0" i="0" u="none" strike="noStrike" dirty="0">
                          <a:solidFill>
                            <a:srgbClr val="000000"/>
                          </a:solidFill>
                          <a:effectLst/>
                          <a:latin typeface="Bahnschrift" panose="020B0502040204020203" pitchFamily="34" charset="0"/>
                        </a:rPr>
                        <a:t>; </a:t>
                      </a:r>
                      <a:r>
                        <a:rPr lang="fi-FI" sz="1200" b="0" i="0" u="none" strike="noStrike" dirty="0" err="1">
                          <a:solidFill>
                            <a:srgbClr val="000000"/>
                          </a:solidFill>
                          <a:effectLst/>
                          <a:latin typeface="Bahnschrift" panose="020B0502040204020203" pitchFamily="34" charset="0"/>
                        </a:rPr>
                        <a:t>Ambulatoorne</a:t>
                      </a:r>
                      <a:r>
                        <a:rPr lang="fi-FI" sz="1200" b="0" i="0" u="none" strike="noStrike" dirty="0">
                          <a:solidFill>
                            <a:srgbClr val="000000"/>
                          </a:solidFill>
                          <a:effectLst/>
                          <a:latin typeface="Bahnschrift" panose="020B0502040204020203" pitchFamily="34" charset="0"/>
                        </a:rPr>
                        <a:t> </a:t>
                      </a:r>
                      <a:r>
                        <a:rPr lang="fi-FI" sz="1200" b="0" i="0" u="none" strike="noStrike" dirty="0" err="1">
                          <a:solidFill>
                            <a:srgbClr val="000000"/>
                          </a:solidFill>
                          <a:effectLst/>
                          <a:latin typeface="Bahnschrift" panose="020B0502040204020203" pitchFamily="34" charset="0"/>
                        </a:rPr>
                        <a:t>taastusravi</a:t>
                      </a:r>
                      <a:r>
                        <a:rPr lang="fi-FI" sz="1200" b="0" i="0" u="none" strike="noStrike" dirty="0">
                          <a:solidFill>
                            <a:srgbClr val="000000"/>
                          </a:solidFill>
                          <a:effectLst/>
                          <a:latin typeface="Bahnschrift" panose="020B0502040204020203" pitchFamily="34" charset="0"/>
                        </a:rPr>
                        <a:t>; Muu</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200" b="0" i="0" u="none" strike="noStrike">
                          <a:solidFill>
                            <a:srgbClr val="000000"/>
                          </a:solidFill>
                          <a:effectLst/>
                          <a:latin typeface="Bahnschrift" panose="020B0502040204020203" pitchFamily="34" charset="0"/>
                        </a:rPr>
                        <a:t>1</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3935420"/>
                  </a:ext>
                </a:extLst>
              </a:tr>
              <a:tr h="368815">
                <a:tc>
                  <a:txBody>
                    <a:bodyPr/>
                    <a:lstStyle/>
                    <a:p>
                      <a:pPr algn="l" fontAlgn="b"/>
                      <a:r>
                        <a:rPr lang="fi-FI" sz="1200" b="0" i="0" u="none" strike="noStrike" dirty="0" err="1">
                          <a:solidFill>
                            <a:srgbClr val="000000"/>
                          </a:solidFill>
                          <a:effectLst/>
                          <a:latin typeface="Bahnschrift" panose="020B0502040204020203" pitchFamily="34" charset="0"/>
                        </a:rPr>
                        <a:t>Eriarsti</a:t>
                      </a:r>
                      <a:r>
                        <a:rPr lang="fi-FI" sz="1200" b="0" i="0" u="none" strike="noStrike" dirty="0">
                          <a:solidFill>
                            <a:srgbClr val="000000"/>
                          </a:solidFill>
                          <a:effectLst/>
                          <a:latin typeface="Bahnschrift" panose="020B0502040204020203" pitchFamily="34" charset="0"/>
                        </a:rPr>
                        <a:t> </a:t>
                      </a:r>
                      <a:r>
                        <a:rPr lang="fi-FI" sz="1200" b="0" i="0" u="none" strike="noStrike" dirty="0" err="1">
                          <a:solidFill>
                            <a:srgbClr val="000000"/>
                          </a:solidFill>
                          <a:effectLst/>
                          <a:latin typeface="Bahnschrift" panose="020B0502040204020203" pitchFamily="34" charset="0"/>
                        </a:rPr>
                        <a:t>konsultatsioon</a:t>
                      </a:r>
                      <a:r>
                        <a:rPr lang="fi-FI" sz="1200" b="0" i="0" u="none" strike="noStrike" dirty="0">
                          <a:solidFill>
                            <a:srgbClr val="000000"/>
                          </a:solidFill>
                          <a:effectLst/>
                          <a:latin typeface="Bahnschrift" panose="020B0502040204020203" pitchFamily="34" charset="0"/>
                        </a:rPr>
                        <a:t>; </a:t>
                      </a:r>
                      <a:r>
                        <a:rPr lang="fi-FI" sz="1200" b="0" i="0" u="none" strike="noStrike" dirty="0" err="1">
                          <a:solidFill>
                            <a:srgbClr val="000000"/>
                          </a:solidFill>
                          <a:effectLst/>
                          <a:latin typeface="Bahnschrift" panose="020B0502040204020203" pitchFamily="34" charset="0"/>
                        </a:rPr>
                        <a:t>Ambulatoorne</a:t>
                      </a:r>
                      <a:r>
                        <a:rPr lang="fi-FI" sz="1200" b="0" i="0" u="none" strike="noStrike" dirty="0">
                          <a:solidFill>
                            <a:srgbClr val="000000"/>
                          </a:solidFill>
                          <a:effectLst/>
                          <a:latin typeface="Bahnschrift" panose="020B0502040204020203" pitchFamily="34" charset="0"/>
                        </a:rPr>
                        <a:t> </a:t>
                      </a:r>
                      <a:r>
                        <a:rPr lang="fi-FI" sz="1200" b="0" i="0" u="none" strike="noStrike" dirty="0" err="1">
                          <a:solidFill>
                            <a:srgbClr val="000000"/>
                          </a:solidFill>
                          <a:effectLst/>
                          <a:latin typeface="Bahnschrift" panose="020B0502040204020203" pitchFamily="34" charset="0"/>
                        </a:rPr>
                        <a:t>taastusravi</a:t>
                      </a:r>
                      <a:r>
                        <a:rPr lang="fi-FI" sz="1200" b="0" i="0" u="none" strike="noStrike" dirty="0">
                          <a:solidFill>
                            <a:srgbClr val="000000"/>
                          </a:solidFill>
                          <a:effectLst/>
                          <a:latin typeface="Bahnschrift" panose="020B0502040204020203" pitchFamily="34" charset="0"/>
                        </a:rPr>
                        <a:t>; </a:t>
                      </a:r>
                      <a:r>
                        <a:rPr lang="fi-FI" sz="1200" b="0" i="0" u="none" strike="noStrike" dirty="0" err="1">
                          <a:solidFill>
                            <a:srgbClr val="000000"/>
                          </a:solidFill>
                          <a:effectLst/>
                          <a:latin typeface="Bahnschrift" panose="020B0502040204020203" pitchFamily="34" charset="0"/>
                        </a:rPr>
                        <a:t>Haiglaravi</a:t>
                      </a:r>
                      <a:r>
                        <a:rPr lang="fi-FI" sz="1200" b="0" i="0" u="none" strike="noStrike" dirty="0">
                          <a:solidFill>
                            <a:srgbClr val="000000"/>
                          </a:solidFill>
                          <a:effectLst/>
                          <a:latin typeface="Bahnschrift" panose="020B0502040204020203" pitchFamily="34" charset="0"/>
                        </a:rPr>
                        <a:t>: </a:t>
                      </a:r>
                      <a:r>
                        <a:rPr lang="fi-FI" sz="1200" b="0" i="0" u="none" strike="noStrike" dirty="0" err="1">
                          <a:solidFill>
                            <a:srgbClr val="000000"/>
                          </a:solidFill>
                          <a:effectLst/>
                          <a:latin typeface="Bahnschrift" panose="020B0502040204020203" pitchFamily="34" charset="0"/>
                        </a:rPr>
                        <a:t>operatsioon</a:t>
                      </a:r>
                      <a:r>
                        <a:rPr lang="fi-FI" sz="1200" b="0" i="0" u="none" strike="noStrike" dirty="0">
                          <a:solidFill>
                            <a:srgbClr val="000000"/>
                          </a:solidFill>
                          <a:effectLst/>
                          <a:latin typeface="Bahnschrift" panose="020B0502040204020203" pitchFamily="34" charset="0"/>
                        </a:rPr>
                        <a:t> ja </a:t>
                      </a:r>
                      <a:r>
                        <a:rPr lang="fi-FI" sz="1200" b="0" i="0" u="none" strike="noStrike" dirty="0" err="1">
                          <a:solidFill>
                            <a:srgbClr val="000000"/>
                          </a:solidFill>
                          <a:effectLst/>
                          <a:latin typeface="Bahnschrift" panose="020B0502040204020203" pitchFamily="34" charset="0"/>
                        </a:rPr>
                        <a:t>taastumine</a:t>
                      </a:r>
                      <a:endParaRPr lang="fi-FI" sz="1200" b="0" i="0" u="none" strike="noStrike" dirty="0">
                        <a:solidFill>
                          <a:srgbClr val="000000"/>
                        </a:solidFill>
                        <a:effectLst/>
                        <a:latin typeface="Bahnschrift" panose="020B0502040204020203" pitchFamily="34" charset="0"/>
                      </a:endParaRP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200" b="0" i="0" u="none" strike="noStrike">
                          <a:solidFill>
                            <a:srgbClr val="000000"/>
                          </a:solidFill>
                          <a:effectLst/>
                          <a:latin typeface="Bahnschrift" panose="020B0502040204020203" pitchFamily="34" charset="0"/>
                        </a:rPr>
                        <a:t>1</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3729468"/>
                  </a:ext>
                </a:extLst>
              </a:tr>
              <a:tr h="166268">
                <a:tc>
                  <a:txBody>
                    <a:bodyPr/>
                    <a:lstStyle/>
                    <a:p>
                      <a:pPr algn="l" fontAlgn="b"/>
                      <a:r>
                        <a:rPr lang="et-EE" sz="1200" b="0" i="0" u="none" strike="noStrike">
                          <a:solidFill>
                            <a:srgbClr val="000000"/>
                          </a:solidFill>
                          <a:effectLst/>
                          <a:latin typeface="Bahnschrift" panose="020B0502040204020203" pitchFamily="34" charset="0"/>
                        </a:rPr>
                        <a:t>Raseduse jälgimine; Muu</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200" b="0" i="0" u="none" strike="noStrike">
                          <a:solidFill>
                            <a:srgbClr val="000000"/>
                          </a:solidFill>
                          <a:effectLst/>
                          <a:latin typeface="Bahnschrift" panose="020B0502040204020203" pitchFamily="34" charset="0"/>
                        </a:rPr>
                        <a:t>1</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196652"/>
                  </a:ext>
                </a:extLst>
              </a:tr>
              <a:tr h="247352">
                <a:tc>
                  <a:txBody>
                    <a:bodyPr/>
                    <a:lstStyle/>
                    <a:p>
                      <a:pPr algn="l" fontAlgn="b"/>
                      <a:r>
                        <a:rPr lang="fi-FI" sz="1200" b="0" i="0" u="none" strike="noStrike">
                          <a:solidFill>
                            <a:srgbClr val="000000"/>
                          </a:solidFill>
                          <a:effectLst/>
                          <a:latin typeface="Bahnschrift" panose="020B0502040204020203" pitchFamily="34" charset="0"/>
                        </a:rPr>
                        <a:t>Eriarsti konsultatsioon; Haiglaravi: operatsioon ja taastumine; Muu</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200" b="0" i="0" u="none" strike="noStrike">
                          <a:solidFill>
                            <a:srgbClr val="000000"/>
                          </a:solidFill>
                          <a:effectLst/>
                          <a:latin typeface="Bahnschrift" panose="020B0502040204020203" pitchFamily="34" charset="0"/>
                        </a:rPr>
                        <a:t>1</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8430082"/>
                  </a:ext>
                </a:extLst>
              </a:tr>
              <a:tr h="247352">
                <a:tc>
                  <a:txBody>
                    <a:bodyPr/>
                    <a:lstStyle/>
                    <a:p>
                      <a:pPr algn="l" fontAlgn="b"/>
                      <a:r>
                        <a:rPr lang="fi-FI" sz="1200" b="0" i="0" u="none" strike="noStrike" dirty="0" err="1">
                          <a:solidFill>
                            <a:srgbClr val="000000"/>
                          </a:solidFill>
                          <a:effectLst/>
                          <a:latin typeface="Bahnschrift" panose="020B0502040204020203" pitchFamily="34" charset="0"/>
                        </a:rPr>
                        <a:t>Haiglaravi</a:t>
                      </a:r>
                      <a:r>
                        <a:rPr lang="fi-FI" sz="1200" b="0" i="0" u="none" strike="noStrike" dirty="0">
                          <a:solidFill>
                            <a:srgbClr val="000000"/>
                          </a:solidFill>
                          <a:effectLst/>
                          <a:latin typeface="Bahnschrift" panose="020B0502040204020203" pitchFamily="34" charset="0"/>
                        </a:rPr>
                        <a:t>: </a:t>
                      </a:r>
                      <a:r>
                        <a:rPr lang="fi-FI" sz="1200" b="0" i="0" u="none" strike="noStrike" dirty="0" err="1">
                          <a:solidFill>
                            <a:srgbClr val="000000"/>
                          </a:solidFill>
                          <a:effectLst/>
                          <a:latin typeface="Bahnschrift" panose="020B0502040204020203" pitchFamily="34" charset="0"/>
                        </a:rPr>
                        <a:t>päevakirurgia</a:t>
                      </a:r>
                      <a:r>
                        <a:rPr lang="fi-FI" sz="1200" b="0" i="0" u="none" strike="noStrike" dirty="0">
                          <a:solidFill>
                            <a:srgbClr val="000000"/>
                          </a:solidFill>
                          <a:effectLst/>
                          <a:latin typeface="Bahnschrift" panose="020B0502040204020203" pitchFamily="34" charset="0"/>
                        </a:rPr>
                        <a:t>; </a:t>
                      </a:r>
                      <a:r>
                        <a:rPr lang="fi-FI" sz="1200" b="0" i="0" u="none" strike="noStrike" dirty="0" err="1">
                          <a:solidFill>
                            <a:srgbClr val="000000"/>
                          </a:solidFill>
                          <a:effectLst/>
                          <a:latin typeface="Bahnschrift" panose="020B0502040204020203" pitchFamily="34" charset="0"/>
                        </a:rPr>
                        <a:t>Haiglaravi</a:t>
                      </a:r>
                      <a:r>
                        <a:rPr lang="fi-FI" sz="1200" b="0" i="0" u="none" strike="noStrike" dirty="0">
                          <a:solidFill>
                            <a:srgbClr val="000000"/>
                          </a:solidFill>
                          <a:effectLst/>
                          <a:latin typeface="Bahnschrift" panose="020B0502040204020203" pitchFamily="34" charset="0"/>
                        </a:rPr>
                        <a:t>: </a:t>
                      </a:r>
                      <a:r>
                        <a:rPr lang="fi-FI" sz="1200" b="0" i="0" u="none" strike="noStrike" dirty="0" err="1">
                          <a:solidFill>
                            <a:srgbClr val="000000"/>
                          </a:solidFill>
                          <a:effectLst/>
                          <a:latin typeface="Bahnschrift" panose="020B0502040204020203" pitchFamily="34" charset="0"/>
                        </a:rPr>
                        <a:t>operatsioon</a:t>
                      </a:r>
                      <a:r>
                        <a:rPr lang="fi-FI" sz="1200" b="0" i="0" u="none" strike="noStrike" dirty="0">
                          <a:solidFill>
                            <a:srgbClr val="000000"/>
                          </a:solidFill>
                          <a:effectLst/>
                          <a:latin typeface="Bahnschrift" panose="020B0502040204020203" pitchFamily="34" charset="0"/>
                        </a:rPr>
                        <a:t> ja </a:t>
                      </a:r>
                      <a:r>
                        <a:rPr lang="fi-FI" sz="1200" b="0" i="0" u="none" strike="noStrike" dirty="0" err="1">
                          <a:solidFill>
                            <a:srgbClr val="000000"/>
                          </a:solidFill>
                          <a:effectLst/>
                          <a:latin typeface="Bahnschrift" panose="020B0502040204020203" pitchFamily="34" charset="0"/>
                        </a:rPr>
                        <a:t>taastumine</a:t>
                      </a:r>
                      <a:endParaRPr lang="fi-FI" sz="1200" b="0" i="0" u="none" strike="noStrike" dirty="0">
                        <a:solidFill>
                          <a:srgbClr val="000000"/>
                        </a:solidFill>
                        <a:effectLst/>
                        <a:latin typeface="Bahnschrift" panose="020B0502040204020203" pitchFamily="34" charset="0"/>
                      </a:endParaRP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t-EE" sz="1200" b="0" i="0" u="none" strike="noStrike" dirty="0">
                          <a:solidFill>
                            <a:srgbClr val="000000"/>
                          </a:solidFill>
                          <a:effectLst/>
                          <a:latin typeface="Bahnschrift" panose="020B0502040204020203" pitchFamily="34" charset="0"/>
                        </a:rPr>
                        <a:t>1</a:t>
                      </a:r>
                    </a:p>
                  </a:txBody>
                  <a:tcPr marL="6111" marR="6111" marT="61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9007573"/>
                  </a:ext>
                </a:extLst>
              </a:tr>
            </a:tbl>
          </a:graphicData>
        </a:graphic>
      </p:graphicFrame>
    </p:spTree>
    <p:extLst>
      <p:ext uri="{BB962C8B-B14F-4D97-AF65-F5344CB8AC3E}">
        <p14:creationId xmlns:p14="http://schemas.microsoft.com/office/powerpoint/2010/main" val="3820134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CC74E174-2950-4E12-8680-0FF0B8AEF69D}"/>
              </a:ext>
            </a:extLst>
          </p:cNvPr>
          <p:cNvSpPr>
            <a:spLocks noGrp="1"/>
          </p:cNvSpPr>
          <p:nvPr>
            <p:ph type="title"/>
          </p:nvPr>
        </p:nvSpPr>
        <p:spPr>
          <a:xfrm>
            <a:off x="838200" y="273685"/>
            <a:ext cx="10515600" cy="904875"/>
          </a:xfrm>
        </p:spPr>
        <p:txBody>
          <a:bodyPr>
            <a:normAutofit/>
          </a:bodyPr>
          <a:lstStyle/>
          <a:p>
            <a:r>
              <a:rPr lang="et-EE" sz="3200" dirty="0" err="1"/>
              <a:t>Fertilitase</a:t>
            </a:r>
            <a:r>
              <a:rPr lang="et-EE" sz="3200" dirty="0"/>
              <a:t> kohta info saamine</a:t>
            </a:r>
          </a:p>
        </p:txBody>
      </p:sp>
      <p:graphicFrame>
        <p:nvGraphicFramePr>
          <p:cNvPr id="5" name="Tabel 4">
            <a:extLst>
              <a:ext uri="{FF2B5EF4-FFF2-40B4-BE49-F238E27FC236}">
                <a16:creationId xmlns:a16="http://schemas.microsoft.com/office/drawing/2014/main" id="{F0A8B1A5-ADB1-4701-A58B-8E3E889FF18C}"/>
              </a:ext>
            </a:extLst>
          </p:cNvPr>
          <p:cNvGraphicFramePr>
            <a:graphicFrameLocks noGrp="1"/>
          </p:cNvGraphicFramePr>
          <p:nvPr>
            <p:extLst>
              <p:ext uri="{D42A27DB-BD31-4B8C-83A1-F6EECF244321}">
                <p14:modId xmlns:p14="http://schemas.microsoft.com/office/powerpoint/2010/main" val="1871013287"/>
              </p:ext>
            </p:extLst>
          </p:nvPr>
        </p:nvGraphicFramePr>
        <p:xfrm>
          <a:off x="838200" y="1178560"/>
          <a:ext cx="6568440" cy="5316832"/>
        </p:xfrm>
        <a:graphic>
          <a:graphicData uri="http://schemas.openxmlformats.org/drawingml/2006/table">
            <a:tbl>
              <a:tblPr/>
              <a:tblGrid>
                <a:gridCol w="2650174">
                  <a:extLst>
                    <a:ext uri="{9D8B030D-6E8A-4147-A177-3AD203B41FA5}">
                      <a16:colId xmlns:a16="http://schemas.microsoft.com/office/drawing/2014/main" val="955708002"/>
                    </a:ext>
                  </a:extLst>
                </a:gridCol>
                <a:gridCol w="470191">
                  <a:extLst>
                    <a:ext uri="{9D8B030D-6E8A-4147-A177-3AD203B41FA5}">
                      <a16:colId xmlns:a16="http://schemas.microsoft.com/office/drawing/2014/main" val="2004035993"/>
                    </a:ext>
                  </a:extLst>
                </a:gridCol>
                <a:gridCol w="199475">
                  <a:extLst>
                    <a:ext uri="{9D8B030D-6E8A-4147-A177-3AD203B41FA5}">
                      <a16:colId xmlns:a16="http://schemas.microsoft.com/office/drawing/2014/main" val="3955077619"/>
                    </a:ext>
                  </a:extLst>
                </a:gridCol>
                <a:gridCol w="2678670">
                  <a:extLst>
                    <a:ext uri="{9D8B030D-6E8A-4147-A177-3AD203B41FA5}">
                      <a16:colId xmlns:a16="http://schemas.microsoft.com/office/drawing/2014/main" val="284692156"/>
                    </a:ext>
                  </a:extLst>
                </a:gridCol>
                <a:gridCol w="569930">
                  <a:extLst>
                    <a:ext uri="{9D8B030D-6E8A-4147-A177-3AD203B41FA5}">
                      <a16:colId xmlns:a16="http://schemas.microsoft.com/office/drawing/2014/main" val="4043854493"/>
                    </a:ext>
                  </a:extLst>
                </a:gridCol>
              </a:tblGrid>
              <a:tr h="161028">
                <a:tc>
                  <a:txBody>
                    <a:bodyPr/>
                    <a:lstStyle/>
                    <a:p>
                      <a:pPr algn="l" fontAlgn="ctr"/>
                      <a:r>
                        <a:rPr lang="fi-FI" sz="1000" b="0" i="0" u="none" strike="noStrike">
                          <a:solidFill>
                            <a:srgbClr val="000000"/>
                          </a:solidFill>
                          <a:effectLst/>
                          <a:latin typeface="Bahnschrift" panose="020B0502040204020203" pitchFamily="34" charset="0"/>
                        </a:rPr>
                        <a:t>Kust saite infot Fertilitase kohta?</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AB4"/>
                    </a:solidFill>
                  </a:tcPr>
                </a:tc>
                <a:tc>
                  <a:txBody>
                    <a:bodyPr/>
                    <a:lstStyle/>
                    <a:p>
                      <a:pPr algn="l" fontAlgn="ctr"/>
                      <a:r>
                        <a:rPr lang="et-EE" sz="1000" b="0" i="0" u="none" strike="noStrike">
                          <a:solidFill>
                            <a:srgbClr val="000000"/>
                          </a:solidFill>
                          <a:effectLst/>
                          <a:latin typeface="Bahnschrift" panose="020B0502040204020203" pitchFamily="34" charset="0"/>
                        </a:rPr>
                        <a:t>Kokku</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AB4"/>
                    </a:solidFill>
                  </a:tcPr>
                </a:tc>
                <a:tc>
                  <a:txBody>
                    <a:bodyPr/>
                    <a:lstStyle/>
                    <a:p>
                      <a:pPr algn="l" fontAlgn="ctr"/>
                      <a:r>
                        <a:rPr lang="et-EE" sz="1000" b="0" i="0" u="none" strike="noStrike">
                          <a:solidFill>
                            <a:srgbClr val="000000"/>
                          </a:solidFill>
                          <a:effectLst/>
                          <a:latin typeface="Bahnschrift" panose="020B0502040204020203" pitchFamily="34" charset="0"/>
                        </a:rPr>
                        <a:t> </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7E6E6"/>
                    </a:solidFill>
                  </a:tcPr>
                </a:tc>
                <a:tc>
                  <a:txBody>
                    <a:bodyPr/>
                    <a:lstStyle/>
                    <a:p>
                      <a:pPr algn="l" fontAlgn="ctr"/>
                      <a:r>
                        <a:rPr lang="fi-FI" sz="1000" b="0" i="0" u="none" strike="noStrike">
                          <a:solidFill>
                            <a:srgbClr val="000000"/>
                          </a:solidFill>
                          <a:effectLst/>
                          <a:latin typeface="Bahnschrift" panose="020B0502040204020203" pitchFamily="34" charset="0"/>
                        </a:rPr>
                        <a:t>Kust saite infot Fertilitase kohta?</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AB4"/>
                    </a:solidFill>
                  </a:tcPr>
                </a:tc>
                <a:tc>
                  <a:txBody>
                    <a:bodyPr/>
                    <a:lstStyle/>
                    <a:p>
                      <a:pPr algn="l" fontAlgn="ctr"/>
                      <a:r>
                        <a:rPr lang="et-EE" sz="1000" b="0" i="0" u="none" strike="noStrike">
                          <a:solidFill>
                            <a:srgbClr val="000000"/>
                          </a:solidFill>
                          <a:effectLst/>
                          <a:latin typeface="Bahnschrift" panose="020B0502040204020203" pitchFamily="34" charset="0"/>
                        </a:rPr>
                        <a:t>Kokku</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AB4"/>
                    </a:solidFill>
                  </a:tcPr>
                </a:tc>
                <a:extLst>
                  <a:ext uri="{0D108BD9-81ED-4DB2-BD59-A6C34878D82A}">
                    <a16:rowId xmlns:a16="http://schemas.microsoft.com/office/drawing/2014/main" val="1868813893"/>
                  </a:ext>
                </a:extLst>
              </a:tr>
              <a:tr h="161352">
                <a:tc>
                  <a:txBody>
                    <a:bodyPr/>
                    <a:lstStyle/>
                    <a:p>
                      <a:pPr algn="l" fontAlgn="ctr"/>
                      <a:r>
                        <a:rPr lang="et-EE" sz="1000" b="0" i="0" u="none" strike="noStrike">
                          <a:solidFill>
                            <a:srgbClr val="000000"/>
                          </a:solidFill>
                          <a:effectLst/>
                          <a:latin typeface="Bahnschrift" panose="020B0502040204020203" pitchFamily="34" charset="0"/>
                        </a:rPr>
                        <a:t>Fertilitase kodulehelt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156</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t-EE" sz="1000" b="0" i="0" u="none" strike="noStrike" dirty="0">
                          <a:solidFill>
                            <a:srgbClr val="000000"/>
                          </a:solidFill>
                          <a:effectLst/>
                          <a:latin typeface="Bahnschrift" panose="020B0502040204020203" pitchFamily="34" charset="0"/>
                        </a:rPr>
                        <a:t> </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7E6E6"/>
                    </a:solidFill>
                  </a:tcPr>
                </a:tc>
                <a:tc>
                  <a:txBody>
                    <a:bodyPr/>
                    <a:lstStyle/>
                    <a:p>
                      <a:pPr algn="l" fontAlgn="ctr"/>
                      <a:r>
                        <a:rPr lang="et-EE" sz="1000" b="0" i="0" u="none" strike="noStrike">
                          <a:solidFill>
                            <a:srgbClr val="000000"/>
                          </a:solidFill>
                          <a:effectLst/>
                          <a:latin typeface="Bahnschrift" panose="020B0502040204020203" pitchFamily="34" charset="0"/>
                        </a:rPr>
                        <a:t>Mujalt internetist; Arstilt või mõnest kliinikust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2</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3366655"/>
                  </a:ext>
                </a:extLst>
              </a:tr>
              <a:tr h="161028">
                <a:tc>
                  <a:txBody>
                    <a:bodyPr/>
                    <a:lstStyle/>
                    <a:p>
                      <a:pPr algn="l" fontAlgn="ctr"/>
                      <a:r>
                        <a:rPr lang="et-EE" sz="1000" b="0" i="0" u="none" strike="noStrike">
                          <a:solidFill>
                            <a:srgbClr val="000000"/>
                          </a:solidFill>
                          <a:effectLst/>
                          <a:latin typeface="Bahnschrift" panose="020B0502040204020203" pitchFamily="34" charset="0"/>
                        </a:rPr>
                        <a:t>Arstilt või mõnest kliinikust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86</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t-EE" sz="1000" b="0" i="0" u="none" strike="noStrike">
                          <a:solidFill>
                            <a:srgbClr val="000000"/>
                          </a:solidFill>
                          <a:effectLst/>
                          <a:latin typeface="Bahnschrift" panose="020B0502040204020203" pitchFamily="34" charset="0"/>
                        </a:rPr>
                        <a:t> </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7E6E6"/>
                    </a:solidFill>
                  </a:tcPr>
                </a:tc>
                <a:tc>
                  <a:txBody>
                    <a:bodyPr/>
                    <a:lstStyle/>
                    <a:p>
                      <a:pPr algn="l" fontAlgn="ctr"/>
                      <a:r>
                        <a:rPr lang="et-EE" sz="1000" b="0" i="0" u="none" strike="noStrike">
                          <a:solidFill>
                            <a:srgbClr val="000000"/>
                          </a:solidFill>
                          <a:effectLst/>
                          <a:latin typeface="Bahnschrift" panose="020B0502040204020203" pitchFamily="34" charset="0"/>
                        </a:rPr>
                        <a:t>Internetifoorumist; Mujalt internetist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2</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7971168"/>
                  </a:ext>
                </a:extLst>
              </a:tr>
              <a:tr h="161028">
                <a:tc>
                  <a:txBody>
                    <a:bodyPr/>
                    <a:lstStyle/>
                    <a:p>
                      <a:pPr algn="l" fontAlgn="ctr"/>
                      <a:r>
                        <a:rPr lang="et-EE" sz="1000" b="0" i="0" u="none" strike="noStrike">
                          <a:solidFill>
                            <a:srgbClr val="000000"/>
                          </a:solidFill>
                          <a:effectLst/>
                          <a:latin typeface="Bahnschrift" panose="020B0502040204020203" pitchFamily="34" charset="0"/>
                        </a:rPr>
                        <a:t>Tuttav soovitas</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78</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t-EE" sz="1000" b="0" i="0" u="none" strike="noStrike">
                          <a:solidFill>
                            <a:srgbClr val="000000"/>
                          </a:solidFill>
                          <a:effectLst/>
                          <a:latin typeface="Bahnschrift" panose="020B0502040204020203" pitchFamily="34" charset="0"/>
                        </a:rPr>
                        <a:t> </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7E6E6"/>
                    </a:solidFill>
                  </a:tcPr>
                </a:tc>
                <a:tc>
                  <a:txBody>
                    <a:bodyPr/>
                    <a:lstStyle/>
                    <a:p>
                      <a:pPr algn="l" fontAlgn="ctr"/>
                      <a:r>
                        <a:rPr lang="et-EE" sz="1000" b="0" i="0" u="none" strike="noStrike">
                          <a:solidFill>
                            <a:srgbClr val="000000"/>
                          </a:solidFill>
                          <a:effectLst/>
                          <a:latin typeface="Bahnschrift" panose="020B0502040204020203" pitchFamily="34" charset="0"/>
                        </a:rPr>
                        <a:t>Fertilitase kodulehelt; Mujalt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1</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5809076"/>
                  </a:ext>
                </a:extLst>
              </a:tr>
              <a:tr h="398683">
                <a:tc>
                  <a:txBody>
                    <a:bodyPr/>
                    <a:lstStyle/>
                    <a:p>
                      <a:pPr algn="l" fontAlgn="ctr"/>
                      <a:r>
                        <a:rPr lang="et-EE" sz="1000" b="0" i="0" u="none" strike="noStrike">
                          <a:solidFill>
                            <a:srgbClr val="000000"/>
                          </a:solidFill>
                          <a:effectLst/>
                          <a:latin typeface="Bahnschrift" panose="020B0502040204020203" pitchFamily="34" charset="0"/>
                        </a:rPr>
                        <a:t>Mujalt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68</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t-EE" sz="1000" b="0" i="0" u="none" strike="noStrike">
                          <a:solidFill>
                            <a:srgbClr val="000000"/>
                          </a:solidFill>
                          <a:effectLst/>
                          <a:latin typeface="Bahnschrift" panose="020B0502040204020203" pitchFamily="34" charset="0"/>
                        </a:rPr>
                        <a:t> </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7E6E6"/>
                    </a:solidFill>
                  </a:tcPr>
                </a:tc>
                <a:tc>
                  <a:txBody>
                    <a:bodyPr/>
                    <a:lstStyle/>
                    <a:p>
                      <a:pPr algn="l" fontAlgn="ctr"/>
                      <a:r>
                        <a:rPr lang="et-EE" sz="1000" b="0" i="0" u="none" strike="noStrike">
                          <a:solidFill>
                            <a:srgbClr val="000000"/>
                          </a:solidFill>
                          <a:effectLst/>
                          <a:latin typeface="Bahnschrift" panose="020B0502040204020203" pitchFamily="34" charset="0"/>
                        </a:rPr>
                        <a:t>Tuttav soovitas; Fertilitase kodulehelt; Sotsiaalmeediast; Internetifoorumist; Arstilt või mõnest kliinikust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1</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4471387"/>
                  </a:ext>
                </a:extLst>
              </a:tr>
              <a:tr h="240246">
                <a:tc>
                  <a:txBody>
                    <a:bodyPr/>
                    <a:lstStyle/>
                    <a:p>
                      <a:pPr algn="l" fontAlgn="ctr"/>
                      <a:r>
                        <a:rPr lang="et-EE" sz="1000" b="0" i="0" u="none" strike="noStrike">
                          <a:solidFill>
                            <a:srgbClr val="000000"/>
                          </a:solidFill>
                          <a:effectLst/>
                          <a:latin typeface="Bahnschrift" panose="020B0502040204020203" pitchFamily="34" charset="0"/>
                        </a:rPr>
                        <a:t>Mujalt internetist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47</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t-EE" sz="1000" b="0" i="0" u="none" strike="noStrike">
                          <a:solidFill>
                            <a:srgbClr val="000000"/>
                          </a:solidFill>
                          <a:effectLst/>
                          <a:latin typeface="Bahnschrift" panose="020B0502040204020203" pitchFamily="34" charset="0"/>
                        </a:rPr>
                        <a:t> </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7E6E6"/>
                    </a:solidFill>
                  </a:tcPr>
                </a:tc>
                <a:tc>
                  <a:txBody>
                    <a:bodyPr/>
                    <a:lstStyle/>
                    <a:p>
                      <a:pPr algn="l" fontAlgn="ctr"/>
                      <a:r>
                        <a:rPr lang="et-EE" sz="1000" b="0" i="0" u="none" strike="noStrike">
                          <a:solidFill>
                            <a:srgbClr val="000000"/>
                          </a:solidFill>
                          <a:effectLst/>
                          <a:latin typeface="Bahnschrift" panose="020B0502040204020203" pitchFamily="34" charset="0"/>
                        </a:rPr>
                        <a:t>Tuttav soovitas; Fertilitase kodulehelt; Sotsiaalmeediast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1</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5808146"/>
                  </a:ext>
                </a:extLst>
              </a:tr>
              <a:tr h="161028">
                <a:tc>
                  <a:txBody>
                    <a:bodyPr/>
                    <a:lstStyle/>
                    <a:p>
                      <a:pPr algn="l" fontAlgn="ctr"/>
                      <a:r>
                        <a:rPr lang="et-EE" sz="1000" b="0" i="0" u="none" strike="noStrike">
                          <a:solidFill>
                            <a:srgbClr val="000000"/>
                          </a:solidFill>
                          <a:effectLst/>
                          <a:latin typeface="Bahnschrift" panose="020B0502040204020203" pitchFamily="34" charset="0"/>
                        </a:rPr>
                        <a:t>Sotsiaalmeediast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27</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t-EE" sz="1000" b="0" i="0" u="none" strike="noStrike">
                          <a:solidFill>
                            <a:srgbClr val="000000"/>
                          </a:solidFill>
                          <a:effectLst/>
                          <a:latin typeface="Bahnschrift" panose="020B0502040204020203" pitchFamily="34" charset="0"/>
                        </a:rPr>
                        <a:t> </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7E6E6"/>
                    </a:solidFill>
                  </a:tcPr>
                </a:tc>
                <a:tc>
                  <a:txBody>
                    <a:bodyPr/>
                    <a:lstStyle/>
                    <a:p>
                      <a:pPr algn="l" fontAlgn="ctr"/>
                      <a:r>
                        <a:rPr lang="et-EE" sz="1000" b="0" i="0" u="none" strike="noStrike" dirty="0" err="1">
                          <a:solidFill>
                            <a:srgbClr val="000000"/>
                          </a:solidFill>
                          <a:effectLst/>
                          <a:latin typeface="Bahnschrift" panose="020B0502040204020203" pitchFamily="34" charset="0"/>
                        </a:rPr>
                        <a:t>Fertilitase</a:t>
                      </a:r>
                      <a:r>
                        <a:rPr lang="et-EE" sz="1000" b="0" i="0" u="none" strike="noStrike" dirty="0">
                          <a:solidFill>
                            <a:srgbClr val="000000"/>
                          </a:solidFill>
                          <a:effectLst/>
                          <a:latin typeface="Bahnschrift" panose="020B0502040204020203" pitchFamily="34" charset="0"/>
                        </a:rPr>
                        <a:t> kodulehelt; Internetifoorumist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1</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3866392"/>
                  </a:ext>
                </a:extLst>
              </a:tr>
              <a:tr h="240246">
                <a:tc>
                  <a:txBody>
                    <a:bodyPr/>
                    <a:lstStyle/>
                    <a:p>
                      <a:pPr algn="l" fontAlgn="ctr"/>
                      <a:r>
                        <a:rPr lang="et-EE" sz="1000" b="0" i="0" u="none" strike="noStrike">
                          <a:solidFill>
                            <a:srgbClr val="000000"/>
                          </a:solidFill>
                          <a:effectLst/>
                          <a:latin typeface="Bahnschrift" panose="020B0502040204020203" pitchFamily="34" charset="0"/>
                        </a:rPr>
                        <a:t>Tuttav soovitas; Fertilitase kodulehelt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12</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t-EE" sz="1000" b="0" i="0" u="none" strike="noStrike">
                          <a:solidFill>
                            <a:srgbClr val="000000"/>
                          </a:solidFill>
                          <a:effectLst/>
                          <a:latin typeface="Bahnschrift" panose="020B0502040204020203" pitchFamily="34" charset="0"/>
                        </a:rPr>
                        <a:t> </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7E6E6"/>
                    </a:solidFill>
                  </a:tcPr>
                </a:tc>
                <a:tc>
                  <a:txBody>
                    <a:bodyPr/>
                    <a:lstStyle/>
                    <a:p>
                      <a:pPr algn="l" fontAlgn="ctr"/>
                      <a:r>
                        <a:rPr lang="fi-FI" sz="1000" b="0" i="0" u="none" strike="noStrike">
                          <a:solidFill>
                            <a:srgbClr val="000000"/>
                          </a:solidFill>
                          <a:effectLst/>
                          <a:latin typeface="Bahnschrift" panose="020B0502040204020203" pitchFamily="34" charset="0"/>
                        </a:rPr>
                        <a:t>Tuttav soovitas; Internetifoorumist; Ajalehest või ajakirjast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1</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4335408"/>
                  </a:ext>
                </a:extLst>
              </a:tr>
              <a:tr h="240246">
                <a:tc>
                  <a:txBody>
                    <a:bodyPr/>
                    <a:lstStyle/>
                    <a:p>
                      <a:pPr algn="l" fontAlgn="ctr"/>
                      <a:r>
                        <a:rPr lang="et-EE" sz="1000" b="0" i="0" u="none" strike="noStrike">
                          <a:solidFill>
                            <a:srgbClr val="000000"/>
                          </a:solidFill>
                          <a:effectLst/>
                          <a:latin typeface="Bahnschrift" panose="020B0502040204020203" pitchFamily="34" charset="0"/>
                        </a:rPr>
                        <a:t>Fertilitase kodulehelt; Mujalt internetist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8</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t-EE" sz="1000" b="0" i="0" u="none" strike="noStrike">
                          <a:solidFill>
                            <a:srgbClr val="000000"/>
                          </a:solidFill>
                          <a:effectLst/>
                          <a:latin typeface="Bahnschrift" panose="020B0502040204020203" pitchFamily="34" charset="0"/>
                        </a:rPr>
                        <a:t> </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7E6E6"/>
                    </a:solidFill>
                  </a:tcPr>
                </a:tc>
                <a:tc>
                  <a:txBody>
                    <a:bodyPr/>
                    <a:lstStyle/>
                    <a:p>
                      <a:pPr algn="l" fontAlgn="ctr"/>
                      <a:r>
                        <a:rPr lang="et-EE" sz="1000" b="0" i="0" u="none" strike="noStrike">
                          <a:solidFill>
                            <a:srgbClr val="000000"/>
                          </a:solidFill>
                          <a:effectLst/>
                          <a:latin typeface="Bahnschrift" panose="020B0502040204020203" pitchFamily="34" charset="0"/>
                        </a:rPr>
                        <a:t>Fertilitase kodulehelt; Sotsiaalmeediast; Mujalt internetist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1</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2693617"/>
                  </a:ext>
                </a:extLst>
              </a:tr>
              <a:tr h="319464">
                <a:tc>
                  <a:txBody>
                    <a:bodyPr/>
                    <a:lstStyle/>
                    <a:p>
                      <a:pPr algn="l" fontAlgn="ctr"/>
                      <a:r>
                        <a:rPr lang="et-EE" sz="1000" b="0" i="0" u="none" strike="noStrike">
                          <a:solidFill>
                            <a:srgbClr val="000000"/>
                          </a:solidFill>
                          <a:effectLst/>
                          <a:latin typeface="Bahnschrift" panose="020B0502040204020203" pitchFamily="34" charset="0"/>
                        </a:rPr>
                        <a:t>Internetifoorumist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7</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t-EE" sz="1000" b="0" i="0" u="none" strike="noStrike">
                          <a:solidFill>
                            <a:srgbClr val="000000"/>
                          </a:solidFill>
                          <a:effectLst/>
                          <a:latin typeface="Bahnschrift" panose="020B0502040204020203" pitchFamily="34" charset="0"/>
                        </a:rPr>
                        <a:t> </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7E6E6"/>
                    </a:solidFill>
                  </a:tcPr>
                </a:tc>
                <a:tc>
                  <a:txBody>
                    <a:bodyPr/>
                    <a:lstStyle/>
                    <a:p>
                      <a:pPr algn="l" fontAlgn="ctr"/>
                      <a:r>
                        <a:rPr lang="et-EE" sz="1000" b="0" i="0" u="none" strike="noStrike" dirty="0">
                          <a:solidFill>
                            <a:srgbClr val="000000"/>
                          </a:solidFill>
                          <a:effectLst/>
                          <a:latin typeface="Bahnschrift" panose="020B0502040204020203" pitchFamily="34" charset="0"/>
                        </a:rPr>
                        <a:t>Tuttav soovitas; </a:t>
                      </a:r>
                      <a:r>
                        <a:rPr lang="et-EE" sz="1000" b="0" i="0" u="none" strike="noStrike" dirty="0" err="1">
                          <a:solidFill>
                            <a:srgbClr val="000000"/>
                          </a:solidFill>
                          <a:effectLst/>
                          <a:latin typeface="Bahnschrift" panose="020B0502040204020203" pitchFamily="34" charset="0"/>
                        </a:rPr>
                        <a:t>Fertilitase</a:t>
                      </a:r>
                      <a:r>
                        <a:rPr lang="et-EE" sz="1000" b="0" i="0" u="none" strike="noStrike" dirty="0">
                          <a:solidFill>
                            <a:srgbClr val="000000"/>
                          </a:solidFill>
                          <a:effectLst/>
                          <a:latin typeface="Bahnschrift" panose="020B0502040204020203" pitchFamily="34" charset="0"/>
                        </a:rPr>
                        <a:t> kodulehelt; Mujalt internetist; Arstilt või mõnest kliinikust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1</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9810114"/>
                  </a:ext>
                </a:extLst>
              </a:tr>
              <a:tr h="240246">
                <a:tc>
                  <a:txBody>
                    <a:bodyPr/>
                    <a:lstStyle/>
                    <a:p>
                      <a:pPr algn="l" fontAlgn="ctr"/>
                      <a:r>
                        <a:rPr lang="et-EE" sz="1000" b="0" i="0" u="none" strike="noStrike">
                          <a:solidFill>
                            <a:srgbClr val="000000"/>
                          </a:solidFill>
                          <a:effectLst/>
                          <a:latin typeface="Bahnschrift" panose="020B0502040204020203" pitchFamily="34" charset="0"/>
                        </a:rPr>
                        <a:t>Fertilitase kodulehelt; Arstilt või mõnest kliinikust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6</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t-EE" sz="1000" b="0" i="0" u="none" strike="noStrike">
                          <a:solidFill>
                            <a:srgbClr val="000000"/>
                          </a:solidFill>
                          <a:effectLst/>
                          <a:latin typeface="Bahnschrift" panose="020B0502040204020203" pitchFamily="34" charset="0"/>
                        </a:rPr>
                        <a:t> </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7E6E6"/>
                    </a:solidFill>
                  </a:tcPr>
                </a:tc>
                <a:tc>
                  <a:txBody>
                    <a:bodyPr/>
                    <a:lstStyle/>
                    <a:p>
                      <a:pPr algn="l" fontAlgn="ctr"/>
                      <a:r>
                        <a:rPr lang="et-EE" sz="1000" b="0" i="0" u="none" strike="noStrike">
                          <a:solidFill>
                            <a:srgbClr val="000000"/>
                          </a:solidFill>
                          <a:effectLst/>
                          <a:latin typeface="Bahnschrift" panose="020B0502040204020203" pitchFamily="34" charset="0"/>
                        </a:rPr>
                        <a:t>Tuttav soovitas; Sotsiaalmeediast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1</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1532697"/>
                  </a:ext>
                </a:extLst>
              </a:tr>
              <a:tr h="319464">
                <a:tc>
                  <a:txBody>
                    <a:bodyPr/>
                    <a:lstStyle/>
                    <a:p>
                      <a:pPr algn="l" fontAlgn="ctr"/>
                      <a:r>
                        <a:rPr lang="et-EE" sz="1000" b="0" i="0" u="none" strike="noStrike">
                          <a:solidFill>
                            <a:srgbClr val="000000"/>
                          </a:solidFill>
                          <a:effectLst/>
                          <a:latin typeface="Bahnschrift" panose="020B0502040204020203" pitchFamily="34" charset="0"/>
                        </a:rPr>
                        <a:t>Ajalehest või ajakirjast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6</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t-EE" sz="1000" b="0" i="0" u="none" strike="noStrike">
                          <a:solidFill>
                            <a:srgbClr val="000000"/>
                          </a:solidFill>
                          <a:effectLst/>
                          <a:latin typeface="Bahnschrift" panose="020B0502040204020203" pitchFamily="34" charset="0"/>
                        </a:rPr>
                        <a:t> </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7E6E6"/>
                    </a:solidFill>
                  </a:tcPr>
                </a:tc>
                <a:tc>
                  <a:txBody>
                    <a:bodyPr/>
                    <a:lstStyle/>
                    <a:p>
                      <a:pPr algn="l" fontAlgn="ctr"/>
                      <a:r>
                        <a:rPr lang="et-EE" sz="1000" b="0" i="0" u="none" strike="noStrike">
                          <a:solidFill>
                            <a:srgbClr val="000000"/>
                          </a:solidFill>
                          <a:effectLst/>
                          <a:latin typeface="Bahnschrift" panose="020B0502040204020203" pitchFamily="34" charset="0"/>
                        </a:rPr>
                        <a:t>Tuttav soovitas; Fertilitase kodulehelt; Sotsiaalmeediast; Internetifoorumist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1</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1884336"/>
                  </a:ext>
                </a:extLst>
              </a:tr>
              <a:tr h="398683">
                <a:tc>
                  <a:txBody>
                    <a:bodyPr/>
                    <a:lstStyle/>
                    <a:p>
                      <a:pPr algn="l" fontAlgn="ctr"/>
                      <a:r>
                        <a:rPr lang="et-EE" sz="1000" b="0" i="0" u="none" strike="noStrike">
                          <a:solidFill>
                            <a:srgbClr val="000000"/>
                          </a:solidFill>
                          <a:effectLst/>
                          <a:latin typeface="Bahnschrift" panose="020B0502040204020203" pitchFamily="34" charset="0"/>
                        </a:rPr>
                        <a:t>Fertilitase kodulehelt; Sotsiaalmeediast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4</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t-EE" sz="1000" b="0" i="0" u="none" strike="noStrike">
                          <a:solidFill>
                            <a:srgbClr val="000000"/>
                          </a:solidFill>
                          <a:effectLst/>
                          <a:latin typeface="Bahnschrift" panose="020B0502040204020203" pitchFamily="34" charset="0"/>
                        </a:rPr>
                        <a:t> </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7E6E6"/>
                    </a:solidFill>
                  </a:tcPr>
                </a:tc>
                <a:tc>
                  <a:txBody>
                    <a:bodyPr/>
                    <a:lstStyle/>
                    <a:p>
                      <a:pPr algn="l" fontAlgn="ctr"/>
                      <a:r>
                        <a:rPr lang="et-EE" sz="1000" b="0" i="0" u="none" strike="noStrike">
                          <a:solidFill>
                            <a:srgbClr val="000000"/>
                          </a:solidFill>
                          <a:effectLst/>
                          <a:latin typeface="Bahnschrift" panose="020B0502040204020203" pitchFamily="34" charset="0"/>
                        </a:rPr>
                        <a:t>Fertilitase kodulehelt; Sotsiaalmeediast; Internetifoorumist; Mujalt internetist; Arstilt või mõnest kliinikust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1</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4359801"/>
                  </a:ext>
                </a:extLst>
              </a:tr>
              <a:tr h="240246">
                <a:tc>
                  <a:txBody>
                    <a:bodyPr/>
                    <a:lstStyle/>
                    <a:p>
                      <a:pPr algn="l" fontAlgn="ctr"/>
                      <a:r>
                        <a:rPr lang="nb-NO" sz="1000" b="0" i="0" u="none" strike="noStrike">
                          <a:solidFill>
                            <a:srgbClr val="000000"/>
                          </a:solidFill>
                          <a:effectLst/>
                          <a:latin typeface="Bahnschrift" panose="020B0502040204020203" pitchFamily="34" charset="0"/>
                        </a:rPr>
                        <a:t>Tuttav soovitas; Arstilt või mõnest kliinikust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3</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t-EE" sz="1000" b="0" i="0" u="none" strike="noStrike">
                          <a:solidFill>
                            <a:srgbClr val="000000"/>
                          </a:solidFill>
                          <a:effectLst/>
                          <a:latin typeface="Bahnschrift" panose="020B0502040204020203" pitchFamily="34" charset="0"/>
                        </a:rPr>
                        <a:t> </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7E6E6"/>
                    </a:solidFill>
                  </a:tcPr>
                </a:tc>
                <a:tc>
                  <a:txBody>
                    <a:bodyPr/>
                    <a:lstStyle/>
                    <a:p>
                      <a:pPr algn="l" fontAlgn="ctr"/>
                      <a:r>
                        <a:rPr lang="et-EE" sz="1000" b="0" i="0" u="none" strike="noStrike">
                          <a:solidFill>
                            <a:srgbClr val="000000"/>
                          </a:solidFill>
                          <a:effectLst/>
                          <a:latin typeface="Bahnschrift" panose="020B0502040204020203" pitchFamily="34" charset="0"/>
                        </a:rPr>
                        <a:t>Sotsiaalmeediast; Arstilt või mõnest kliinikust; Mujalt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1</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8166329"/>
                  </a:ext>
                </a:extLst>
              </a:tr>
              <a:tr h="398683">
                <a:tc>
                  <a:txBody>
                    <a:bodyPr/>
                    <a:lstStyle/>
                    <a:p>
                      <a:pPr algn="l" fontAlgn="ctr"/>
                      <a:r>
                        <a:rPr lang="et-EE" sz="1000" b="0" i="0" u="none" strike="noStrike">
                          <a:solidFill>
                            <a:srgbClr val="000000"/>
                          </a:solidFill>
                          <a:effectLst/>
                          <a:latin typeface="Bahnschrift" panose="020B0502040204020203" pitchFamily="34" charset="0"/>
                        </a:rPr>
                        <a:t>Fertilitase kodulehelt; Mujalt internetist; Ajalehest või ajakirjast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2</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t-EE" sz="1000" b="0" i="0" u="none" strike="noStrike">
                          <a:solidFill>
                            <a:srgbClr val="000000"/>
                          </a:solidFill>
                          <a:effectLst/>
                          <a:latin typeface="Bahnschrift" panose="020B0502040204020203" pitchFamily="34" charset="0"/>
                        </a:rPr>
                        <a:t> </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7E6E6"/>
                    </a:solidFill>
                  </a:tcPr>
                </a:tc>
                <a:tc>
                  <a:txBody>
                    <a:bodyPr/>
                    <a:lstStyle/>
                    <a:p>
                      <a:pPr algn="l" fontAlgn="ctr"/>
                      <a:r>
                        <a:rPr lang="et-EE" sz="1000" b="0" i="0" u="none" strike="noStrike">
                          <a:solidFill>
                            <a:srgbClr val="000000"/>
                          </a:solidFill>
                          <a:effectLst/>
                          <a:latin typeface="Bahnschrift" panose="020B0502040204020203" pitchFamily="34" charset="0"/>
                        </a:rPr>
                        <a:t>Tuttav soovitas; Fertilitase kodulehelt; Internetifoorumist; Arstilt või mõnest kliinikust; Mujalt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1</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6841923"/>
                  </a:ext>
                </a:extLst>
              </a:tr>
              <a:tr h="240246">
                <a:tc>
                  <a:txBody>
                    <a:bodyPr/>
                    <a:lstStyle/>
                    <a:p>
                      <a:pPr algn="l" fontAlgn="ctr"/>
                      <a:r>
                        <a:rPr lang="nb-NO" sz="1000" b="0" i="0" u="none" strike="noStrike">
                          <a:solidFill>
                            <a:srgbClr val="000000"/>
                          </a:solidFill>
                          <a:effectLst/>
                          <a:latin typeface="Bahnschrift" panose="020B0502040204020203" pitchFamily="34" charset="0"/>
                        </a:rPr>
                        <a:t>Tuttav soovitas; Fertilitase kodulehelt; Mujalt internetist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2</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t-EE" sz="1000" b="0" i="0" u="none" strike="noStrike">
                          <a:solidFill>
                            <a:srgbClr val="000000"/>
                          </a:solidFill>
                          <a:effectLst/>
                          <a:latin typeface="Bahnschrift" panose="020B0502040204020203" pitchFamily="34" charset="0"/>
                        </a:rPr>
                        <a:t> </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7E6E6"/>
                    </a:solidFill>
                  </a:tcPr>
                </a:tc>
                <a:tc>
                  <a:txBody>
                    <a:bodyPr/>
                    <a:lstStyle/>
                    <a:p>
                      <a:pPr algn="l" fontAlgn="ctr"/>
                      <a:r>
                        <a:rPr lang="et-EE" sz="1000" b="0" i="0" u="none" strike="noStrike">
                          <a:solidFill>
                            <a:srgbClr val="000000"/>
                          </a:solidFill>
                          <a:effectLst/>
                          <a:latin typeface="Bahnschrift" panose="020B0502040204020203" pitchFamily="34" charset="0"/>
                        </a:rPr>
                        <a:t>Sotsiaalmeediast; Mujalt internetist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1</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1900602"/>
                  </a:ext>
                </a:extLst>
              </a:tr>
              <a:tr h="161352">
                <a:tc>
                  <a:txBody>
                    <a:bodyPr/>
                    <a:lstStyle/>
                    <a:p>
                      <a:pPr algn="l" fontAlgn="ctr"/>
                      <a:r>
                        <a:rPr lang="et-EE" sz="1000" b="0" i="0" u="none" strike="noStrike">
                          <a:solidFill>
                            <a:srgbClr val="000000"/>
                          </a:solidFill>
                          <a:effectLst/>
                          <a:latin typeface="Bahnschrift" panose="020B0502040204020203" pitchFamily="34" charset="0"/>
                        </a:rPr>
                        <a:t>Tuttav soovitas; Mujalt internetist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2</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t-EE" sz="1000" b="0" i="0" u="none" strike="noStrike">
                          <a:solidFill>
                            <a:srgbClr val="000000"/>
                          </a:solidFill>
                          <a:effectLst/>
                          <a:latin typeface="Bahnschrift" panose="020B0502040204020203" pitchFamily="34" charset="0"/>
                        </a:rPr>
                        <a:t> </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7E6E6"/>
                    </a:solidFill>
                  </a:tcPr>
                </a:tc>
                <a:tc>
                  <a:txBody>
                    <a:bodyPr/>
                    <a:lstStyle/>
                    <a:p>
                      <a:pPr algn="l" fontAlgn="ctr"/>
                      <a:r>
                        <a:rPr lang="et-EE" sz="1000" b="0" i="0" u="none" strike="noStrike">
                          <a:solidFill>
                            <a:srgbClr val="000000"/>
                          </a:solidFill>
                          <a:effectLst/>
                          <a:latin typeface="Bahnschrift" panose="020B0502040204020203" pitchFamily="34" charset="0"/>
                        </a:rPr>
                        <a:t>Tuttav soovitas; Fertilitase kodulehelt; Mujalt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1</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1993307"/>
                  </a:ext>
                </a:extLst>
              </a:tr>
              <a:tr h="161352">
                <a:tc>
                  <a:txBody>
                    <a:bodyPr/>
                    <a:lstStyle/>
                    <a:p>
                      <a:pPr algn="l" fontAlgn="ctr"/>
                      <a:r>
                        <a:rPr lang="et-EE" sz="1000" b="0" i="0" u="none" strike="noStrike">
                          <a:solidFill>
                            <a:srgbClr val="000000"/>
                          </a:solidFill>
                          <a:effectLst/>
                          <a:latin typeface="Bahnschrift" panose="020B0502040204020203" pitchFamily="34" charset="0"/>
                        </a:rPr>
                        <a:t>Arstilt või mõnest kliinikust; Mujalt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2</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t-EE" sz="1000" b="0" i="0" u="none" strike="noStrike">
                          <a:solidFill>
                            <a:srgbClr val="000000"/>
                          </a:solidFill>
                          <a:effectLst/>
                          <a:latin typeface="Bahnschrift" panose="020B0502040204020203" pitchFamily="34" charset="0"/>
                        </a:rPr>
                        <a:t> </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7E6E6"/>
                    </a:solidFill>
                  </a:tcPr>
                </a:tc>
                <a:tc>
                  <a:txBody>
                    <a:bodyPr/>
                    <a:lstStyle/>
                    <a:p>
                      <a:pPr algn="l" fontAlgn="ctr"/>
                      <a:r>
                        <a:rPr lang="nb-NO" sz="1000" b="0" i="0" u="none" strike="noStrike">
                          <a:solidFill>
                            <a:srgbClr val="000000"/>
                          </a:solidFill>
                          <a:effectLst/>
                          <a:latin typeface="Bahnschrift" panose="020B0502040204020203" pitchFamily="34" charset="0"/>
                        </a:rPr>
                        <a:t>Tuttav soovitas; Arstilt või mõnest kliinikust; Mujalt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1</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7848397"/>
                  </a:ext>
                </a:extLst>
              </a:tr>
              <a:tr h="161028">
                <a:tc>
                  <a:txBody>
                    <a:bodyPr/>
                    <a:lstStyle/>
                    <a:p>
                      <a:pPr algn="l" fontAlgn="ctr"/>
                      <a:r>
                        <a:rPr lang="et-EE" sz="1000" b="0" i="0" u="none" strike="noStrike">
                          <a:solidFill>
                            <a:srgbClr val="000000"/>
                          </a:solidFill>
                          <a:effectLst/>
                          <a:latin typeface="Bahnschrift" panose="020B0502040204020203" pitchFamily="34" charset="0"/>
                        </a:rPr>
                        <a:t>Tuttav soovitas; Internetifoorumist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a:solidFill>
                            <a:srgbClr val="000000"/>
                          </a:solidFill>
                          <a:effectLst/>
                          <a:latin typeface="Bahnschrift" panose="020B0502040204020203" pitchFamily="34" charset="0"/>
                        </a:rPr>
                        <a:t>2</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t-EE" sz="1000" b="0" i="0" u="none" strike="noStrike">
                          <a:solidFill>
                            <a:srgbClr val="000000"/>
                          </a:solidFill>
                          <a:effectLst/>
                          <a:latin typeface="Bahnschrift" panose="020B0502040204020203" pitchFamily="34" charset="0"/>
                        </a:rPr>
                        <a:t> </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et-EE" sz="1000" b="0" i="0" u="none" strike="noStrike">
                          <a:solidFill>
                            <a:srgbClr val="000000"/>
                          </a:solidFill>
                          <a:effectLst/>
                          <a:latin typeface="Bahnschrift" panose="020B0502040204020203" pitchFamily="34" charset="0"/>
                        </a:rPr>
                        <a:t>Mujalt internetist; Mujalt</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t-EE" sz="1000" b="0" i="0" u="none" strike="noStrike" dirty="0">
                          <a:solidFill>
                            <a:srgbClr val="000000"/>
                          </a:solidFill>
                          <a:effectLst/>
                          <a:latin typeface="Bahnschrift" panose="020B0502040204020203" pitchFamily="34" charset="0"/>
                        </a:rPr>
                        <a:t>1</a:t>
                      </a:r>
                    </a:p>
                  </a:txBody>
                  <a:tcPr marL="4486" marR="4486" marT="4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1643256"/>
                  </a:ext>
                </a:extLst>
              </a:tr>
            </a:tbl>
          </a:graphicData>
        </a:graphic>
      </p:graphicFrame>
    </p:spTree>
    <p:extLst>
      <p:ext uri="{BB962C8B-B14F-4D97-AF65-F5344CB8AC3E}">
        <p14:creationId xmlns:p14="http://schemas.microsoft.com/office/powerpoint/2010/main" val="1210516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18591FBB-9711-4095-B5EB-489509A19D83}"/>
              </a:ext>
            </a:extLst>
          </p:cNvPr>
          <p:cNvSpPr>
            <a:spLocks noGrp="1"/>
          </p:cNvSpPr>
          <p:nvPr>
            <p:ph type="title"/>
          </p:nvPr>
        </p:nvSpPr>
        <p:spPr>
          <a:xfrm>
            <a:off x="838200" y="254804"/>
            <a:ext cx="10515600" cy="1325563"/>
          </a:xfrm>
        </p:spPr>
        <p:txBody>
          <a:bodyPr>
            <a:normAutofit/>
          </a:bodyPr>
          <a:lstStyle/>
          <a:p>
            <a:r>
              <a:rPr lang="et-EE" sz="4000" dirty="0"/>
              <a:t>Rahulolu vastuvõtukorraldusega</a:t>
            </a:r>
          </a:p>
        </p:txBody>
      </p:sp>
      <p:graphicFrame>
        <p:nvGraphicFramePr>
          <p:cNvPr id="4" name="Diagramm 3">
            <a:extLst>
              <a:ext uri="{FF2B5EF4-FFF2-40B4-BE49-F238E27FC236}">
                <a16:creationId xmlns:a16="http://schemas.microsoft.com/office/drawing/2014/main" id="{9F80C7EF-36A9-4324-B28E-1CBD87C6D4F7}"/>
              </a:ext>
            </a:extLst>
          </p:cNvPr>
          <p:cNvGraphicFramePr>
            <a:graphicFrameLocks/>
          </p:cNvGraphicFramePr>
          <p:nvPr>
            <p:extLst>
              <p:ext uri="{D42A27DB-BD31-4B8C-83A1-F6EECF244321}">
                <p14:modId xmlns:p14="http://schemas.microsoft.com/office/powerpoint/2010/main" val="1210218072"/>
              </p:ext>
            </p:extLst>
          </p:nvPr>
        </p:nvGraphicFramePr>
        <p:xfrm>
          <a:off x="-67756" y="1929159"/>
          <a:ext cx="5016828" cy="408514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Diagramm 4">
            <a:extLst>
              <a:ext uri="{FF2B5EF4-FFF2-40B4-BE49-F238E27FC236}">
                <a16:creationId xmlns:a16="http://schemas.microsoft.com/office/drawing/2014/main" id="{CE4E6046-5740-40B5-8E55-8F6B2861A124}"/>
              </a:ext>
            </a:extLst>
          </p:cNvPr>
          <p:cNvGraphicFramePr>
            <a:graphicFrameLocks/>
          </p:cNvGraphicFramePr>
          <p:nvPr>
            <p:extLst>
              <p:ext uri="{D42A27DB-BD31-4B8C-83A1-F6EECF244321}">
                <p14:modId xmlns:p14="http://schemas.microsoft.com/office/powerpoint/2010/main" val="1118594657"/>
              </p:ext>
            </p:extLst>
          </p:nvPr>
        </p:nvGraphicFramePr>
        <p:xfrm>
          <a:off x="3310871" y="1929159"/>
          <a:ext cx="6021666" cy="373634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Diagramm 5">
            <a:extLst>
              <a:ext uri="{FF2B5EF4-FFF2-40B4-BE49-F238E27FC236}">
                <a16:creationId xmlns:a16="http://schemas.microsoft.com/office/drawing/2014/main" id="{1D9425C3-B045-4F96-967E-E9B475CB427F}"/>
              </a:ext>
            </a:extLst>
          </p:cNvPr>
          <p:cNvGraphicFramePr>
            <a:graphicFrameLocks/>
          </p:cNvGraphicFramePr>
          <p:nvPr>
            <p:extLst>
              <p:ext uri="{D42A27DB-BD31-4B8C-83A1-F6EECF244321}">
                <p14:modId xmlns:p14="http://schemas.microsoft.com/office/powerpoint/2010/main" val="20084053"/>
              </p:ext>
            </p:extLst>
          </p:nvPr>
        </p:nvGraphicFramePr>
        <p:xfrm>
          <a:off x="7448746" y="1929159"/>
          <a:ext cx="5154891" cy="364705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698230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AF22323-9A44-4475-A62E-F60387BBDC09}"/>
              </a:ext>
            </a:extLst>
          </p:cNvPr>
          <p:cNvSpPr>
            <a:spLocks noGrp="1"/>
          </p:cNvSpPr>
          <p:nvPr>
            <p:ph type="title"/>
          </p:nvPr>
        </p:nvSpPr>
        <p:spPr>
          <a:xfrm>
            <a:off x="837717" y="482437"/>
            <a:ext cx="10516565" cy="641872"/>
          </a:xfrm>
        </p:spPr>
        <p:txBody>
          <a:bodyPr>
            <a:normAutofit fontScale="90000"/>
          </a:bodyPr>
          <a:lstStyle/>
          <a:p>
            <a:r>
              <a:rPr lang="et-EE" dirty="0"/>
              <a:t>Rahulolu raviteenusega</a:t>
            </a:r>
          </a:p>
        </p:txBody>
      </p:sp>
      <p:graphicFrame>
        <p:nvGraphicFramePr>
          <p:cNvPr id="4" name="Diagramm 3">
            <a:extLst>
              <a:ext uri="{FF2B5EF4-FFF2-40B4-BE49-F238E27FC236}">
                <a16:creationId xmlns:a16="http://schemas.microsoft.com/office/drawing/2014/main" id="{18C015E0-8AD1-4CAD-8243-98892B6265FD}"/>
              </a:ext>
            </a:extLst>
          </p:cNvPr>
          <p:cNvGraphicFramePr>
            <a:graphicFrameLocks/>
          </p:cNvGraphicFramePr>
          <p:nvPr>
            <p:extLst>
              <p:ext uri="{D42A27DB-BD31-4B8C-83A1-F6EECF244321}">
                <p14:modId xmlns:p14="http://schemas.microsoft.com/office/powerpoint/2010/main" val="3403305359"/>
              </p:ext>
            </p:extLst>
          </p:nvPr>
        </p:nvGraphicFramePr>
        <p:xfrm>
          <a:off x="291295" y="1913640"/>
          <a:ext cx="6260333" cy="406295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Diagramm 4">
            <a:extLst>
              <a:ext uri="{FF2B5EF4-FFF2-40B4-BE49-F238E27FC236}">
                <a16:creationId xmlns:a16="http://schemas.microsoft.com/office/drawing/2014/main" id="{6A56B830-0E1F-4F81-B766-21B09F1C8566}"/>
              </a:ext>
            </a:extLst>
          </p:cNvPr>
          <p:cNvGraphicFramePr>
            <a:graphicFrameLocks/>
          </p:cNvGraphicFramePr>
          <p:nvPr>
            <p:extLst>
              <p:ext uri="{D42A27DB-BD31-4B8C-83A1-F6EECF244321}">
                <p14:modId xmlns:p14="http://schemas.microsoft.com/office/powerpoint/2010/main" val="3109331475"/>
              </p:ext>
            </p:extLst>
          </p:nvPr>
        </p:nvGraphicFramePr>
        <p:xfrm>
          <a:off x="3789574" y="1006998"/>
          <a:ext cx="9341964" cy="536856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17753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D175DAE6-5E29-48F6-B8D5-4F043C31B307}"/>
              </a:ext>
            </a:extLst>
          </p:cNvPr>
          <p:cNvSpPr>
            <a:spLocks noGrp="1"/>
          </p:cNvSpPr>
          <p:nvPr>
            <p:ph type="title"/>
          </p:nvPr>
        </p:nvSpPr>
        <p:spPr/>
        <p:txBody>
          <a:bodyPr>
            <a:normAutofit/>
          </a:bodyPr>
          <a:lstStyle/>
          <a:p>
            <a:r>
              <a:rPr lang="et-EE" sz="4000" dirty="0"/>
              <a:t>Rahulolu raviteenusega (2)</a:t>
            </a:r>
          </a:p>
        </p:txBody>
      </p:sp>
      <p:graphicFrame>
        <p:nvGraphicFramePr>
          <p:cNvPr id="4" name="Diagramm 3">
            <a:extLst>
              <a:ext uri="{FF2B5EF4-FFF2-40B4-BE49-F238E27FC236}">
                <a16:creationId xmlns:a16="http://schemas.microsoft.com/office/drawing/2014/main" id="{5FCDE63B-8716-4039-A0A0-E2A31E65FC62}"/>
              </a:ext>
            </a:extLst>
          </p:cNvPr>
          <p:cNvGraphicFramePr>
            <a:graphicFrameLocks/>
          </p:cNvGraphicFramePr>
          <p:nvPr>
            <p:extLst>
              <p:ext uri="{D42A27DB-BD31-4B8C-83A1-F6EECF244321}">
                <p14:modId xmlns:p14="http://schemas.microsoft.com/office/powerpoint/2010/main" val="938230213"/>
              </p:ext>
            </p:extLst>
          </p:nvPr>
        </p:nvGraphicFramePr>
        <p:xfrm>
          <a:off x="6286891" y="1810109"/>
          <a:ext cx="5628588" cy="468276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Diagramm 10">
            <a:extLst>
              <a:ext uri="{FF2B5EF4-FFF2-40B4-BE49-F238E27FC236}">
                <a16:creationId xmlns:a16="http://schemas.microsoft.com/office/drawing/2014/main" id="{7EEA27DC-DB47-4B9D-A25C-2C528C884EDA}"/>
              </a:ext>
            </a:extLst>
          </p:cNvPr>
          <p:cNvGraphicFramePr>
            <a:graphicFrameLocks/>
          </p:cNvGraphicFramePr>
          <p:nvPr>
            <p:extLst>
              <p:ext uri="{D42A27DB-BD31-4B8C-83A1-F6EECF244321}">
                <p14:modId xmlns:p14="http://schemas.microsoft.com/office/powerpoint/2010/main" val="1468639323"/>
              </p:ext>
            </p:extLst>
          </p:nvPr>
        </p:nvGraphicFramePr>
        <p:xfrm>
          <a:off x="467412" y="1944277"/>
          <a:ext cx="5628588" cy="40700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15897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074AA88-BC5C-4D78-95DC-32E0A963660B}"/>
              </a:ext>
            </a:extLst>
          </p:cNvPr>
          <p:cNvSpPr>
            <a:spLocks noGrp="1"/>
          </p:cNvSpPr>
          <p:nvPr>
            <p:ph type="title"/>
          </p:nvPr>
        </p:nvSpPr>
        <p:spPr>
          <a:xfrm>
            <a:off x="838200" y="335585"/>
            <a:ext cx="10515600" cy="982908"/>
          </a:xfrm>
        </p:spPr>
        <p:txBody>
          <a:bodyPr>
            <a:normAutofit/>
          </a:bodyPr>
          <a:lstStyle/>
          <a:p>
            <a:r>
              <a:rPr lang="et-EE" sz="4000" dirty="0"/>
              <a:t>Rahulolu personaliga</a:t>
            </a:r>
          </a:p>
        </p:txBody>
      </p:sp>
      <p:graphicFrame>
        <p:nvGraphicFramePr>
          <p:cNvPr id="4" name="Diagramm 3">
            <a:extLst>
              <a:ext uri="{FF2B5EF4-FFF2-40B4-BE49-F238E27FC236}">
                <a16:creationId xmlns:a16="http://schemas.microsoft.com/office/drawing/2014/main" id="{18DE7525-C929-4553-81AE-91359521FDE0}"/>
              </a:ext>
            </a:extLst>
          </p:cNvPr>
          <p:cNvGraphicFramePr>
            <a:graphicFrameLocks/>
          </p:cNvGraphicFramePr>
          <p:nvPr>
            <p:extLst>
              <p:ext uri="{D42A27DB-BD31-4B8C-83A1-F6EECF244321}">
                <p14:modId xmlns:p14="http://schemas.microsoft.com/office/powerpoint/2010/main" val="2550927466"/>
              </p:ext>
            </p:extLst>
          </p:nvPr>
        </p:nvGraphicFramePr>
        <p:xfrm>
          <a:off x="-134701" y="1743959"/>
          <a:ext cx="6507221" cy="420435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Diagramm 4">
            <a:extLst>
              <a:ext uri="{FF2B5EF4-FFF2-40B4-BE49-F238E27FC236}">
                <a16:creationId xmlns:a16="http://schemas.microsoft.com/office/drawing/2014/main" id="{6A616EBB-586C-4358-99B6-DB9594D19A33}"/>
              </a:ext>
            </a:extLst>
          </p:cNvPr>
          <p:cNvGraphicFramePr>
            <a:graphicFrameLocks/>
          </p:cNvGraphicFramePr>
          <p:nvPr>
            <p:extLst>
              <p:ext uri="{D42A27DB-BD31-4B8C-83A1-F6EECF244321}">
                <p14:modId xmlns:p14="http://schemas.microsoft.com/office/powerpoint/2010/main" val="3108239379"/>
              </p:ext>
            </p:extLst>
          </p:nvPr>
        </p:nvGraphicFramePr>
        <p:xfrm>
          <a:off x="4989528" y="1875934"/>
          <a:ext cx="5728748" cy="39404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88633480"/>
      </p:ext>
    </p:extLst>
  </p:cSld>
  <p:clrMapOvr>
    <a:masterClrMapping/>
  </p:clrMapOvr>
</p:sld>
</file>

<file path=ppt/theme/theme1.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1320</TotalTime>
  <Words>1151</Words>
  <Application>Microsoft Office PowerPoint</Application>
  <PresentationFormat>Laiekraan</PresentationFormat>
  <Paragraphs>271</Paragraphs>
  <Slides>13</Slides>
  <Notes>0</Notes>
  <HiddenSlides>0</HiddenSlides>
  <MMClips>0</MMClips>
  <ScaleCrop>false</ScaleCrop>
  <HeadingPairs>
    <vt:vector size="6" baseType="variant">
      <vt:variant>
        <vt:lpstr>Kasutatud fondid</vt:lpstr>
      </vt:variant>
      <vt:variant>
        <vt:i4>4</vt:i4>
      </vt:variant>
      <vt:variant>
        <vt:lpstr>Kujundus</vt:lpstr>
      </vt:variant>
      <vt:variant>
        <vt:i4>1</vt:i4>
      </vt:variant>
      <vt:variant>
        <vt:lpstr>Slaidipealkirjad</vt:lpstr>
      </vt:variant>
      <vt:variant>
        <vt:i4>13</vt:i4>
      </vt:variant>
    </vt:vector>
  </HeadingPairs>
  <TitlesOfParts>
    <vt:vector size="18" baseType="lpstr">
      <vt:lpstr>Arial</vt:lpstr>
      <vt:lpstr>Bahnschrift</vt:lpstr>
      <vt:lpstr>Calibri</vt:lpstr>
      <vt:lpstr>Calibri Light</vt:lpstr>
      <vt:lpstr>Office'i kujundus</vt:lpstr>
      <vt:lpstr> Fertilitase patsientide  rahulolu-uuring 2020</vt:lpstr>
      <vt:lpstr>Üldandmed - perioodil 01.01.2020-31.12.2020 kokku 544 vastajat. </vt:lpstr>
      <vt:lpstr>Üldandmed (2)</vt:lpstr>
      <vt:lpstr>Üldandmed (3)</vt:lpstr>
      <vt:lpstr>Fertilitase kohta info saamine</vt:lpstr>
      <vt:lpstr>Rahulolu vastuvõtukorraldusega</vt:lpstr>
      <vt:lpstr>Rahulolu raviteenusega</vt:lpstr>
      <vt:lpstr>Rahulolu raviteenusega (2)</vt:lpstr>
      <vt:lpstr>Rahulolu personaliga</vt:lpstr>
      <vt:lpstr>Üldine rahulolu</vt:lpstr>
      <vt:lpstr>Üldine rahulolu (2)</vt:lpstr>
      <vt:lpstr>Vabavastuste kokkuvõte</vt:lpstr>
      <vt:lpstr>Patsiendid räägivad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Tallinna Hambapolikliinik patsientide rahuloluuuring 2021</dc:title>
  <dc:creator>Richard Jalakas</dc:creator>
  <cp:lastModifiedBy>Richard Jalakas</cp:lastModifiedBy>
  <cp:revision>116</cp:revision>
  <dcterms:created xsi:type="dcterms:W3CDTF">2022-01-25T05:25:38Z</dcterms:created>
  <dcterms:modified xsi:type="dcterms:W3CDTF">2022-04-25T04:53:23Z</dcterms:modified>
</cp:coreProperties>
</file>