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theme/themeOverride1.xml" ContentType="application/vnd.openxmlformats-officedocument.themeOverrid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65" r:id="rId4"/>
    <p:sldId id="266" r:id="rId5"/>
    <p:sldId id="273" r:id="rId6"/>
    <p:sldId id="272" r:id="rId7"/>
    <p:sldId id="288" r:id="rId8"/>
    <p:sldId id="267" r:id="rId9"/>
    <p:sldId id="282" r:id="rId10"/>
    <p:sldId id="268" r:id="rId11"/>
    <p:sldId id="283" r:id="rId12"/>
    <p:sldId id="269" r:id="rId13"/>
    <p:sldId id="287" r:id="rId14"/>
    <p:sldId id="278" r:id="rId15"/>
    <p:sldId id="284" r:id="rId16"/>
    <p:sldId id="280" r:id="rId17"/>
    <p:sldId id="281" r:id="rId18"/>
    <p:sldId id="285" r:id="rId19"/>
    <p:sldId id="270" r:id="rId20"/>
    <p:sldId id="286" r:id="rId21"/>
    <p:sldId id="277" r:id="rId22"/>
    <p:sldId id="276" r:id="rId23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CD1"/>
    <a:srgbClr val="595959"/>
    <a:srgbClr val="FF706D"/>
    <a:srgbClr val="CF6363"/>
    <a:srgbClr val="B50055"/>
    <a:srgbClr val="FF5BA9"/>
    <a:srgbClr val="EA006F"/>
    <a:srgbClr val="FF9BCB"/>
    <a:srgbClr val="D0006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Hele laad 3 – rõhk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Hele laad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Keskmine laad 2 – rõhk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Keskmine laad 2 – rõh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Keskmine laad 3 – rõhk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337" autoAdjust="0"/>
  </p:normalViewPr>
  <p:slideViewPr>
    <p:cSldViewPr snapToGrid="0">
      <p:cViewPr varScale="1">
        <p:scale>
          <a:sx n="102" d="100"/>
          <a:sy n="102" d="100"/>
        </p:scale>
        <p:origin x="87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1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1.xls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1.xls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1.xls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1.xls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v6rdlus_aastate_l6ike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v6rdlus_aastate_l6ike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1.xls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1.xls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v6rdlus_aastate_l6ike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1.xls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1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1.xls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1.xls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v6rdlus_aastate_l6ikes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1.xls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4.xml"/><Relationship Id="rId1" Type="http://schemas.microsoft.com/office/2011/relationships/chartStyle" Target="style24.xml"/><Relationship Id="rId4" Type="http://schemas.openxmlformats.org/officeDocument/2006/relationships/package" Target="../embeddings/Microsoft_Excel_Worksheet.xlsx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v6rdlus_aastate_l6ikes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1.xls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1.xls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1.xls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v6rdlus_aastate_l6ikes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1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1.xls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1.xls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ard\Desktop\fertilitas\P__hik__simustik_patsiendile_2021.xls" TargetMode="Externa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v6rdlus_aastate_l6ikes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v6rdlus_aastate_l6ik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1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1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1.xls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P__hik__simustik_patsiendile_2021.xls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ard\Desktop\fertilitas\v6rdlus_aastate_l6ike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[P__hik__simustik_patsiendile_2021.xls]Leht2!PivotTable-liigendtabel2</c:name>
    <c:fmtId val="12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/>
              <a:t>Vastamismeetod</a:t>
            </a:r>
            <a:endParaRPr lang="en-US"/>
          </a:p>
        </c:rich>
      </c:tx>
      <c:layout>
        <c:manualLayout>
          <c:xMode val="edge"/>
          <c:yMode val="edge"/>
          <c:x val="0.38838368408173546"/>
          <c:y val="4.87721600017199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14409930008748906"/>
              <c:y val="-0.12162875473899096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11C2776D-A1F6-409B-9885-19EC261FE34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705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15075120297462818"/>
              <c:y val="3.304352580927384E-2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CB2B46D1-4AF8-4B29-94E6-F1A3B341772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514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14409930008748906"/>
              <c:y val="-0.12162875473899096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11C2776D-A1F6-409B-9885-19EC261FE34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705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15075120297462818"/>
              <c:y val="3.304352580927384E-2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CB2B46D1-4AF8-4B29-94E6-F1A3B341772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514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14409930008748906"/>
              <c:y val="-0.12162875473899096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11C2776D-A1F6-409B-9885-19EC261FE34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705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15075120297462818"/>
              <c:y val="3.304352580927384E-2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CB2B46D1-4AF8-4B29-94E6-F1A3B341772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514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Leht2!$B$3:$B$4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F706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FFD-42C5-9D39-211A8F2F3C6F}"/>
              </c:ext>
            </c:extLst>
          </c:dPt>
          <c:dPt>
            <c:idx val="1"/>
            <c:bubble3D val="0"/>
            <c:spPr>
              <a:solidFill>
                <a:srgbClr val="FFDCD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FFD-42C5-9D39-211A8F2F3C6F}"/>
              </c:ext>
            </c:extLst>
          </c:dPt>
          <c:dLbls>
            <c:dLbl>
              <c:idx val="0"/>
              <c:layout>
                <c:manualLayout>
                  <c:x val="-0.17052202635522273"/>
                  <c:y val="-0.12162863263034424"/>
                </c:manualLayout>
              </c:layout>
              <c:tx>
                <c:rich>
                  <a:bodyPr/>
                  <a:lstStyle/>
                  <a:p>
                    <a:fld id="{11C2776D-A1F6-409B-9885-19EC261FE34B}" type="PERCENTAGE">
                      <a:rPr lang="en-US"/>
                      <a:pPr/>
                      <a:t>[PERCENTAGE]</a:t>
                    </a:fld>
                    <a:r>
                      <a:rPr lang="en-US"/>
                      <a:t>; 705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FFD-42C5-9D39-211A8F2F3C6F}"/>
                </c:ext>
              </c:extLst>
            </c:dLbl>
            <c:dLbl>
              <c:idx val="1"/>
              <c:layout>
                <c:manualLayout>
                  <c:x val="0.16904388818835403"/>
                  <c:y val="3.3043399472175786E-2"/>
                </c:manualLayout>
              </c:layout>
              <c:tx>
                <c:rich>
                  <a:bodyPr/>
                  <a:lstStyle/>
                  <a:p>
                    <a:fld id="{CB2B46D1-4AF8-4B29-94E6-F1A3B3417723}" type="PERCENTAGE">
                      <a:rPr lang="en-US"/>
                      <a:pPr/>
                      <a:t>[PERCENTAGE]</a:t>
                    </a:fld>
                    <a:r>
                      <a:rPr lang="en-US"/>
                      <a:t>; 514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FFD-42C5-9D39-211A8F2F3C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Leht2!$A$5:$A$7</c:f>
              <c:strCache>
                <c:ptCount val="2"/>
                <c:pt idx="0">
                  <c:v>Nutiseade</c:v>
                </c:pt>
                <c:pt idx="1">
                  <c:v>Arvuti</c:v>
                </c:pt>
              </c:strCache>
            </c:strRef>
          </c:cat>
          <c:val>
            <c:numRef>
              <c:f>Leht2!$B$5:$B$7</c:f>
              <c:numCache>
                <c:formatCode>General</c:formatCode>
                <c:ptCount val="2"/>
                <c:pt idx="0">
                  <c:v>705</c:v>
                </c:pt>
                <c:pt idx="1">
                  <c:v>514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FFD-42C5-9D39-211A8F2F3C6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2729861607793737"/>
          <c:y val="0.15901835252418553"/>
          <c:w val="0.33595731131852774"/>
          <c:h val="5.7794034936290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[P__hik__simustik_patsiendile_2021.xls]Leht7!PivotTable-liigendtabel3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 dirty="0" err="1"/>
              <a:t>Kuidas</a:t>
            </a:r>
            <a:r>
              <a:rPr lang="en-US" dirty="0"/>
              <a:t> </a:t>
            </a:r>
            <a:r>
              <a:rPr lang="en-US" dirty="0" err="1"/>
              <a:t>registreerisite</a:t>
            </a:r>
            <a:r>
              <a:rPr lang="en-US" dirty="0"/>
              <a:t> end </a:t>
            </a:r>
            <a:r>
              <a:rPr lang="en-US" dirty="0" err="1"/>
              <a:t>vastuvõtule</a:t>
            </a:r>
            <a:r>
              <a:rPr lang="en-US" dirty="0"/>
              <a:t>?</a:t>
            </a:r>
          </a:p>
        </c:rich>
      </c:tx>
      <c:layout>
        <c:manualLayout>
          <c:xMode val="edge"/>
          <c:yMode val="edge"/>
          <c:x val="0.11401053772802311"/>
          <c:y val="5.92270518401708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C6F603DD-F56E-45EB-A357-1BFBFA6D10A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695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5F4B4DF4-BDBE-4004-B34C-F6F251AFDBE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230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F2A40519-F8EB-4BD0-95A0-A19FBB6279F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173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CD84385A-C881-46D0-BA6C-5C9B7B0DF3B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90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C6F603DD-F56E-45EB-A357-1BFBFA6D10A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695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5F4B4DF4-BDBE-4004-B34C-F6F251AFDBE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230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F2A40519-F8EB-4BD0-95A0-A19FBB6279F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173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CD84385A-C881-46D0-BA6C-5C9B7B0DF3B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90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C6F603DD-F56E-45EB-A357-1BFBFA6D10A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695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5F4B4DF4-BDBE-4004-B34C-F6F251AFDBE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230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F2A40519-F8EB-4BD0-95A0-A19FBB6279F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173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CD84385A-C881-46D0-BA6C-5C9B7B0DF3B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90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Leht7!$B$3:$B$4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F706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88B-48DC-A5C2-14D8EE666097}"/>
              </c:ext>
            </c:extLst>
          </c:dPt>
          <c:dPt>
            <c:idx val="1"/>
            <c:bubble3D val="0"/>
            <c:spPr>
              <a:solidFill>
                <a:srgbClr val="FFDCD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88B-48DC-A5C2-14D8EE666097}"/>
              </c:ext>
            </c:extLst>
          </c:dPt>
          <c:dPt>
            <c:idx val="2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88B-48DC-A5C2-14D8EE66609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88B-48DC-A5C2-14D8EE666097}"/>
              </c:ext>
            </c:extLst>
          </c:dPt>
          <c:dLbls>
            <c:dLbl>
              <c:idx val="0"/>
              <c:layout>
                <c:manualLayout>
                  <c:x val="-0.13966635182995243"/>
                  <c:y val="-0.13589648490221939"/>
                </c:manualLayout>
              </c:layout>
              <c:tx>
                <c:rich>
                  <a:bodyPr/>
                  <a:lstStyle/>
                  <a:p>
                    <a:fld id="{C6F603DD-F56E-45EB-A357-1BFBFA6D10AB}" type="PERCENTAGE">
                      <a:rPr lang="en-US"/>
                      <a:pPr/>
                      <a:t>[PERCENTAGE]</a:t>
                    </a:fld>
                    <a:r>
                      <a:rPr lang="en-US"/>
                      <a:t>; 695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88B-48DC-A5C2-14D8EE66609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F4B4DF4-BDBE-4004-B34C-F6F251AFDBE6}" type="PERCENTAGE">
                      <a:rPr lang="en-US"/>
                      <a:pPr/>
                      <a:t>[PERCENTAGE]</a:t>
                    </a:fld>
                    <a:r>
                      <a:rPr lang="en-US"/>
                      <a:t>; 230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88B-48DC-A5C2-14D8EE66609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2A40519-F8EB-4BD0-95A0-A19FBB6279FF}" type="PERCENTAGE">
                      <a:rPr lang="en-US"/>
                      <a:pPr/>
                      <a:t>[PERCENTAGE]</a:t>
                    </a:fld>
                    <a:r>
                      <a:rPr lang="en-US"/>
                      <a:t>; 173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88B-48DC-A5C2-14D8EE66609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D84385A-C881-46D0-BA6C-5C9B7B0DF3BA}" type="PERCENTAGE">
                      <a:rPr lang="en-US"/>
                      <a:pPr/>
                      <a:t>[PERCENTAGE]</a:t>
                    </a:fld>
                    <a:r>
                      <a:rPr lang="en-US"/>
                      <a:t>; 90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88B-48DC-A5C2-14D8EE666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Leht7!$A$5:$A$9</c:f>
              <c:strCache>
                <c:ptCount val="4"/>
                <c:pt idx="0">
                  <c:v>Broneerisin aja kodulehel</c:v>
                </c:pt>
                <c:pt idx="1">
                  <c:v>Registratuuris (või arst pani järgmise aja)</c:v>
                </c:pt>
                <c:pt idx="2">
                  <c:v>Telefoni teel</c:v>
                </c:pt>
                <c:pt idx="3">
                  <c:v>E-postiga</c:v>
                </c:pt>
              </c:strCache>
            </c:strRef>
          </c:cat>
          <c:val>
            <c:numRef>
              <c:f>Leht7!$B$5:$B$9</c:f>
              <c:numCache>
                <c:formatCode>General</c:formatCode>
                <c:ptCount val="4"/>
                <c:pt idx="0">
                  <c:v>695</c:v>
                </c:pt>
                <c:pt idx="1">
                  <c:v>230</c:v>
                </c:pt>
                <c:pt idx="2">
                  <c:v>173</c:v>
                </c:pt>
                <c:pt idx="3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88B-48DC-A5C2-14D8EE66609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4943532799071304"/>
          <c:y val="0.30201435383272546"/>
          <c:w val="0.27516284964733939"/>
          <c:h val="0.501144378532393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[P__hik__simustik_patsiendile_2021.xls]Leht8!PivotTable-liigendtabel4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/>
              <a:t>Vastuvõtule registreerimise viis vanuse lõikes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bg2">
              <a:lumMod val="9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rgbClr val="FF706D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rgbClr val="FFDCD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4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bg2">
              <a:lumMod val="9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706D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rgbClr val="FFDCD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4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bg2">
              <a:lumMod val="9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rgbClr val="FF706D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rgbClr val="FFDCD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chemeClr val="accent4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Leht8!$B$3:$B$4</c:f>
              <c:strCache>
                <c:ptCount val="1"/>
                <c:pt idx="0">
                  <c:v>&lt;19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Leht8!$A$5:$A$9</c:f>
              <c:strCache>
                <c:ptCount val="4"/>
                <c:pt idx="0">
                  <c:v>Broneerisin aja kodulehel</c:v>
                </c:pt>
                <c:pt idx="1">
                  <c:v>Registratuuris (või arst pani järgmise aja)</c:v>
                </c:pt>
                <c:pt idx="2">
                  <c:v>Telefoni teel</c:v>
                </c:pt>
                <c:pt idx="3">
                  <c:v>E-postiga</c:v>
                </c:pt>
              </c:strCache>
            </c:strRef>
          </c:cat>
          <c:val>
            <c:numRef>
              <c:f>Leht8!$B$5:$B$9</c:f>
              <c:numCache>
                <c:formatCode>General</c:formatCode>
                <c:ptCount val="4"/>
                <c:pt idx="0">
                  <c:v>44</c:v>
                </c:pt>
                <c:pt idx="1">
                  <c:v>25</c:v>
                </c:pt>
                <c:pt idx="2">
                  <c:v>11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34-40CB-8F2B-18F91D6352DA}"/>
            </c:ext>
          </c:extLst>
        </c:ser>
        <c:ser>
          <c:idx val="1"/>
          <c:order val="1"/>
          <c:tx>
            <c:strRef>
              <c:f>Leht8!$C$3:$C$4</c:f>
              <c:strCache>
                <c:ptCount val="1"/>
                <c:pt idx="0">
                  <c:v>20-24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Leht8!$A$5:$A$9</c:f>
              <c:strCache>
                <c:ptCount val="4"/>
                <c:pt idx="0">
                  <c:v>Broneerisin aja kodulehel</c:v>
                </c:pt>
                <c:pt idx="1">
                  <c:v>Registratuuris (või arst pani järgmise aja)</c:v>
                </c:pt>
                <c:pt idx="2">
                  <c:v>Telefoni teel</c:v>
                </c:pt>
                <c:pt idx="3">
                  <c:v>E-postiga</c:v>
                </c:pt>
              </c:strCache>
            </c:strRef>
          </c:cat>
          <c:val>
            <c:numRef>
              <c:f>Leht8!$C$5:$C$9</c:f>
              <c:numCache>
                <c:formatCode>General</c:formatCode>
                <c:ptCount val="4"/>
                <c:pt idx="0">
                  <c:v>58</c:v>
                </c:pt>
                <c:pt idx="1">
                  <c:v>37</c:v>
                </c:pt>
                <c:pt idx="2">
                  <c:v>6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34-40CB-8F2B-18F91D6352DA}"/>
            </c:ext>
          </c:extLst>
        </c:ser>
        <c:ser>
          <c:idx val="2"/>
          <c:order val="2"/>
          <c:tx>
            <c:strRef>
              <c:f>Leht8!$D$3:$D$4</c:f>
              <c:strCache>
                <c:ptCount val="1"/>
                <c:pt idx="0">
                  <c:v>25-34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Leht8!$A$5:$A$9</c:f>
              <c:strCache>
                <c:ptCount val="4"/>
                <c:pt idx="0">
                  <c:v>Broneerisin aja kodulehel</c:v>
                </c:pt>
                <c:pt idx="1">
                  <c:v>Registratuuris (või arst pani järgmise aja)</c:v>
                </c:pt>
                <c:pt idx="2">
                  <c:v>Telefoni teel</c:v>
                </c:pt>
                <c:pt idx="3">
                  <c:v>E-postiga</c:v>
                </c:pt>
              </c:strCache>
            </c:strRef>
          </c:cat>
          <c:val>
            <c:numRef>
              <c:f>Leht8!$D$5:$D$9</c:f>
              <c:numCache>
                <c:formatCode>General</c:formatCode>
                <c:ptCount val="4"/>
                <c:pt idx="0">
                  <c:v>132</c:v>
                </c:pt>
                <c:pt idx="1">
                  <c:v>44</c:v>
                </c:pt>
                <c:pt idx="2">
                  <c:v>34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E34-40CB-8F2B-18F91D6352DA}"/>
            </c:ext>
          </c:extLst>
        </c:ser>
        <c:ser>
          <c:idx val="3"/>
          <c:order val="3"/>
          <c:tx>
            <c:strRef>
              <c:f>Leht8!$E$3:$E$4</c:f>
              <c:strCache>
                <c:ptCount val="1"/>
                <c:pt idx="0">
                  <c:v>35-44</c:v>
                </c:pt>
              </c:strCache>
            </c:strRef>
          </c:tx>
          <c:spPr>
            <a:solidFill>
              <a:srgbClr val="FF706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Leht8!$A$5:$A$9</c:f>
              <c:strCache>
                <c:ptCount val="4"/>
                <c:pt idx="0">
                  <c:v>Broneerisin aja kodulehel</c:v>
                </c:pt>
                <c:pt idx="1">
                  <c:v>Registratuuris (või arst pani järgmise aja)</c:v>
                </c:pt>
                <c:pt idx="2">
                  <c:v>Telefoni teel</c:v>
                </c:pt>
                <c:pt idx="3">
                  <c:v>E-postiga</c:v>
                </c:pt>
              </c:strCache>
            </c:strRef>
          </c:cat>
          <c:val>
            <c:numRef>
              <c:f>Leht8!$E$5:$E$9</c:f>
              <c:numCache>
                <c:formatCode>General</c:formatCode>
                <c:ptCount val="4"/>
                <c:pt idx="0">
                  <c:v>184</c:v>
                </c:pt>
                <c:pt idx="1">
                  <c:v>41</c:v>
                </c:pt>
                <c:pt idx="2">
                  <c:v>50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E34-40CB-8F2B-18F91D6352DA}"/>
            </c:ext>
          </c:extLst>
        </c:ser>
        <c:ser>
          <c:idx val="4"/>
          <c:order val="4"/>
          <c:tx>
            <c:strRef>
              <c:f>Leht8!$F$3:$F$4</c:f>
              <c:strCache>
                <c:ptCount val="1"/>
                <c:pt idx="0">
                  <c:v>45-54</c:v>
                </c:pt>
              </c:strCache>
            </c:strRef>
          </c:tx>
          <c:spPr>
            <a:solidFill>
              <a:srgbClr val="FFDCD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Leht8!$A$5:$A$9</c:f>
              <c:strCache>
                <c:ptCount val="4"/>
                <c:pt idx="0">
                  <c:v>Broneerisin aja kodulehel</c:v>
                </c:pt>
                <c:pt idx="1">
                  <c:v>Registratuuris (või arst pani järgmise aja)</c:v>
                </c:pt>
                <c:pt idx="2">
                  <c:v>Telefoni teel</c:v>
                </c:pt>
                <c:pt idx="3">
                  <c:v>E-postiga</c:v>
                </c:pt>
              </c:strCache>
            </c:strRef>
          </c:cat>
          <c:val>
            <c:numRef>
              <c:f>Leht8!$F$5:$F$9</c:f>
              <c:numCache>
                <c:formatCode>General</c:formatCode>
                <c:ptCount val="4"/>
                <c:pt idx="0">
                  <c:v>144</c:v>
                </c:pt>
                <c:pt idx="1">
                  <c:v>49</c:v>
                </c:pt>
                <c:pt idx="2">
                  <c:v>41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E34-40CB-8F2B-18F91D6352DA}"/>
            </c:ext>
          </c:extLst>
        </c:ser>
        <c:ser>
          <c:idx val="5"/>
          <c:order val="5"/>
          <c:tx>
            <c:strRef>
              <c:f>Leht8!$G$3:$G$4</c:f>
              <c:strCache>
                <c:ptCount val="1"/>
                <c:pt idx="0">
                  <c:v>55-64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Leht8!$A$5:$A$9</c:f>
              <c:strCache>
                <c:ptCount val="4"/>
                <c:pt idx="0">
                  <c:v>Broneerisin aja kodulehel</c:v>
                </c:pt>
                <c:pt idx="1">
                  <c:v>Registratuuris (või arst pani järgmise aja)</c:v>
                </c:pt>
                <c:pt idx="2">
                  <c:v>Telefoni teel</c:v>
                </c:pt>
                <c:pt idx="3">
                  <c:v>E-postiga</c:v>
                </c:pt>
              </c:strCache>
            </c:strRef>
          </c:cat>
          <c:val>
            <c:numRef>
              <c:f>Leht8!$G$5:$G$9</c:f>
              <c:numCache>
                <c:formatCode>General</c:formatCode>
                <c:ptCount val="4"/>
                <c:pt idx="0">
                  <c:v>110</c:v>
                </c:pt>
                <c:pt idx="1">
                  <c:v>26</c:v>
                </c:pt>
                <c:pt idx="2">
                  <c:v>23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E34-40CB-8F2B-18F91D6352DA}"/>
            </c:ext>
          </c:extLst>
        </c:ser>
        <c:ser>
          <c:idx val="6"/>
          <c:order val="6"/>
          <c:tx>
            <c:strRef>
              <c:f>Leht8!$H$3:$H$4</c:f>
              <c:strCache>
                <c:ptCount val="1"/>
                <c:pt idx="0">
                  <c:v>65-74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Leht8!$A$5:$A$9</c:f>
              <c:strCache>
                <c:ptCount val="4"/>
                <c:pt idx="0">
                  <c:v>Broneerisin aja kodulehel</c:v>
                </c:pt>
                <c:pt idx="1">
                  <c:v>Registratuuris (või arst pani järgmise aja)</c:v>
                </c:pt>
                <c:pt idx="2">
                  <c:v>Telefoni teel</c:v>
                </c:pt>
                <c:pt idx="3">
                  <c:v>E-postiga</c:v>
                </c:pt>
              </c:strCache>
            </c:strRef>
          </c:cat>
          <c:val>
            <c:numRef>
              <c:f>Leht8!$H$5:$H$9</c:f>
              <c:numCache>
                <c:formatCode>General</c:formatCode>
                <c:ptCount val="4"/>
                <c:pt idx="0">
                  <c:v>19</c:v>
                </c:pt>
                <c:pt idx="1">
                  <c:v>8</c:v>
                </c:pt>
                <c:pt idx="2">
                  <c:v>7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E34-40CB-8F2B-18F91D6352DA}"/>
            </c:ext>
          </c:extLst>
        </c:ser>
        <c:ser>
          <c:idx val="7"/>
          <c:order val="7"/>
          <c:tx>
            <c:strRef>
              <c:f>Leht8!$I$3:$I$4</c:f>
              <c:strCache>
                <c:ptCount val="1"/>
                <c:pt idx="0">
                  <c:v>75+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Leht8!$A$5:$A$9</c:f>
              <c:strCache>
                <c:ptCount val="4"/>
                <c:pt idx="0">
                  <c:v>Broneerisin aja kodulehel</c:v>
                </c:pt>
                <c:pt idx="1">
                  <c:v>Registratuuris (või arst pani järgmise aja)</c:v>
                </c:pt>
                <c:pt idx="2">
                  <c:v>Telefoni teel</c:v>
                </c:pt>
                <c:pt idx="3">
                  <c:v>E-postiga</c:v>
                </c:pt>
              </c:strCache>
            </c:strRef>
          </c:cat>
          <c:val>
            <c:numRef>
              <c:f>Leht8!$I$5:$I$9</c:f>
              <c:numCache>
                <c:formatCode>General</c:formatCode>
                <c:ptCount val="4"/>
                <c:pt idx="0">
                  <c:v>4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E34-40CB-8F2B-18F91D6352D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01539055"/>
        <c:axId val="2001539887"/>
      </c:barChart>
      <c:catAx>
        <c:axId val="20015390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2001539887"/>
        <c:crosses val="autoZero"/>
        <c:auto val="1"/>
        <c:lblAlgn val="ctr"/>
        <c:lblOffset val="100"/>
        <c:noMultiLvlLbl val="0"/>
      </c:catAx>
      <c:valAx>
        <c:axId val="200153988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015390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[P__hik__simustik_patsiendile_2021.xls]Leht9!PivotTable-liigendtabel5</c:name>
    <c:fmtId val="6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/>
              <a:t>Kas jäite registreerimise korraldusega rahule?</a:t>
            </a:r>
          </a:p>
        </c:rich>
      </c:tx>
      <c:layout>
        <c:manualLayout>
          <c:xMode val="edge"/>
          <c:yMode val="edge"/>
          <c:x val="6.2154076944662691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3.8045384951881013E-2"/>
              <c:y val="-0.34719342373869932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BFF916C1-3B8B-4A63-8B5C-1D6CD55FABB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1000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8CEB2D3C-C38B-467B-AF96-FA875DB0CDF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184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EBAE4FF8-0F54-4E79-B7C0-23386B9D1F1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1ECCED69-6408-4929-8424-BD1FA533112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3.8045384951881013E-2"/>
              <c:y val="-0.34719342373869932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BFF916C1-3B8B-4A63-8B5C-1D6CD55FABB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1000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8CEB2D3C-C38B-467B-AF96-FA875DB0CDF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184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EBAE4FF8-0F54-4E79-B7C0-23386B9D1F1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1ECCED69-6408-4929-8424-BD1FA533112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3.8045384951881013E-2"/>
              <c:y val="-0.34719342373869932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BFF916C1-3B8B-4A63-8B5C-1D6CD55FABB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1000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8CEB2D3C-C38B-467B-AF96-FA875DB0CDF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184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EBAE4FF8-0F54-4E79-B7C0-23386B9D1F1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1ECCED69-6408-4929-8424-BD1FA533112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Leht9!$B$3:$B$4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F706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85A-4D4E-9178-7556CE6AB8C2}"/>
              </c:ext>
            </c:extLst>
          </c:dPt>
          <c:dPt>
            <c:idx val="1"/>
            <c:bubble3D val="0"/>
            <c:spPr>
              <a:solidFill>
                <a:srgbClr val="FFDCD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85A-4D4E-9178-7556CE6AB8C2}"/>
              </c:ext>
            </c:extLst>
          </c:dPt>
          <c:dPt>
            <c:idx val="2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85A-4D4E-9178-7556CE6AB8C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85A-4D4E-9178-7556CE6AB8C2}"/>
              </c:ext>
            </c:extLst>
          </c:dPt>
          <c:dLbls>
            <c:dLbl>
              <c:idx val="0"/>
              <c:layout>
                <c:manualLayout>
                  <c:x val="-9.4900967745151971E-2"/>
                  <c:y val="-0.43978142254242664"/>
                </c:manualLayout>
              </c:layout>
              <c:tx>
                <c:rich>
                  <a:bodyPr/>
                  <a:lstStyle/>
                  <a:p>
                    <a:fld id="{BFF916C1-3B8B-4A63-8B5C-1D6CD55FABB4}" type="PERCENTAGE">
                      <a:rPr lang="en-US"/>
                      <a:pPr/>
                      <a:t>[PERCENTAGE]</a:t>
                    </a:fld>
                    <a:r>
                      <a:rPr lang="en-US"/>
                      <a:t>; 1000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85A-4D4E-9178-7556CE6AB8C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8CEB2D3C-C38B-467B-AF96-FA875DB0CDF6}" type="PERCENTAGE">
                      <a:rPr lang="en-US"/>
                      <a:pPr/>
                      <a:t>[PERCENTAGE]</a:t>
                    </a:fld>
                    <a:r>
                      <a:rPr lang="en-US"/>
                      <a:t>; 184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85A-4D4E-9178-7556CE6AB8C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EBAE4FF8-0F54-4E79-B7C0-23386B9D1F13}" type="PERCENTAGE">
                      <a:rPr lang="en-US"/>
                      <a:pPr/>
                      <a:t>[PERCENTAGE]</a:t>
                    </a:fld>
                    <a:r>
                      <a:rPr lang="en-US"/>
                      <a:t>; 9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85A-4D4E-9178-7556CE6AB8C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1ECCED69-6408-4929-8424-BD1FA533112A}" type="PERCENTAGE">
                      <a:rPr lang="en-US"/>
                      <a:pPr/>
                      <a:t>[PERCENTAGE]</a:t>
                    </a:fld>
                    <a:r>
                      <a:rPr lang="en-US"/>
                      <a:t>; 8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85A-4D4E-9178-7556CE6AB8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Leht9!$A$5:$A$9</c:f>
              <c:strCache>
                <c:ptCount val="4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</c:strCache>
            </c:strRef>
          </c:cat>
          <c:val>
            <c:numRef>
              <c:f>Leht9!$B$5:$B$9</c:f>
              <c:numCache>
                <c:formatCode>General</c:formatCode>
                <c:ptCount val="4"/>
                <c:pt idx="0">
                  <c:v>1000</c:v>
                </c:pt>
                <c:pt idx="1">
                  <c:v>184</c:v>
                </c:pt>
                <c:pt idx="2">
                  <c:v>9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85A-4D4E-9178-7556CE6AB8C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498495484622448"/>
          <c:y val="0.39452345027791852"/>
          <c:w val="0.186472608907195"/>
          <c:h val="0.288602326255007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[P__hik__simustik_patsiendile_2021.xls]Leht21!PivotTable-liigendtabel1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 dirty="0"/>
              <a:t>Kas raviteenus oli Teie</a:t>
            </a:r>
          </a:p>
          <a:p>
            <a:pPr>
              <a:defRPr/>
            </a:pPr>
            <a:r>
              <a:rPr lang="et-EE" dirty="0"/>
              <a:t> jaoks piisavalt privaatne?</a:t>
            </a:r>
          </a:p>
        </c:rich>
      </c:tx>
      <c:layout>
        <c:manualLayout>
          <c:xMode val="edge"/>
          <c:yMode val="edge"/>
          <c:x val="0.27095547739072329"/>
          <c:y val="3.93089945845317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5.2819335083114607E-2"/>
              <c:y val="-0.33600867599883349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5851DB47-0360-4A5A-A6C0-F28D4686CB2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849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468EC4F2-6DDD-4AB3-9964-261EE0C5EEF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165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bg2">
              <a:lumMod val="75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30606B12-B7B7-4C35-95E0-0EDA26597E2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88F3CF25-FFCE-42B7-8301-376527EC803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5.2819335083114607E-2"/>
              <c:y val="-0.33600867599883349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5851DB47-0360-4A5A-A6C0-F28D4686CB2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849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468EC4F2-6DDD-4AB3-9964-261EE0C5EEF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165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bg2">
              <a:lumMod val="75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30606B12-B7B7-4C35-95E0-0EDA26597E2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88F3CF25-FFCE-42B7-8301-376527EC803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5.2819335083114607E-2"/>
              <c:y val="-0.33600867599883349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5851DB47-0360-4A5A-A6C0-F28D4686CB2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849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468EC4F2-6DDD-4AB3-9964-261EE0C5EEF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165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bg2">
              <a:lumMod val="75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30606B12-B7B7-4C35-95E0-0EDA26597E2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88F3CF25-FFCE-42B7-8301-376527EC803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Leht21!$B$3:$B$4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F706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B9B-4FDE-95FB-E6E2EE40B388}"/>
              </c:ext>
            </c:extLst>
          </c:dPt>
          <c:dPt>
            <c:idx val="1"/>
            <c:bubble3D val="0"/>
            <c:spPr>
              <a:solidFill>
                <a:srgbClr val="FFDCD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B9B-4FDE-95FB-E6E2EE40B388}"/>
              </c:ext>
            </c:extLst>
          </c:dPt>
          <c:dPt>
            <c:idx val="2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B9B-4FDE-95FB-E6E2EE40B38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B9B-4FDE-95FB-E6E2EE40B388}"/>
              </c:ext>
            </c:extLst>
          </c:dPt>
          <c:dLbls>
            <c:dLbl>
              <c:idx val="0"/>
              <c:layout>
                <c:manualLayout>
                  <c:x val="-8.9646298840880254E-2"/>
                  <c:y val="-0.35744988454917342"/>
                </c:manualLayout>
              </c:layout>
              <c:tx>
                <c:rich>
                  <a:bodyPr/>
                  <a:lstStyle/>
                  <a:p>
                    <a:fld id="{5851DB47-0360-4A5A-A6C0-F28D4686CB24}" type="PERCENTAGE">
                      <a:rPr lang="en-US"/>
                      <a:pPr/>
                      <a:t>[PERCENTAGE]</a:t>
                    </a:fld>
                    <a:r>
                      <a:rPr lang="en-US"/>
                      <a:t>; 849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B9B-4FDE-95FB-E6E2EE40B38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68EC4F2-6DDD-4AB3-9964-261EE0C5EEFD}" type="PERCENTAGE">
                      <a:rPr lang="en-US"/>
                      <a:pPr/>
                      <a:t>[PERCENTAGE]</a:t>
                    </a:fld>
                    <a:r>
                      <a:rPr lang="en-US"/>
                      <a:t>; 165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B9B-4FDE-95FB-E6E2EE40B38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0606B12-B7B7-4C35-95E0-0EDA26597E28}" type="PERCENTAGE">
                      <a:rPr lang="en-US"/>
                      <a:pPr/>
                      <a:t>[PERCENTAGE]</a:t>
                    </a:fld>
                    <a:r>
                      <a:rPr lang="en-US"/>
                      <a:t>; 16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B9B-4FDE-95FB-E6E2EE40B38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8F3CF25-FFCE-42B7-8301-376527EC8035}" type="PERCENTAGE">
                      <a:rPr lang="en-US"/>
                      <a:pPr/>
                      <a:t>[PERCENTAGE]</a:t>
                    </a:fld>
                    <a:r>
                      <a:rPr lang="en-US"/>
                      <a:t>; 31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B9B-4FDE-95FB-E6E2EE40B3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Leht21!$A$5:$A$9</c:f>
              <c:strCache>
                <c:ptCount val="4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</c:strCache>
            </c:strRef>
          </c:cat>
          <c:val>
            <c:numRef>
              <c:f>Leht21!$B$5:$B$9</c:f>
              <c:numCache>
                <c:formatCode>General</c:formatCode>
                <c:ptCount val="4"/>
                <c:pt idx="0">
                  <c:v>849</c:v>
                </c:pt>
                <c:pt idx="1">
                  <c:v>165</c:v>
                </c:pt>
                <c:pt idx="2">
                  <c:v>16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9B-4FDE-95FB-E6E2EE40B38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 sz="1500" dirty="0"/>
              <a:t>Vastuvõtule registreerimise viis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reg_vastuv6tule!$A$6</c:f>
              <c:strCache>
                <c:ptCount val="1"/>
                <c:pt idx="0">
                  <c:v>Kodulehel</c:v>
                </c:pt>
              </c:strCache>
            </c:strRef>
          </c:tx>
          <c:spPr>
            <a:ln w="28575" cap="rnd">
              <a:solidFill>
                <a:srgbClr val="FF706D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reg_vastuv6tule!$B$5:$H$5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reg_vastuv6tule!$B$6:$H$6</c:f>
              <c:numCache>
                <c:formatCode>General</c:formatCode>
                <c:ptCount val="7"/>
                <c:pt idx="0" formatCode="0">
                  <c:v>7.5</c:v>
                </c:pt>
                <c:pt idx="1">
                  <c:v>12</c:v>
                </c:pt>
                <c:pt idx="2">
                  <c:v>10</c:v>
                </c:pt>
                <c:pt idx="3">
                  <c:v>21</c:v>
                </c:pt>
                <c:pt idx="4">
                  <c:v>41</c:v>
                </c:pt>
                <c:pt idx="5">
                  <c:v>51</c:v>
                </c:pt>
                <c:pt idx="6">
                  <c:v>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1E-468F-A5DB-C70D956D8750}"/>
            </c:ext>
          </c:extLst>
        </c:ser>
        <c:ser>
          <c:idx val="1"/>
          <c:order val="1"/>
          <c:tx>
            <c:strRef>
              <c:f>reg_vastuv6tule!$A$7</c:f>
              <c:strCache>
                <c:ptCount val="1"/>
                <c:pt idx="0">
                  <c:v>Registratuuris (või arst pani järgmise aja)</c:v>
                </c:pt>
              </c:strCache>
            </c:strRef>
          </c:tx>
          <c:spPr>
            <a:ln w="28575" cap="rnd">
              <a:solidFill>
                <a:schemeClr val="bg2">
                  <a:lumMod val="9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6"/>
              <c:layout>
                <c:manualLayout>
                  <c:x val="-1.7577741664507721E-2"/>
                  <c:y val="-9.86615570429683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21E-468F-A5DB-C70D956D87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reg_vastuv6tule!$B$5:$H$5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reg_vastuv6tule!$B$7:$H$7</c:f>
              <c:numCache>
                <c:formatCode>General</c:formatCode>
                <c:ptCount val="7"/>
                <c:pt idx="0" formatCode="0">
                  <c:v>41.9</c:v>
                </c:pt>
                <c:pt idx="1">
                  <c:v>28</c:v>
                </c:pt>
                <c:pt idx="2">
                  <c:v>32</c:v>
                </c:pt>
                <c:pt idx="3">
                  <c:v>35</c:v>
                </c:pt>
                <c:pt idx="4">
                  <c:v>21</c:v>
                </c:pt>
                <c:pt idx="5">
                  <c:v>13</c:v>
                </c:pt>
                <c:pt idx="6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1E-468F-A5DB-C70D956D8750}"/>
            </c:ext>
          </c:extLst>
        </c:ser>
        <c:ser>
          <c:idx val="2"/>
          <c:order val="2"/>
          <c:tx>
            <c:strRef>
              <c:f>reg_vastuv6tule!$A$8</c:f>
              <c:strCache>
                <c:ptCount val="1"/>
                <c:pt idx="0">
                  <c:v>Telefoni teel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-1.9024719441592286E-2"/>
                  <c:y val="-2.32144840101102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21E-468F-A5DB-C70D956D8750}"/>
                </c:ext>
              </c:extLst>
            </c:dLbl>
            <c:dLbl>
              <c:idx val="4"/>
              <c:layout>
                <c:manualLayout>
                  <c:x val="-1.9008508233407547E-2"/>
                  <c:y val="-1.1607242005055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21E-468F-A5DB-C70D956D8750}"/>
                </c:ext>
              </c:extLst>
            </c:dLbl>
            <c:dLbl>
              <c:idx val="6"/>
              <c:layout>
                <c:manualLayout>
                  <c:x val="8.076648223613531E-3"/>
                  <c:y val="-1.1607242005055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21E-468F-A5DB-C70D956D87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reg_vastuv6tule!$B$5:$H$5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reg_vastuv6tule!$B$8:$H$8</c:f>
              <c:numCache>
                <c:formatCode>General</c:formatCode>
                <c:ptCount val="7"/>
                <c:pt idx="0" formatCode="0">
                  <c:v>48.5</c:v>
                </c:pt>
                <c:pt idx="1">
                  <c:v>40</c:v>
                </c:pt>
                <c:pt idx="2">
                  <c:v>44</c:v>
                </c:pt>
                <c:pt idx="3">
                  <c:v>37</c:v>
                </c:pt>
                <c:pt idx="4">
                  <c:v>26</c:v>
                </c:pt>
                <c:pt idx="5">
                  <c:v>29</c:v>
                </c:pt>
                <c:pt idx="6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1E-468F-A5DB-C70D956D8750}"/>
            </c:ext>
          </c:extLst>
        </c:ser>
        <c:ser>
          <c:idx val="3"/>
          <c:order val="3"/>
          <c:tx>
            <c:strRef>
              <c:f>reg_vastuv6tule!$A$9</c:f>
              <c:strCache>
                <c:ptCount val="1"/>
                <c:pt idx="0">
                  <c:v>E-postiga</c:v>
                </c:pt>
              </c:strCache>
            </c:strRef>
          </c:tx>
          <c:spPr>
            <a:ln w="28575" cap="rnd">
              <a:solidFill>
                <a:schemeClr val="accent6">
                  <a:lumMod val="20000"/>
                  <a:lumOff val="8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1.8008307275600429E-2"/>
                  <c:y val="-1.1607242005055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21E-468F-A5DB-C70D956D87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reg_vastuv6tule!$B$5:$H$5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reg_vastuv6tule!$B$9:$H$9</c:f>
              <c:numCache>
                <c:formatCode>General</c:formatCode>
                <c:ptCount val="7"/>
                <c:pt idx="0" formatCode="0">
                  <c:v>2.1</c:v>
                </c:pt>
                <c:pt idx="1">
                  <c:v>11</c:v>
                </c:pt>
                <c:pt idx="2">
                  <c:v>14</c:v>
                </c:pt>
                <c:pt idx="3">
                  <c:v>7</c:v>
                </c:pt>
                <c:pt idx="4">
                  <c:v>12</c:v>
                </c:pt>
                <c:pt idx="5">
                  <c:v>7</c:v>
                </c:pt>
                <c:pt idx="6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21E-468F-A5DB-C70D956D875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696399743"/>
        <c:axId val="696397247"/>
      </c:lineChart>
      <c:catAx>
        <c:axId val="6963997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696397247"/>
        <c:crosses val="autoZero"/>
        <c:auto val="1"/>
        <c:lblAlgn val="ctr"/>
        <c:lblOffset val="100"/>
        <c:noMultiLvlLbl val="0"/>
      </c:catAx>
      <c:valAx>
        <c:axId val="696397247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6963997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Bahnschrift" panose="020B0502040204020203" pitchFamily="34" charset="0"/>
        </a:defRPr>
      </a:pPr>
      <a:endParaRPr lang="et-EE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 sz="1500" dirty="0"/>
              <a:t>Rahulolu vastuvõtule registreerimise korraldusega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rahregistreerimisekorraldusega!$B$5</c:f>
              <c:strCache>
                <c:ptCount val="1"/>
                <c:pt idx="0">
                  <c:v>Jah</c:v>
                </c:pt>
              </c:strCache>
            </c:strRef>
          </c:tx>
          <c:spPr>
            <a:ln w="28575" cap="rnd">
              <a:solidFill>
                <a:srgbClr val="FF706D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706D"/>
              </a:solidFill>
              <a:ln w="9525">
                <a:solidFill>
                  <a:srgbClr val="FF706D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rahregistreerimisekorraldusega!$C$4:$I$4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rahregistreerimisekorraldusega!$C$5:$I$5</c:f>
              <c:numCache>
                <c:formatCode>General</c:formatCode>
                <c:ptCount val="7"/>
                <c:pt idx="0" formatCode="0">
                  <c:v>86.5</c:v>
                </c:pt>
                <c:pt idx="1">
                  <c:v>86</c:v>
                </c:pt>
                <c:pt idx="2">
                  <c:v>94</c:v>
                </c:pt>
                <c:pt idx="3">
                  <c:v>92</c:v>
                </c:pt>
                <c:pt idx="4">
                  <c:v>91</c:v>
                </c:pt>
                <c:pt idx="5">
                  <c:v>87</c:v>
                </c:pt>
                <c:pt idx="6">
                  <c:v>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B2-42A3-ADB3-13DC21C588C3}"/>
            </c:ext>
          </c:extLst>
        </c:ser>
        <c:ser>
          <c:idx val="1"/>
          <c:order val="1"/>
          <c:tx>
            <c:strRef>
              <c:f>rahregistreerimisekorraldusega!$B$6</c:f>
              <c:strCache>
                <c:ptCount val="1"/>
                <c:pt idx="0">
                  <c:v>Pigem jah</c:v>
                </c:pt>
              </c:strCache>
            </c:strRef>
          </c:tx>
          <c:spPr>
            <a:ln w="28575" cap="rnd">
              <a:solidFill>
                <a:srgbClr val="FFDCD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DCD1"/>
              </a:solidFill>
              <a:ln w="9525">
                <a:solidFill>
                  <a:srgbClr val="FFDCD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757740082342504E-2"/>
                  <c:y val="-0.123051388550598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4B2-42A3-ADB3-13DC21C588C3}"/>
                </c:ext>
              </c:extLst>
            </c:dLbl>
            <c:dLbl>
              <c:idx val="1"/>
              <c:layout>
                <c:manualLayout>
                  <c:x val="-1.3482105675613441E-2"/>
                  <c:y val="-0.1578731145657635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4B2-42A3-ADB3-13DC21C588C3}"/>
                </c:ext>
              </c:extLst>
            </c:dLbl>
            <c:dLbl>
              <c:idx val="2"/>
              <c:layout>
                <c:manualLayout>
                  <c:x val="-1.6560696735399238E-2"/>
                  <c:y val="-0.1520694935632359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4B2-42A3-ADB3-13DC21C588C3}"/>
                </c:ext>
              </c:extLst>
            </c:dLbl>
            <c:dLbl>
              <c:idx val="3"/>
              <c:layout>
                <c:manualLayout>
                  <c:x val="-1.6212302440821277E-2"/>
                  <c:y val="-0.134658630555653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4B2-42A3-ADB3-13DC21C588C3}"/>
                </c:ext>
              </c:extLst>
            </c:dLbl>
            <c:dLbl>
              <c:idx val="4"/>
              <c:layout>
                <c:manualLayout>
                  <c:x val="-1.6212302440821173E-2"/>
                  <c:y val="-0.1288550095531257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4B2-42A3-ADB3-13DC21C588C3}"/>
                </c:ext>
              </c:extLst>
            </c:dLbl>
            <c:dLbl>
              <c:idx val="5"/>
              <c:layout>
                <c:manualLayout>
                  <c:x val="-1.7577400823425144E-2"/>
                  <c:y val="-0.1172477675480706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4B2-42A3-ADB3-13DC21C588C3}"/>
                </c:ext>
              </c:extLst>
            </c:dLbl>
            <c:dLbl>
              <c:idx val="6"/>
              <c:layout>
                <c:manualLayout>
                  <c:x val="-2.0775558500211216E-2"/>
                  <c:y val="-0.134658630555653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4B2-42A3-ADB3-13DC21C588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rahregistreerimisekorraldusega!$C$4:$I$4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rahregistreerimisekorraldusega!$C$6:$I$6</c:f>
              <c:numCache>
                <c:formatCode>General</c:formatCode>
                <c:ptCount val="7"/>
                <c:pt idx="0" formatCode="0">
                  <c:v>11.1</c:v>
                </c:pt>
                <c:pt idx="1">
                  <c:v>6</c:v>
                </c:pt>
                <c:pt idx="2">
                  <c:v>5</c:v>
                </c:pt>
                <c:pt idx="3">
                  <c:v>7</c:v>
                </c:pt>
                <c:pt idx="4">
                  <c:v>7</c:v>
                </c:pt>
                <c:pt idx="5">
                  <c:v>11</c:v>
                </c:pt>
                <c:pt idx="6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4B2-42A3-ADB3-13DC21C588C3}"/>
            </c:ext>
          </c:extLst>
        </c:ser>
        <c:ser>
          <c:idx val="2"/>
          <c:order val="2"/>
          <c:tx>
            <c:strRef>
              <c:f>rahregistreerimisekorraldusega!$B$7</c:f>
              <c:strCache>
                <c:ptCount val="1"/>
                <c:pt idx="0">
                  <c:v>Pigem ei</c:v>
                </c:pt>
              </c:strCache>
            </c:strRef>
          </c:tx>
          <c:spPr>
            <a:ln w="28575" cap="rnd">
              <a:solidFill>
                <a:schemeClr val="bg2">
                  <a:lumMod val="9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2">
                  <a:lumMod val="90000"/>
                </a:schemeClr>
              </a:solidFill>
              <a:ln w="9525">
                <a:solidFill>
                  <a:schemeClr val="bg2">
                    <a:lumMod val="90000"/>
                  </a:schemeClr>
                </a:solidFill>
              </a:ln>
              <a:effectLst/>
            </c:spPr>
          </c:marker>
          <c:dLbls>
            <c:delete val="1"/>
          </c:dLbls>
          <c:cat>
            <c:strRef>
              <c:f>rahregistreerimisekorraldusega!$C$4:$I$4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rahregistreerimisekorraldusega!$C$7:$I$7</c:f>
              <c:numCache>
                <c:formatCode>General</c:formatCode>
                <c:ptCount val="7"/>
                <c:pt idx="0" formatCode="0">
                  <c:v>1.2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4B2-42A3-ADB3-13DC21C588C3}"/>
            </c:ext>
          </c:extLst>
        </c:ser>
        <c:ser>
          <c:idx val="3"/>
          <c:order val="3"/>
          <c:tx>
            <c:strRef>
              <c:f>rahregistreerimisekorraldusega!$B$8</c:f>
              <c:strCache>
                <c:ptCount val="1"/>
                <c:pt idx="0">
                  <c:v>Ei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7286943702185819E-2"/>
                  <c:y val="-5.92115575227953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4B2-42A3-ADB3-13DC21C588C3}"/>
                </c:ext>
              </c:extLst>
            </c:dLbl>
            <c:dLbl>
              <c:idx val="1"/>
              <c:layout>
                <c:manualLayout>
                  <c:x val="1.3376501425380346E-2"/>
                  <c:y val="-8.24260415329053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4B2-42A3-ADB3-13DC21C588C3}"/>
                </c:ext>
              </c:extLst>
            </c:dLbl>
            <c:dLbl>
              <c:idx val="2"/>
              <c:layout>
                <c:manualLayout>
                  <c:x val="3.5252759839090966E-3"/>
                  <c:y val="-7.66224205303778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4B2-42A3-ADB3-13DC21C588C3}"/>
                </c:ext>
              </c:extLst>
            </c:dLbl>
            <c:dLbl>
              <c:idx val="3"/>
              <c:layout>
                <c:manualLayout>
                  <c:x val="1.7598455186010862E-2"/>
                  <c:y val="-8.24260415329053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4B2-42A3-ADB3-13DC21C588C3}"/>
                </c:ext>
              </c:extLst>
            </c:dLbl>
            <c:dLbl>
              <c:idx val="4"/>
              <c:layout>
                <c:manualLayout>
                  <c:x val="1.1821470529765439E-2"/>
                  <c:y val="-7.08187995278502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4B2-42A3-ADB3-13DC21C588C3}"/>
                </c:ext>
              </c:extLst>
            </c:dLbl>
            <c:dLbl>
              <c:idx val="5"/>
              <c:layout>
                <c:manualLayout>
                  <c:x val="7.7472297445395589E-3"/>
                  <c:y val="-7.66224205303778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4B2-42A3-ADB3-13DC21C588C3}"/>
                </c:ext>
              </c:extLst>
            </c:dLbl>
            <c:dLbl>
              <c:idx val="6"/>
              <c:layout>
                <c:manualLayout>
                  <c:x val="6.3399118243294902E-3"/>
                  <c:y val="-5.92115575227952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4B2-42A3-ADB3-13DC21C588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rahregistreerimisekorraldusega!$C$4:$I$4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rahregistreerimisekorraldusega!$C$8:$I$8</c:f>
              <c:numCache>
                <c:formatCode>General</c:formatCode>
                <c:ptCount val="7"/>
                <c:pt idx="0" formatCode="0">
                  <c:v>1.2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4B2-42A3-ADB3-13DC21C588C3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45243647"/>
        <c:axId val="745258623"/>
      </c:lineChart>
      <c:catAx>
        <c:axId val="7452436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745258623"/>
        <c:crosses val="autoZero"/>
        <c:auto val="1"/>
        <c:lblAlgn val="ctr"/>
        <c:lblOffset val="100"/>
        <c:noMultiLvlLbl val="0"/>
      </c:catAx>
      <c:valAx>
        <c:axId val="745258623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7452436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Bahnschrift" panose="020B0502040204020203" pitchFamily="34" charset="0"/>
        </a:defRPr>
      </a:pPr>
      <a:endParaRPr lang="et-EE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[P__hik__simustik_patsiendile_2021.xls]Leht10!PivotTable-liigendtabel6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 dirty="0"/>
              <a:t>Kas </a:t>
            </a:r>
            <a:r>
              <a:rPr lang="en-US" dirty="0" err="1"/>
              <a:t>olete</a:t>
            </a:r>
            <a:r>
              <a:rPr lang="en-US" dirty="0"/>
              <a:t> </a:t>
            </a:r>
            <a:r>
              <a:rPr lang="en-US" dirty="0" err="1"/>
              <a:t>saanud</a:t>
            </a:r>
            <a:r>
              <a:rPr lang="en-US" dirty="0"/>
              <a:t> </a:t>
            </a:r>
            <a:r>
              <a:rPr lang="en-US" dirty="0" err="1"/>
              <a:t>leevendust</a:t>
            </a:r>
            <a:endParaRPr lang="et-EE" dirty="0"/>
          </a:p>
          <a:p>
            <a:pPr>
              <a:defRPr/>
            </a:pPr>
            <a:r>
              <a:rPr lang="en-US" dirty="0"/>
              <a:t> </a:t>
            </a:r>
            <a:r>
              <a:rPr lang="en-US" dirty="0" err="1"/>
              <a:t>oma</a:t>
            </a:r>
            <a:r>
              <a:rPr lang="en-US" dirty="0"/>
              <a:t> </a:t>
            </a:r>
            <a:r>
              <a:rPr lang="en-US" dirty="0" err="1"/>
              <a:t>probleemile</a:t>
            </a:r>
            <a:r>
              <a:rPr lang="en-US" dirty="0"/>
              <a:t>?</a:t>
            </a:r>
          </a:p>
        </c:rich>
      </c:tx>
      <c:layout>
        <c:manualLayout>
          <c:xMode val="edge"/>
          <c:yMode val="edge"/>
          <c:x val="0.28682589995584279"/>
          <c:y val="7.1867628283716484E-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13200339020122484"/>
              <c:y val="-0.10850247885680957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10B3AD7D-6838-4044-8EFE-EAFBAEACBFF2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596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C21BDC06-31E2-4A31-B095-7F093FDC4C9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151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D051A6CD-9987-4AB0-886C-7F9DEB05FBEC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73128E15-6047-44AE-91A5-4BD5EB613E9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2">
              <a:lumMod val="60000"/>
              <a:lumOff val="4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2C4F8678-EE95-4CED-B09D-13FC0ECF161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350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13200339020122484"/>
              <c:y val="-0.10850247885680957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10B3AD7D-6838-4044-8EFE-EAFBAEACBFF2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596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C21BDC06-31E2-4A31-B095-7F093FDC4C9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151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D051A6CD-9987-4AB0-886C-7F9DEB05FBEC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73128E15-6047-44AE-91A5-4BD5EB613E9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1"/>
        <c:spPr>
          <a:solidFill>
            <a:schemeClr val="accent2">
              <a:lumMod val="60000"/>
              <a:lumOff val="4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2C4F8678-EE95-4CED-B09D-13FC0ECF161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350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13200339020122484"/>
              <c:y val="-0.10850247885680957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10B3AD7D-6838-4044-8EFE-EAFBAEACBFF2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596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C21BDC06-31E2-4A31-B095-7F093FDC4C9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151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5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D051A6CD-9987-4AB0-886C-7F9DEB05FBEC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73128E15-6047-44AE-91A5-4BD5EB613E9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7"/>
        <c:spPr>
          <a:solidFill>
            <a:schemeClr val="accent2">
              <a:lumMod val="60000"/>
              <a:lumOff val="4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2C4F8678-EE95-4CED-B09D-13FC0ECF161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350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>
        <c:manualLayout>
          <c:layoutTarget val="inner"/>
          <c:xMode val="edge"/>
          <c:yMode val="edge"/>
          <c:x val="0.23722196524251596"/>
          <c:y val="0.15189434613140784"/>
          <c:w val="0.51365461877497898"/>
          <c:h val="0.68152295710671373"/>
        </c:manualLayout>
      </c:layout>
      <c:pieChart>
        <c:varyColors val="1"/>
        <c:ser>
          <c:idx val="0"/>
          <c:order val="0"/>
          <c:tx>
            <c:strRef>
              <c:f>Leht10!$B$3:$B$4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F706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5ED-4F7B-941C-AA3B4BAADC0D}"/>
              </c:ext>
            </c:extLst>
          </c:dPt>
          <c:dPt>
            <c:idx val="1"/>
            <c:bubble3D val="0"/>
            <c:spPr>
              <a:solidFill>
                <a:srgbClr val="FFDCD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5ED-4F7B-941C-AA3B4BAADC0D}"/>
              </c:ext>
            </c:extLst>
          </c:dPt>
          <c:dPt>
            <c:idx val="2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5ED-4F7B-941C-AA3B4BAADC0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5ED-4F7B-941C-AA3B4BAADC0D}"/>
              </c:ext>
            </c:extLst>
          </c:dPt>
          <c:dPt>
            <c:idx val="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5ED-4F7B-941C-AA3B4BAADC0D}"/>
              </c:ext>
            </c:extLst>
          </c:dPt>
          <c:dLbls>
            <c:dLbl>
              <c:idx val="0"/>
              <c:layout>
                <c:manualLayout>
                  <c:x val="-0.1792426378392013"/>
                  <c:y val="-0.1234076351359083"/>
                </c:manualLayout>
              </c:layout>
              <c:tx>
                <c:rich>
                  <a:bodyPr/>
                  <a:lstStyle/>
                  <a:p>
                    <a:fld id="{10B3AD7D-6838-4044-8EFE-EAFBAEACBFF2}" type="PERCENTAGE">
                      <a:rPr lang="en-US"/>
                      <a:pPr/>
                      <a:t>[PERCENTAGE]</a:t>
                    </a:fld>
                    <a:r>
                      <a:rPr lang="en-US"/>
                      <a:t>; 596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5ED-4F7B-941C-AA3B4BAADC0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21BDC06-31E2-4A31-B095-7F093FDC4C9A}" type="PERCENTAGE">
                      <a:rPr lang="en-US"/>
                      <a:pPr/>
                      <a:t>[PERCENTAGE]</a:t>
                    </a:fld>
                    <a:r>
                      <a:rPr lang="en-US"/>
                      <a:t>; 151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5ED-4F7B-941C-AA3B4BAADC0D}"/>
                </c:ext>
              </c:extLst>
            </c:dLbl>
            <c:dLbl>
              <c:idx val="2"/>
              <c:layout>
                <c:manualLayout>
                  <c:x val="1.3052260585749187E-2"/>
                  <c:y val="4.8967832740696972E-2"/>
                </c:manualLayout>
              </c:layout>
              <c:tx>
                <c:rich>
                  <a:bodyPr/>
                  <a:lstStyle/>
                  <a:p>
                    <a:fld id="{D051A6CD-9987-4AB0-886C-7F9DEB05FBEC}" type="PERCENTAGE">
                      <a:rPr lang="en-US"/>
                      <a:pPr/>
                      <a:t>[PERCENTAGE]</a:t>
                    </a:fld>
                    <a:r>
                      <a:rPr lang="en-US"/>
                      <a:t>; 12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5ED-4F7B-941C-AA3B4BAADC0D}"/>
                </c:ext>
              </c:extLst>
            </c:dLbl>
            <c:dLbl>
              <c:idx val="3"/>
              <c:layout>
                <c:manualLayout>
                  <c:x val="-1.8061358616879634E-2"/>
                  <c:y val="-2.5340522625173219E-2"/>
                </c:manualLayout>
              </c:layout>
              <c:tx>
                <c:rich>
                  <a:bodyPr/>
                  <a:lstStyle/>
                  <a:p>
                    <a:fld id="{73128E15-6047-44AE-91A5-4BD5EB613E9A}" type="PERCENTAGE">
                      <a:rPr lang="en-US"/>
                      <a:pPr/>
                      <a:t>[PERCENTAGE]</a:t>
                    </a:fld>
                    <a:r>
                      <a:rPr lang="en-US"/>
                      <a:t>; 38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5ED-4F7B-941C-AA3B4BAADC0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2C4F8678-EE95-4CED-B09D-13FC0ECF1617}" type="PERCENTAGE">
                      <a:rPr lang="en-US"/>
                      <a:pPr/>
                      <a:t>[PERCENTAGE]</a:t>
                    </a:fld>
                    <a:r>
                      <a:rPr lang="en-US"/>
                      <a:t>; 350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85ED-4F7B-941C-AA3B4BAADC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Leht10!$A$5:$A$10</c:f>
              <c:strCache>
                <c:ptCount val="5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  <c:pt idx="4">
                  <c:v>Ei oska öelda</c:v>
                </c:pt>
              </c:strCache>
            </c:strRef>
          </c:cat>
          <c:val>
            <c:numRef>
              <c:f>Leht10!$B$5:$B$10</c:f>
              <c:numCache>
                <c:formatCode>General</c:formatCode>
                <c:ptCount val="5"/>
                <c:pt idx="0">
                  <c:v>596</c:v>
                </c:pt>
                <c:pt idx="1">
                  <c:v>151</c:v>
                </c:pt>
                <c:pt idx="2">
                  <c:v>12</c:v>
                </c:pt>
                <c:pt idx="3">
                  <c:v>38</c:v>
                </c:pt>
                <c:pt idx="4">
                  <c:v>350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5ED-4F7B-941C-AA3B4BAADC0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[P__hik__simustik_patsiendile_2021.xls]Leht23!PivotTable-liigendtabel1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 dirty="0"/>
              <a:t>Probleemile leevenduse saamine külastusaja lõikes (arvuliselt)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rgbClr val="FF706D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rgbClr val="FFDCD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4"/>
          </a:solidFill>
          <a:ln>
            <a:noFill/>
          </a:ln>
          <a:effectLst/>
        </c:spPr>
        <c:dLbl>
          <c:idx val="0"/>
          <c:layout>
            <c:manualLayout>
              <c:x val="1.8472906403940961E-2"/>
              <c:y val="-6.5219215750796119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4"/>
          </a:solidFill>
          <a:ln>
            <a:noFill/>
          </a:ln>
          <a:effectLst/>
        </c:spPr>
        <c:dLbl>
          <c:idx val="0"/>
          <c:layout>
            <c:manualLayout>
              <c:x val="2.0525451559934169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4"/>
          </a:solidFill>
          <a:ln>
            <a:noFill/>
          </a:ln>
          <a:effectLst/>
        </c:spPr>
        <c:dLbl>
          <c:idx val="0"/>
          <c:layout>
            <c:manualLayout>
              <c:x val="2.0525451559934318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4"/>
          </a:solidFill>
          <a:ln>
            <a:noFill/>
          </a:ln>
          <a:effectLst/>
        </c:spPr>
        <c:dLbl>
          <c:idx val="0"/>
          <c:layout>
            <c:manualLayout>
              <c:x val="1.4367816091953948E-2"/>
              <c:y val="-3.5574528637496204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c:spPr>
        <c:dLbl>
          <c:idx val="0"/>
          <c:layout>
            <c:manualLayout>
              <c:x val="1.4367816091954004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rgbClr val="FF706D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rgbClr val="FFDCD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4"/>
          </a:solidFill>
          <a:ln>
            <a:noFill/>
          </a:ln>
          <a:effectLst/>
        </c:spPr>
        <c:dLbl>
          <c:idx val="0"/>
          <c:layout>
            <c:manualLayout>
              <c:x val="1.4367816091954004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4"/>
          </a:solidFill>
          <a:ln>
            <a:noFill/>
          </a:ln>
          <a:effectLst/>
        </c:spPr>
        <c:dLbl>
          <c:idx val="0"/>
          <c:layout>
            <c:manualLayout>
              <c:x val="1.4367816091953948E-2"/>
              <c:y val="-3.5574528637496204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chemeClr val="accent4"/>
          </a:solidFill>
          <a:ln>
            <a:noFill/>
          </a:ln>
          <a:effectLst/>
        </c:spPr>
        <c:dLbl>
          <c:idx val="0"/>
          <c:layout>
            <c:manualLayout>
              <c:x val="1.8472906403940961E-2"/>
              <c:y val="-6.5219215750796119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chemeClr val="accent4"/>
          </a:solidFill>
          <a:ln>
            <a:noFill/>
          </a:ln>
          <a:effectLst/>
        </c:spPr>
        <c:dLbl>
          <c:idx val="0"/>
          <c:layout>
            <c:manualLayout>
              <c:x val="2.0525451559934169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chemeClr val="accent4"/>
          </a:solidFill>
          <a:ln>
            <a:noFill/>
          </a:ln>
          <a:effectLst/>
        </c:spPr>
        <c:dLbl>
          <c:idx val="0"/>
          <c:layout>
            <c:manualLayout>
              <c:x val="2.0525451559934318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rgbClr val="FF706D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rgbClr val="FFDCD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9"/>
        <c:spPr>
          <a:solidFill>
            <a:schemeClr val="accent4"/>
          </a:solidFill>
          <a:ln>
            <a:noFill/>
          </a:ln>
          <a:effectLst/>
        </c:spPr>
        <c:dLbl>
          <c:idx val="0"/>
          <c:layout>
            <c:manualLayout>
              <c:x val="1.4367816091954004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0"/>
        <c:spPr>
          <a:solidFill>
            <a:schemeClr val="accent4"/>
          </a:solidFill>
          <a:ln>
            <a:noFill/>
          </a:ln>
          <a:effectLst/>
        </c:spPr>
        <c:dLbl>
          <c:idx val="0"/>
          <c:layout>
            <c:manualLayout>
              <c:x val="1.4367816091953948E-2"/>
              <c:y val="-3.5574528637496204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chemeClr val="accent4"/>
          </a:solidFill>
          <a:ln>
            <a:noFill/>
          </a:ln>
          <a:effectLst/>
        </c:spPr>
        <c:dLbl>
          <c:idx val="0"/>
          <c:layout>
            <c:manualLayout>
              <c:x val="1.8472906403940961E-2"/>
              <c:y val="-6.5219215750796119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2"/>
        <c:spPr>
          <a:solidFill>
            <a:schemeClr val="accent4"/>
          </a:solidFill>
          <a:ln>
            <a:noFill/>
          </a:ln>
          <a:effectLst/>
        </c:spPr>
        <c:dLbl>
          <c:idx val="0"/>
          <c:layout>
            <c:manualLayout>
              <c:x val="2.0525451559934169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3"/>
        <c:spPr>
          <a:solidFill>
            <a:schemeClr val="accent4"/>
          </a:solidFill>
          <a:ln>
            <a:noFill/>
          </a:ln>
          <a:effectLst/>
        </c:spPr>
        <c:dLbl>
          <c:idx val="0"/>
          <c:layout>
            <c:manualLayout>
              <c:x val="2.0525451559934318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4"/>
        <c:spPr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Leht23!$B$3:$B$4</c:f>
              <c:strCache>
                <c:ptCount val="1"/>
                <c:pt idx="0">
                  <c:v>Jah</c:v>
                </c:pt>
              </c:strCache>
            </c:strRef>
          </c:tx>
          <c:spPr>
            <a:solidFill>
              <a:srgbClr val="FF706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Leht23!$A$5:$A$10</c:f>
              <c:strCache>
                <c:ptCount val="5"/>
                <c:pt idx="0">
                  <c:v>Täna/ viibin praegu ravil</c:v>
                </c:pt>
                <c:pt idx="1">
                  <c:v>Viimase nädala jooksul</c:v>
                </c:pt>
                <c:pt idx="2">
                  <c:v>Varem kui kuu aja eest</c:v>
                </c:pt>
                <c:pt idx="3">
                  <c:v>Viimase kuu jooksul</c:v>
                </c:pt>
                <c:pt idx="4">
                  <c:v>Ei oska öelda</c:v>
                </c:pt>
              </c:strCache>
            </c:strRef>
          </c:cat>
          <c:val>
            <c:numRef>
              <c:f>Leht23!$B$5:$B$10</c:f>
              <c:numCache>
                <c:formatCode>General</c:formatCode>
                <c:ptCount val="5"/>
                <c:pt idx="0">
                  <c:v>66</c:v>
                </c:pt>
                <c:pt idx="1">
                  <c:v>50</c:v>
                </c:pt>
                <c:pt idx="2">
                  <c:v>187</c:v>
                </c:pt>
                <c:pt idx="3">
                  <c:v>63</c:v>
                </c:pt>
                <c:pt idx="4">
                  <c:v>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D1-4AC0-9124-A34F078860F4}"/>
            </c:ext>
          </c:extLst>
        </c:ser>
        <c:ser>
          <c:idx val="1"/>
          <c:order val="1"/>
          <c:tx>
            <c:strRef>
              <c:f>Leht23!$C$3:$C$4</c:f>
              <c:strCache>
                <c:ptCount val="1"/>
                <c:pt idx="0">
                  <c:v>Pigem jah</c:v>
                </c:pt>
              </c:strCache>
            </c:strRef>
          </c:tx>
          <c:spPr>
            <a:solidFill>
              <a:srgbClr val="FFDCD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Leht23!$A$5:$A$10</c:f>
              <c:strCache>
                <c:ptCount val="5"/>
                <c:pt idx="0">
                  <c:v>Täna/ viibin praegu ravil</c:v>
                </c:pt>
                <c:pt idx="1">
                  <c:v>Viimase nädala jooksul</c:v>
                </c:pt>
                <c:pt idx="2">
                  <c:v>Varem kui kuu aja eest</c:v>
                </c:pt>
                <c:pt idx="3">
                  <c:v>Viimase kuu jooksul</c:v>
                </c:pt>
                <c:pt idx="4">
                  <c:v>Ei oska öelda</c:v>
                </c:pt>
              </c:strCache>
            </c:strRef>
          </c:cat>
          <c:val>
            <c:numRef>
              <c:f>Leht23!$C$5:$C$10</c:f>
              <c:numCache>
                <c:formatCode>General</c:formatCode>
                <c:ptCount val="5"/>
                <c:pt idx="0">
                  <c:v>16</c:v>
                </c:pt>
                <c:pt idx="1">
                  <c:v>23</c:v>
                </c:pt>
                <c:pt idx="2">
                  <c:v>39</c:v>
                </c:pt>
                <c:pt idx="3">
                  <c:v>16</c:v>
                </c:pt>
                <c:pt idx="4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D1-4AC0-9124-A34F078860F4}"/>
            </c:ext>
          </c:extLst>
        </c:ser>
        <c:ser>
          <c:idx val="2"/>
          <c:order val="2"/>
          <c:tx>
            <c:strRef>
              <c:f>Leht23!$D$3:$D$4</c:f>
              <c:strCache>
                <c:ptCount val="1"/>
                <c:pt idx="0">
                  <c:v>Pigem ei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Leht23!$A$5:$A$10</c:f>
              <c:strCache>
                <c:ptCount val="5"/>
                <c:pt idx="0">
                  <c:v>Täna/ viibin praegu ravil</c:v>
                </c:pt>
                <c:pt idx="1">
                  <c:v>Viimase nädala jooksul</c:v>
                </c:pt>
                <c:pt idx="2">
                  <c:v>Varem kui kuu aja eest</c:v>
                </c:pt>
                <c:pt idx="3">
                  <c:v>Viimase kuu jooksul</c:v>
                </c:pt>
                <c:pt idx="4">
                  <c:v>Ei oska öelda</c:v>
                </c:pt>
              </c:strCache>
            </c:strRef>
          </c:cat>
          <c:val>
            <c:numRef>
              <c:f>Leht23!$D$5:$D$10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6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D1-4AC0-9124-A34F078860F4}"/>
            </c:ext>
          </c:extLst>
        </c:ser>
        <c:ser>
          <c:idx val="3"/>
          <c:order val="3"/>
          <c:tx>
            <c:strRef>
              <c:f>Leht23!$E$3:$E$4</c:f>
              <c:strCache>
                <c:ptCount val="1"/>
                <c:pt idx="0">
                  <c:v>Ei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367816091954004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ED1-4AC0-9124-A34F078860F4}"/>
                </c:ext>
              </c:extLst>
            </c:dLbl>
            <c:dLbl>
              <c:idx val="1"/>
              <c:layout>
                <c:manualLayout>
                  <c:x val="1.4367816091953948E-2"/>
                  <c:y val="-3.557452863749620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ED1-4AC0-9124-A34F078860F4}"/>
                </c:ext>
              </c:extLst>
            </c:dLbl>
            <c:dLbl>
              <c:idx val="2"/>
              <c:layout>
                <c:manualLayout>
                  <c:x val="1.8472906403940961E-2"/>
                  <c:y val="-6.5219215750796119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ED1-4AC0-9124-A34F078860F4}"/>
                </c:ext>
              </c:extLst>
            </c:dLbl>
            <c:dLbl>
              <c:idx val="3"/>
              <c:layout>
                <c:manualLayout>
                  <c:x val="2.0525451559934169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ED1-4AC0-9124-A34F078860F4}"/>
                </c:ext>
              </c:extLst>
            </c:dLbl>
            <c:dLbl>
              <c:idx val="4"/>
              <c:layout>
                <c:manualLayout>
                  <c:x val="2.0525451559934318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ED1-4AC0-9124-A34F078860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Leht23!$A$5:$A$10</c:f>
              <c:strCache>
                <c:ptCount val="5"/>
                <c:pt idx="0">
                  <c:v>Täna/ viibin praegu ravil</c:v>
                </c:pt>
                <c:pt idx="1">
                  <c:v>Viimase nädala jooksul</c:v>
                </c:pt>
                <c:pt idx="2">
                  <c:v>Varem kui kuu aja eest</c:v>
                </c:pt>
                <c:pt idx="3">
                  <c:v>Viimase kuu jooksul</c:v>
                </c:pt>
                <c:pt idx="4">
                  <c:v>Ei oska öelda</c:v>
                </c:pt>
              </c:strCache>
            </c:strRef>
          </c:cat>
          <c:val>
            <c:numRef>
              <c:f>Leht23!$E$5:$E$10</c:f>
              <c:numCache>
                <c:formatCode>General</c:formatCode>
                <c:ptCount val="5"/>
                <c:pt idx="0">
                  <c:v>6</c:v>
                </c:pt>
                <c:pt idx="1">
                  <c:v>2</c:v>
                </c:pt>
                <c:pt idx="2">
                  <c:v>9</c:v>
                </c:pt>
                <c:pt idx="3">
                  <c:v>3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ED1-4AC0-9124-A34F078860F4}"/>
            </c:ext>
          </c:extLst>
        </c:ser>
        <c:ser>
          <c:idx val="4"/>
          <c:order val="4"/>
          <c:tx>
            <c:strRef>
              <c:f>Leht23!$F$3:$F$4</c:f>
              <c:strCache>
                <c:ptCount val="1"/>
                <c:pt idx="0">
                  <c:v>Ei oska öelda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Leht23!$A$5:$A$10</c:f>
              <c:strCache>
                <c:ptCount val="5"/>
                <c:pt idx="0">
                  <c:v>Täna/ viibin praegu ravil</c:v>
                </c:pt>
                <c:pt idx="1">
                  <c:v>Viimase nädala jooksul</c:v>
                </c:pt>
                <c:pt idx="2">
                  <c:v>Varem kui kuu aja eest</c:v>
                </c:pt>
                <c:pt idx="3">
                  <c:v>Viimase kuu jooksul</c:v>
                </c:pt>
                <c:pt idx="4">
                  <c:v>Ei oska öelda</c:v>
                </c:pt>
              </c:strCache>
            </c:strRef>
          </c:cat>
          <c:val>
            <c:numRef>
              <c:f>Leht23!$F$5:$F$10</c:f>
              <c:numCache>
                <c:formatCode>General</c:formatCode>
                <c:ptCount val="5"/>
                <c:pt idx="0">
                  <c:v>19</c:v>
                </c:pt>
                <c:pt idx="1">
                  <c:v>23</c:v>
                </c:pt>
                <c:pt idx="2">
                  <c:v>33</c:v>
                </c:pt>
                <c:pt idx="3">
                  <c:v>9</c:v>
                </c:pt>
                <c:pt idx="4">
                  <c:v>263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ED1-4AC0-9124-A34F078860F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353537759"/>
        <c:axId val="353533599"/>
      </c:barChart>
      <c:catAx>
        <c:axId val="353537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353533599"/>
        <c:crosses val="autoZero"/>
        <c:auto val="1"/>
        <c:lblAlgn val="ctr"/>
        <c:lblOffset val="100"/>
        <c:noMultiLvlLbl val="0"/>
      </c:catAx>
      <c:valAx>
        <c:axId val="353533599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353537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 sz="1500" dirty="0"/>
              <a:t>Kas </a:t>
            </a:r>
            <a:r>
              <a:rPr lang="en-US" sz="1500" dirty="0" err="1"/>
              <a:t>olete</a:t>
            </a:r>
            <a:r>
              <a:rPr lang="en-US" sz="1500" dirty="0"/>
              <a:t> </a:t>
            </a:r>
            <a:r>
              <a:rPr lang="en-US" sz="1500" dirty="0" err="1"/>
              <a:t>saanud</a:t>
            </a:r>
            <a:r>
              <a:rPr lang="en-US" sz="1500" dirty="0"/>
              <a:t> </a:t>
            </a:r>
            <a:r>
              <a:rPr lang="en-US" sz="1500" dirty="0" err="1"/>
              <a:t>leevendust</a:t>
            </a:r>
            <a:r>
              <a:rPr lang="en-US" sz="1500" dirty="0"/>
              <a:t> </a:t>
            </a:r>
            <a:r>
              <a:rPr lang="en-US" sz="1500" dirty="0" err="1"/>
              <a:t>oma</a:t>
            </a:r>
            <a:r>
              <a:rPr lang="en-US" sz="1500" dirty="0"/>
              <a:t> </a:t>
            </a:r>
            <a:r>
              <a:rPr lang="en-US" sz="1500" dirty="0" err="1"/>
              <a:t>probleemile</a:t>
            </a:r>
            <a:r>
              <a:rPr lang="en-US" sz="1500" dirty="0"/>
              <a:t>?</a:t>
            </a:r>
            <a:r>
              <a:rPr lang="et-EE" sz="1500" dirty="0"/>
              <a:t> (%)</a:t>
            </a:r>
          </a:p>
          <a:p>
            <a:pPr algn="ctr" rtl="0">
              <a:defRPr/>
            </a:pPr>
            <a:endParaRPr lang="et-EE" sz="15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lotArea>
      <c:layout>
        <c:manualLayout>
          <c:layoutTarget val="inner"/>
          <c:xMode val="edge"/>
          <c:yMode val="edge"/>
          <c:x val="4.6864820088978236E-2"/>
          <c:y val="0.26470260917288529"/>
          <c:w val="0.94013281584482788"/>
          <c:h val="0.60912105251122406"/>
        </c:manualLayout>
      </c:layout>
      <c:lineChart>
        <c:grouping val="standard"/>
        <c:varyColors val="0"/>
        <c:ser>
          <c:idx val="0"/>
          <c:order val="0"/>
          <c:tx>
            <c:strRef>
              <c:f>leevendus_probleemile!$B$5</c:f>
              <c:strCache>
                <c:ptCount val="1"/>
                <c:pt idx="0">
                  <c:v>Jah</c:v>
                </c:pt>
              </c:strCache>
            </c:strRef>
          </c:tx>
          <c:spPr>
            <a:ln w="28575" cap="rnd">
              <a:solidFill>
                <a:srgbClr val="FF706D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706D"/>
              </a:solidFill>
              <a:ln w="9525">
                <a:solidFill>
                  <a:srgbClr val="FF706D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leevendus_probleemile!$C$4:$I$4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leevendus_probleemile!$C$5:$I$5</c:f>
              <c:numCache>
                <c:formatCode>0</c:formatCode>
                <c:ptCount val="7"/>
                <c:pt idx="0">
                  <c:v>75.400000000000006</c:v>
                </c:pt>
                <c:pt idx="1">
                  <c:v>79</c:v>
                </c:pt>
                <c:pt idx="2">
                  <c:v>82</c:v>
                </c:pt>
                <c:pt idx="3">
                  <c:v>73</c:v>
                </c:pt>
                <c:pt idx="4">
                  <c:v>70</c:v>
                </c:pt>
                <c:pt idx="5">
                  <c:v>60</c:v>
                </c:pt>
                <c:pt idx="6">
                  <c:v>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3B9-4298-A40F-3BE62C98D49F}"/>
            </c:ext>
          </c:extLst>
        </c:ser>
        <c:ser>
          <c:idx val="1"/>
          <c:order val="1"/>
          <c:tx>
            <c:strRef>
              <c:f>leevendus_probleemile!$B$6</c:f>
              <c:strCache>
                <c:ptCount val="1"/>
                <c:pt idx="0">
                  <c:v>Pigem jah</c:v>
                </c:pt>
              </c:strCache>
            </c:strRef>
          </c:tx>
          <c:spPr>
            <a:ln w="28575" cap="rnd">
              <a:solidFill>
                <a:srgbClr val="FFDCD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DCD1"/>
              </a:solidFill>
              <a:ln w="9525">
                <a:solidFill>
                  <a:srgbClr val="FFDCD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leevendus_probleemile!$C$4:$I$4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leevendus_probleemile!$C$6:$I$6</c:f>
              <c:numCache>
                <c:formatCode>0</c:formatCode>
                <c:ptCount val="7"/>
                <c:pt idx="0">
                  <c:v>21.4</c:v>
                </c:pt>
                <c:pt idx="1">
                  <c:v>13</c:v>
                </c:pt>
                <c:pt idx="2">
                  <c:v>13</c:v>
                </c:pt>
                <c:pt idx="3">
                  <c:v>16</c:v>
                </c:pt>
                <c:pt idx="4">
                  <c:v>17</c:v>
                </c:pt>
                <c:pt idx="5">
                  <c:v>20</c:v>
                </c:pt>
                <c:pt idx="6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B9-4298-A40F-3BE62C98D49F}"/>
            </c:ext>
          </c:extLst>
        </c:ser>
        <c:ser>
          <c:idx val="2"/>
          <c:order val="2"/>
          <c:tx>
            <c:strRef>
              <c:f>leevendus_probleemile!$B$7</c:f>
              <c:strCache>
                <c:ptCount val="1"/>
                <c:pt idx="0">
                  <c:v>Pigem ei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leevendus_probleemile!$C$4:$I$4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leevendus_probleemile!$C$7:$I$7</c:f>
              <c:numCache>
                <c:formatCode>0</c:formatCode>
                <c:ptCount val="7"/>
                <c:pt idx="0">
                  <c:v>1.6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3B9-4298-A40F-3BE62C98D49F}"/>
            </c:ext>
          </c:extLst>
        </c:ser>
        <c:ser>
          <c:idx val="3"/>
          <c:order val="3"/>
          <c:tx>
            <c:strRef>
              <c:f>leevendus_probleemile!$B$8</c:f>
              <c:strCache>
                <c:ptCount val="1"/>
                <c:pt idx="0">
                  <c:v>Ei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leevendus_probleemile!$C$4:$I$4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leevendus_probleemile!$C$8:$I$8</c:f>
              <c:numCache>
                <c:formatCode>0</c:formatCode>
                <c:ptCount val="7"/>
                <c:pt idx="0">
                  <c:v>1.6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3B9-4298-A40F-3BE62C98D49F}"/>
            </c:ext>
          </c:extLst>
        </c:ser>
        <c:ser>
          <c:idx val="4"/>
          <c:order val="4"/>
          <c:tx>
            <c:strRef>
              <c:f>leevendus_probleemile!$B$9</c:f>
              <c:strCache>
                <c:ptCount val="1"/>
                <c:pt idx="0">
                  <c:v>Ei oska öelda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leevendus_probleemile!$C$4:$I$4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leevendus_probleemile!$C$9:$I$9</c:f>
              <c:numCache>
                <c:formatCode>0</c:formatCode>
                <c:ptCount val="7"/>
                <c:pt idx="1">
                  <c:v>3</c:v>
                </c:pt>
                <c:pt idx="2">
                  <c:v>4</c:v>
                </c:pt>
                <c:pt idx="3">
                  <c:v>8</c:v>
                </c:pt>
                <c:pt idx="4">
                  <c:v>10</c:v>
                </c:pt>
                <c:pt idx="5">
                  <c:v>15</c:v>
                </c:pt>
                <c:pt idx="6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3B9-4298-A40F-3BE62C98D49F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96392255"/>
        <c:axId val="696378943"/>
      </c:lineChart>
      <c:catAx>
        <c:axId val="696392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696378943"/>
        <c:crosses val="autoZero"/>
        <c:auto val="1"/>
        <c:lblAlgn val="ctr"/>
        <c:lblOffset val="100"/>
        <c:noMultiLvlLbl val="0"/>
      </c:catAx>
      <c:valAx>
        <c:axId val="696378943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696392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4917676513840026"/>
          <c:y val="0.11353339787028073"/>
          <c:w val="0.50164646972319948"/>
          <c:h val="7.30223520447040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Bahnschrift" panose="020B0502040204020203" pitchFamily="34" charset="0"/>
        </a:defRPr>
      </a:pPr>
      <a:endParaRPr lang="et-EE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[P__hik__simustik_patsiendile_2021.xls]Leht12!PivotTable-liigendtabel8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 dirty="0"/>
              <a:t>Kas </a:t>
            </a:r>
            <a:r>
              <a:rPr lang="en-US" dirty="0" err="1"/>
              <a:t>arsti</a:t>
            </a:r>
            <a:r>
              <a:rPr lang="en-US" dirty="0"/>
              <a:t> </a:t>
            </a:r>
            <a:r>
              <a:rPr lang="en-US" dirty="0" err="1"/>
              <a:t>töö</a:t>
            </a:r>
            <a:r>
              <a:rPr lang="en-US" dirty="0"/>
              <a:t> </a:t>
            </a:r>
            <a:r>
              <a:rPr lang="en-US" dirty="0" err="1"/>
              <a:t>või</a:t>
            </a:r>
            <a:r>
              <a:rPr lang="en-US" dirty="0"/>
              <a:t> </a:t>
            </a:r>
            <a:r>
              <a:rPr lang="en-US" dirty="0" err="1"/>
              <a:t>tegevus</a:t>
            </a:r>
            <a:r>
              <a:rPr lang="en-US" dirty="0"/>
              <a:t> </a:t>
            </a:r>
            <a:r>
              <a:rPr lang="en-US" dirty="0" err="1"/>
              <a:t>jättis</a:t>
            </a:r>
            <a:r>
              <a:rPr lang="en-US" dirty="0"/>
              <a:t> </a:t>
            </a:r>
            <a:r>
              <a:rPr lang="et-EE" baseline="0" dirty="0"/>
              <a:t> </a:t>
            </a:r>
          </a:p>
          <a:p>
            <a:pPr>
              <a:defRPr/>
            </a:pPr>
            <a:r>
              <a:rPr lang="en-US" dirty="0" err="1"/>
              <a:t>Teile</a:t>
            </a:r>
            <a:r>
              <a:rPr lang="en-US" dirty="0"/>
              <a:t> </a:t>
            </a:r>
            <a:r>
              <a:rPr lang="en-US" dirty="0" err="1"/>
              <a:t>professionaalse</a:t>
            </a:r>
            <a:r>
              <a:rPr lang="et-EE" baseline="0" dirty="0"/>
              <a:t> </a:t>
            </a:r>
            <a:r>
              <a:rPr lang="en-US" dirty="0" err="1"/>
              <a:t>mulje</a:t>
            </a:r>
            <a:r>
              <a:rPr lang="en-US" dirty="0"/>
              <a:t>?</a:t>
            </a:r>
          </a:p>
        </c:rich>
      </c:tx>
      <c:layout>
        <c:manualLayout>
          <c:xMode val="edge"/>
          <c:yMode val="edge"/>
          <c:x val="0.21470464340105636"/>
          <c:y val="1.83853743680406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7.6652121609798771E-2"/>
              <c:y val="-0.25768226888305629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DCF18A37-3F55-44B8-8F5C-3C9C84EC27D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828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BA39D517-5985-4631-915D-2A34053F4E8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184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89AFAC82-6AF6-4782-8EEA-D54A521B214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ECA2CC6B-AA63-4579-87D7-5D003CE0742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7.6652121609798771E-2"/>
              <c:y val="-0.25768226888305629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DCF18A37-3F55-44B8-8F5C-3C9C84EC27D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828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BA39D517-5985-4631-915D-2A34053F4E8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184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89AFAC82-6AF6-4782-8EEA-D54A521B214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ECA2CC6B-AA63-4579-87D7-5D003CE0742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7.6652121609798771E-2"/>
              <c:y val="-0.25768226888305629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DCF18A37-3F55-44B8-8F5C-3C9C84EC27D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828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BA39D517-5985-4631-915D-2A34053F4E8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184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89AFAC82-6AF6-4782-8EEA-D54A521B214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ECA2CC6B-AA63-4579-87D7-5D003CE0742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>
        <c:manualLayout>
          <c:layoutTarget val="inner"/>
          <c:xMode val="edge"/>
          <c:yMode val="edge"/>
          <c:x val="0.18775692370350258"/>
          <c:y val="0.21201618139395925"/>
          <c:w val="0.49268717757263103"/>
          <c:h val="0.74391237572237445"/>
        </c:manualLayout>
      </c:layout>
      <c:pieChart>
        <c:varyColors val="1"/>
        <c:ser>
          <c:idx val="0"/>
          <c:order val="0"/>
          <c:tx>
            <c:strRef>
              <c:f>Leht12!$B$3:$B$4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F706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98A-403D-B759-E22B14FDDD21}"/>
              </c:ext>
            </c:extLst>
          </c:dPt>
          <c:dPt>
            <c:idx val="1"/>
            <c:bubble3D val="0"/>
            <c:spPr>
              <a:solidFill>
                <a:srgbClr val="FFDCD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98A-403D-B759-E22B14FDDD21}"/>
              </c:ext>
            </c:extLst>
          </c:dPt>
          <c:dPt>
            <c:idx val="2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98A-403D-B759-E22B14FDDD2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98A-403D-B759-E22B14FDDD21}"/>
              </c:ext>
            </c:extLst>
          </c:dPt>
          <c:dLbls>
            <c:dLbl>
              <c:idx val="0"/>
              <c:layout>
                <c:manualLayout>
                  <c:x val="-0.11712823397075374"/>
                  <c:y val="-0.33760958540581476"/>
                </c:manualLayout>
              </c:layout>
              <c:tx>
                <c:rich>
                  <a:bodyPr/>
                  <a:lstStyle/>
                  <a:p>
                    <a:fld id="{DCF18A37-3F55-44B8-8F5C-3C9C84EC27D9}" type="PERCENTAGE">
                      <a:rPr lang="en-US"/>
                      <a:pPr/>
                      <a:t>[PERCENTAGE]</a:t>
                    </a:fld>
                    <a:r>
                      <a:rPr lang="en-US"/>
                      <a:t>; 828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98A-403D-B759-E22B14FDDD2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A39D517-5985-4631-915D-2A34053F4E8D}" type="PERCENTAGE">
                      <a:rPr lang="en-US"/>
                      <a:pPr/>
                      <a:t>[PERCENTAGE]</a:t>
                    </a:fld>
                    <a:r>
                      <a:rPr lang="en-US"/>
                      <a:t>; 184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98A-403D-B759-E22B14FDDD2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9AFAC82-6AF6-4782-8EEA-D54A521B2143}" type="PERCENTAGE">
                      <a:rPr lang="en-US"/>
                      <a:pPr/>
                      <a:t>[PERCENTAGE]</a:t>
                    </a:fld>
                    <a:r>
                      <a:rPr lang="en-US"/>
                      <a:t>; 21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98A-403D-B759-E22B14FDDD2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ECA2CC6B-AA63-4579-87D7-5D003CE07424}" type="PERCENTAGE">
                      <a:rPr lang="en-US"/>
                      <a:pPr/>
                      <a:t>[PERCENTAGE]</a:t>
                    </a:fld>
                    <a:r>
                      <a:rPr lang="en-US"/>
                      <a:t>; 42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98A-403D-B759-E22B14FDDD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Leht12!$A$5:$A$9</c:f>
              <c:strCache>
                <c:ptCount val="4"/>
                <c:pt idx="0">
                  <c:v>Jah</c:v>
                </c:pt>
                <c:pt idx="1">
                  <c:v>Pigem jah</c:v>
                </c:pt>
                <c:pt idx="2">
                  <c:v>Pigem ei </c:v>
                </c:pt>
                <c:pt idx="3">
                  <c:v>Ei</c:v>
                </c:pt>
              </c:strCache>
            </c:strRef>
          </c:cat>
          <c:val>
            <c:numRef>
              <c:f>Leht12!$B$5:$B$9</c:f>
              <c:numCache>
                <c:formatCode>General</c:formatCode>
                <c:ptCount val="4"/>
                <c:pt idx="0">
                  <c:v>828</c:v>
                </c:pt>
                <c:pt idx="1">
                  <c:v>184</c:v>
                </c:pt>
                <c:pt idx="2">
                  <c:v>21</c:v>
                </c:pt>
                <c:pt idx="3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98A-403D-B759-E22B14FDDD2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201256092988384"/>
          <c:y val="0.43600228034144284"/>
          <c:w val="0.17179696287964005"/>
          <c:h val="0.269899492954437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[P__hik__simustik_patsiendile_2021.xls]vastamiskeel!PivotTable-liigendtabel3</c:name>
    <c:fmtId val="6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/>
              <a:t>Vastamiskeel</a:t>
            </a:r>
            <a:endParaRPr lang="en-US"/>
          </a:p>
        </c:rich>
      </c:tx>
      <c:layout>
        <c:manualLayout>
          <c:xMode val="edge"/>
          <c:yMode val="edge"/>
          <c:x val="0.35982219269532162"/>
          <c:y val="4.29912794563403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2.6543307086614173E-2"/>
              <c:y val="-0.40514034703995333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F764DC50-849B-4DB2-91BB-E9B53C44360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1094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74BAA9DC-9BC5-4EEE-A645-7CEEEAC1A75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90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3.464482443986347E-2"/>
              <c:y val="-1.2077708457023837E-2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30CFAEB2-92DE-4C91-B1C7-C9DE6D2DBCA2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01BFC10D-6CE9-4E97-ACF9-9FC81913852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2.6543307086614173E-2"/>
              <c:y val="-0.40514034703995333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F764DC50-849B-4DB2-91BB-E9B53C44360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1094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74BAA9DC-9BC5-4EEE-A645-7CEEEAC1A75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90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3.464482443986347E-2"/>
              <c:y val="-1.2077708457023837E-2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30CFAEB2-92DE-4C91-B1C7-C9DE6D2DBCA2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01BFC10D-6CE9-4E97-ACF9-9FC81913852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2.6543307086614173E-2"/>
              <c:y val="-0.40514034703995333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F764DC50-849B-4DB2-91BB-E9B53C44360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1094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74BAA9DC-9BC5-4EEE-A645-7CEEEAC1A75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90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3.464482443986347E-2"/>
              <c:y val="-1.2077708457023837E-2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30CFAEB2-92DE-4C91-B1C7-C9DE6D2DBCA2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01BFC10D-6CE9-4E97-ACF9-9FC81913852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>
        <c:manualLayout>
          <c:layoutTarget val="inner"/>
          <c:xMode val="edge"/>
          <c:yMode val="edge"/>
          <c:x val="0.22268878633209596"/>
          <c:y val="0.24907859595185969"/>
          <c:w val="0.49840427863244313"/>
          <c:h val="0.59240952144628589"/>
        </c:manualLayout>
      </c:layout>
      <c:pieChart>
        <c:varyColors val="1"/>
        <c:ser>
          <c:idx val="0"/>
          <c:order val="0"/>
          <c:tx>
            <c:strRef>
              <c:f>vastamiskeel!$B$3:$B$4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F706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84C-44DF-9AAD-3DEA6014C228}"/>
              </c:ext>
            </c:extLst>
          </c:dPt>
          <c:dPt>
            <c:idx val="1"/>
            <c:bubble3D val="0"/>
            <c:spPr>
              <a:solidFill>
                <a:srgbClr val="FFDCD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84C-44DF-9AAD-3DEA6014C228}"/>
              </c:ext>
            </c:extLst>
          </c:dPt>
          <c:dPt>
            <c:idx val="2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84C-44DF-9AAD-3DEA6014C22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84C-44DF-9AAD-3DEA6014C228}"/>
              </c:ext>
            </c:extLst>
          </c:dPt>
          <c:dLbls>
            <c:dLbl>
              <c:idx val="0"/>
              <c:layout>
                <c:manualLayout>
                  <c:x val="-2.6543307086614173E-2"/>
                  <c:y val="-0.40514034703995333"/>
                </c:manualLayout>
              </c:layout>
              <c:tx>
                <c:rich>
                  <a:bodyPr/>
                  <a:lstStyle/>
                  <a:p>
                    <a:fld id="{F764DC50-849B-4DB2-91BB-E9B53C44360F}" type="PERCENTAGE">
                      <a:rPr lang="en-US"/>
                      <a:pPr/>
                      <a:t>[PERCENTAGE]</a:t>
                    </a:fld>
                    <a:r>
                      <a:rPr lang="en-US"/>
                      <a:t>; 1094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84C-44DF-9AAD-3DEA6014C22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74BAA9DC-9BC5-4EEE-A645-7CEEEAC1A75E}" type="PERCENTAGE">
                      <a:rPr lang="en-US"/>
                      <a:pPr/>
                      <a:t>[PERCENTAGE]</a:t>
                    </a:fld>
                    <a:r>
                      <a:rPr lang="en-US"/>
                      <a:t>; 90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84C-44DF-9AAD-3DEA6014C228}"/>
                </c:ext>
              </c:extLst>
            </c:dLbl>
            <c:dLbl>
              <c:idx val="2"/>
              <c:layout>
                <c:manualLayout>
                  <c:x val="-3.464482443986347E-2"/>
                  <c:y val="-1.2077708457023837E-2"/>
                </c:manualLayout>
              </c:layout>
              <c:tx>
                <c:rich>
                  <a:bodyPr/>
                  <a:lstStyle/>
                  <a:p>
                    <a:fld id="{30CFAEB2-92DE-4C91-B1C7-C9DE6D2DBCA2}" type="PERCENTAGE">
                      <a:rPr lang="en-US"/>
                      <a:pPr/>
                      <a:t>[PERCENTAGE]</a:t>
                    </a:fld>
                    <a:r>
                      <a:rPr lang="en-US"/>
                      <a:t>; 34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84C-44DF-9AAD-3DEA6014C228}"/>
                </c:ext>
              </c:extLst>
            </c:dLbl>
            <c:dLbl>
              <c:idx val="3"/>
              <c:layout>
                <c:manualLayout>
                  <c:x val="6.3350676542799786E-2"/>
                  <c:y val="-2.694375173937899E-2"/>
                </c:manualLayout>
              </c:layout>
              <c:tx>
                <c:rich>
                  <a:bodyPr/>
                  <a:lstStyle/>
                  <a:p>
                    <a:fld id="{01BFC10D-6CE9-4E97-ACF9-9FC819138524}" type="PERCENTAGE">
                      <a:rPr lang="en-US"/>
                      <a:pPr/>
                      <a:t>[PERCENTAGE]</a:t>
                    </a:fld>
                    <a:r>
                      <a:rPr lang="en-US"/>
                      <a:t>; 1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84C-44DF-9AAD-3DEA6014C2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vastamiskeel!$A$5:$A$9</c:f>
              <c:strCache>
                <c:ptCount val="4"/>
                <c:pt idx="0">
                  <c:v>Eesti keel</c:v>
                </c:pt>
                <c:pt idx="1">
                  <c:v>Vene keel</c:v>
                </c:pt>
                <c:pt idx="2">
                  <c:v>Inglise keel</c:v>
                </c:pt>
                <c:pt idx="3">
                  <c:v>Soome keel</c:v>
                </c:pt>
              </c:strCache>
            </c:strRef>
          </c:cat>
          <c:val>
            <c:numRef>
              <c:f>vastamiskeel!$B$5:$B$9</c:f>
              <c:numCache>
                <c:formatCode>General</c:formatCode>
                <c:ptCount val="4"/>
                <c:pt idx="0">
                  <c:v>1094</c:v>
                </c:pt>
                <c:pt idx="1">
                  <c:v>90</c:v>
                </c:pt>
                <c:pt idx="2">
                  <c:v>34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84C-44DF-9AAD-3DEA6014C22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7.5156919329277996E-2"/>
          <c:y val="0.10680164019154764"/>
          <c:w val="0.81881562607463543"/>
          <c:h val="5.818497818003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[P__hik__simustik_patsiendile_2021.xls]Leht13!PivotTable-liigendtabel9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/>
              <a:t>Kas tundsite, et Teisse suhtuti sõbralikult?</a:t>
            </a:r>
          </a:p>
        </c:rich>
      </c:tx>
      <c:layout>
        <c:manualLayout>
          <c:xMode val="edge"/>
          <c:yMode val="edge"/>
          <c:x val="0.1307136967432659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5.2766404199475064E-2"/>
              <c:y val="-0.32896106736657915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3AAFAE3F-F6E6-4B0D-B5E4-03F289DD457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864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5700ACC9-0FE4-4DBA-A1B6-AB9D0A6E7AF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162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AC392491-DF65-48D9-A142-6E9729888DB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B1B697F2-9F5E-40B0-B0B1-E5B6A7F8D85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5.2766404199475064E-2"/>
              <c:y val="-0.32896106736657915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3AAFAE3F-F6E6-4B0D-B5E4-03F289DD457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864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5700ACC9-0FE4-4DBA-A1B6-AB9D0A6E7AF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162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AC392491-DF65-48D9-A142-6E9729888DB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B1B697F2-9F5E-40B0-B0B1-E5B6A7F8D85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5.2766404199475064E-2"/>
              <c:y val="-0.32896106736657915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3AAFAE3F-F6E6-4B0D-B5E4-03F289DD457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864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5700ACC9-0FE4-4DBA-A1B6-AB9D0A6E7AF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162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AC392491-DF65-48D9-A142-6E9729888DB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B1B697F2-9F5E-40B0-B0B1-E5B6A7F8D85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Leht13!$B$3:$B$4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F706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067-4CC1-B8D5-0A75975E7A2D}"/>
              </c:ext>
            </c:extLst>
          </c:dPt>
          <c:dPt>
            <c:idx val="1"/>
            <c:bubble3D val="0"/>
            <c:spPr>
              <a:solidFill>
                <a:srgbClr val="FFDCD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067-4CC1-B8D5-0A75975E7A2D}"/>
              </c:ext>
            </c:extLst>
          </c:dPt>
          <c:dPt>
            <c:idx val="2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067-4CC1-B8D5-0A75975E7A2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067-4CC1-B8D5-0A75975E7A2D}"/>
              </c:ext>
            </c:extLst>
          </c:dPt>
          <c:dLbls>
            <c:dLbl>
              <c:idx val="0"/>
              <c:layout>
                <c:manualLayout>
                  <c:x val="-9.7264698611948378E-2"/>
                  <c:y val="-0.43101361318080977"/>
                </c:manualLayout>
              </c:layout>
              <c:tx>
                <c:rich>
                  <a:bodyPr/>
                  <a:lstStyle/>
                  <a:p>
                    <a:fld id="{3AAFAE3F-F6E6-4B0D-B5E4-03F289DD457B}" type="PERCENTAGE">
                      <a:rPr lang="en-US"/>
                      <a:pPr/>
                      <a:t>[PERCENTAGE]</a:t>
                    </a:fld>
                    <a:r>
                      <a:rPr lang="en-US"/>
                      <a:t>; 864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067-4CC1-B8D5-0A75975E7A2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700ACC9-0FE4-4DBA-A1B6-AB9D0A6E7AF1}" type="PERCENTAGE">
                      <a:rPr lang="en-US"/>
                      <a:pPr/>
                      <a:t>[PERCENTAGE]</a:t>
                    </a:fld>
                    <a:r>
                      <a:rPr lang="en-US"/>
                      <a:t>; 162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067-4CC1-B8D5-0A75975E7A2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C392491-DF65-48D9-A142-6E9729888DB8}" type="PERCENTAGE">
                      <a:rPr lang="en-US"/>
                      <a:pPr/>
                      <a:t>[PERCENTAGE]</a:t>
                    </a:fld>
                    <a:r>
                      <a:rPr lang="en-US"/>
                      <a:t>; 19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067-4CC1-B8D5-0A75975E7A2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B1B697F2-9F5E-40B0-B0B1-E5B6A7F8D851}" type="PERCENTAGE">
                      <a:rPr lang="en-US"/>
                      <a:pPr/>
                      <a:t>[PERCENTAGE]</a:t>
                    </a:fld>
                    <a:r>
                      <a:rPr lang="en-US"/>
                      <a:t>; 21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067-4CC1-B8D5-0A75975E7A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Leht13!$A$5:$A$9</c:f>
              <c:strCache>
                <c:ptCount val="4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</c:strCache>
            </c:strRef>
          </c:cat>
          <c:val>
            <c:numRef>
              <c:f>Leht13!$B$5:$B$9</c:f>
              <c:numCache>
                <c:formatCode>General</c:formatCode>
                <c:ptCount val="4"/>
                <c:pt idx="0">
                  <c:v>864</c:v>
                </c:pt>
                <c:pt idx="1">
                  <c:v>162</c:v>
                </c:pt>
                <c:pt idx="2">
                  <c:v>19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067-4CC1-B8D5-0A75975E7A2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224845052284011"/>
          <c:y val="0.4030084021852311"/>
          <c:w val="0.16053841637974847"/>
          <c:h val="0.275690013866839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[P__hik__simustik_patsiendile_2021.xls]Leht28!PivotTable-liigendtabel2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/>
              <a:t>Kas tundsite, et Teisse suhtuti sõbralikult? Vanuse lõikes (arvuliselt)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rgbClr val="FF706D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rgbClr val="FFDCD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rgbClr val="FF706D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rgbClr val="FFDCD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rgbClr val="FF706D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rgbClr val="FFDCD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Leht28!$B$3:$B$4</c:f>
              <c:strCache>
                <c:ptCount val="1"/>
                <c:pt idx="0">
                  <c:v>Jah</c:v>
                </c:pt>
              </c:strCache>
            </c:strRef>
          </c:tx>
          <c:spPr>
            <a:solidFill>
              <a:srgbClr val="FF706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Leht28!$A$5:$A$13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Leht28!$B$5:$B$13</c:f>
              <c:numCache>
                <c:formatCode>General</c:formatCode>
                <c:ptCount val="8"/>
                <c:pt idx="0">
                  <c:v>59</c:v>
                </c:pt>
                <c:pt idx="1">
                  <c:v>76</c:v>
                </c:pt>
                <c:pt idx="2">
                  <c:v>168</c:v>
                </c:pt>
                <c:pt idx="3">
                  <c:v>214</c:v>
                </c:pt>
                <c:pt idx="4">
                  <c:v>190</c:v>
                </c:pt>
                <c:pt idx="5">
                  <c:v>126</c:v>
                </c:pt>
                <c:pt idx="6">
                  <c:v>28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A3-4F40-AD4C-1945FEDF8EE6}"/>
            </c:ext>
          </c:extLst>
        </c:ser>
        <c:ser>
          <c:idx val="1"/>
          <c:order val="1"/>
          <c:tx>
            <c:strRef>
              <c:f>Leht28!$C$3:$C$4</c:f>
              <c:strCache>
                <c:ptCount val="1"/>
                <c:pt idx="0">
                  <c:v>Pigem jah</c:v>
                </c:pt>
              </c:strCache>
            </c:strRef>
          </c:tx>
          <c:spPr>
            <a:solidFill>
              <a:srgbClr val="FFDCD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Leht28!$A$5:$A$13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Leht28!$C$5:$C$13</c:f>
              <c:numCache>
                <c:formatCode>General</c:formatCode>
                <c:ptCount val="8"/>
                <c:pt idx="0">
                  <c:v>19</c:v>
                </c:pt>
                <c:pt idx="1">
                  <c:v>21</c:v>
                </c:pt>
                <c:pt idx="2">
                  <c:v>36</c:v>
                </c:pt>
                <c:pt idx="3">
                  <c:v>34</c:v>
                </c:pt>
                <c:pt idx="4">
                  <c:v>32</c:v>
                </c:pt>
                <c:pt idx="5">
                  <c:v>18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A3-4F40-AD4C-1945FEDF8EE6}"/>
            </c:ext>
          </c:extLst>
        </c:ser>
        <c:ser>
          <c:idx val="2"/>
          <c:order val="2"/>
          <c:tx>
            <c:strRef>
              <c:f>Leht28!$D$3:$D$4</c:f>
              <c:strCache>
                <c:ptCount val="1"/>
                <c:pt idx="0">
                  <c:v>Pigem ei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Leht28!$A$5:$A$13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Leht28!$D$5:$D$13</c:f>
              <c:numCache>
                <c:formatCode>General</c:formatCode>
                <c:ptCount val="8"/>
                <c:pt idx="0">
                  <c:v>1</c:v>
                </c:pt>
                <c:pt idx="1">
                  <c:v>3</c:v>
                </c:pt>
                <c:pt idx="2">
                  <c:v>4</c:v>
                </c:pt>
                <c:pt idx="3">
                  <c:v>8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A3-4F40-AD4C-1945FEDF8EE6}"/>
            </c:ext>
          </c:extLst>
        </c:ser>
        <c:ser>
          <c:idx val="3"/>
          <c:order val="3"/>
          <c:tx>
            <c:strRef>
              <c:f>Leht28!$E$3:$E$4</c:f>
              <c:strCache>
                <c:ptCount val="1"/>
                <c:pt idx="0">
                  <c:v>Ei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-4.104568460108119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A3-4F40-AD4C-1945FEDF8EE6}"/>
                </c:ext>
              </c:extLst>
            </c:dLbl>
            <c:dLbl>
              <c:idx val="2"/>
              <c:layout>
                <c:manualLayout>
                  <c:x val="4.13207305696993E-17"/>
                  <c:y val="-4.560631622342358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A3-4F40-AD4C-1945FEDF8EE6}"/>
                </c:ext>
              </c:extLst>
            </c:dLbl>
            <c:dLbl>
              <c:idx val="3"/>
              <c:layout>
                <c:manualLayout>
                  <c:x val="0"/>
                  <c:y val="-3.192442135639648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A3-4F40-AD4C-1945FEDF8EE6}"/>
                </c:ext>
              </c:extLst>
            </c:dLbl>
            <c:dLbl>
              <c:idx val="4"/>
              <c:layout>
                <c:manualLayout>
                  <c:x val="-8.2641461139398601E-17"/>
                  <c:y val="-3.192442135639648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A3-4F40-AD4C-1945FEDF8EE6}"/>
                </c:ext>
              </c:extLst>
            </c:dLbl>
            <c:dLbl>
              <c:idx val="5"/>
              <c:layout>
                <c:manualLayout>
                  <c:x val="-1.1269420339174885E-3"/>
                  <c:y val="-5.01669478457659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FA3-4F40-AD4C-1945FEDF8E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Leht28!$A$5:$A$13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Leht28!$E$5:$E$13</c:f>
              <c:numCache>
                <c:formatCode>General</c:formatCode>
                <c:ptCount val="8"/>
                <c:pt idx="1">
                  <c:v>4</c:v>
                </c:pt>
                <c:pt idx="2">
                  <c:v>4</c:v>
                </c:pt>
                <c:pt idx="3">
                  <c:v>6</c:v>
                </c:pt>
                <c:pt idx="4">
                  <c:v>4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A3-4F40-AD4C-1945FEDF8EE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79937728"/>
        <c:axId val="579936480"/>
      </c:barChart>
      <c:catAx>
        <c:axId val="579937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579936480"/>
        <c:crosses val="autoZero"/>
        <c:auto val="1"/>
        <c:lblAlgn val="ctr"/>
        <c:lblOffset val="100"/>
        <c:noMultiLvlLbl val="0"/>
      </c:catAx>
      <c:valAx>
        <c:axId val="57993648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579937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 sz="1400" dirty="0"/>
              <a:t>Kas </a:t>
            </a:r>
            <a:r>
              <a:rPr lang="en-US" sz="1400" dirty="0" err="1"/>
              <a:t>tundsite</a:t>
            </a:r>
            <a:r>
              <a:rPr lang="en-US" sz="1400" dirty="0"/>
              <a:t>, et </a:t>
            </a:r>
            <a:r>
              <a:rPr lang="en-US" sz="1400" dirty="0" err="1"/>
              <a:t>Teisse</a:t>
            </a:r>
            <a:r>
              <a:rPr lang="en-US" sz="1400" dirty="0"/>
              <a:t> </a:t>
            </a:r>
            <a:r>
              <a:rPr lang="en-US" sz="1400" dirty="0" err="1"/>
              <a:t>suhtuti</a:t>
            </a:r>
            <a:r>
              <a:rPr lang="en-US" sz="1400" dirty="0"/>
              <a:t> </a:t>
            </a:r>
            <a:r>
              <a:rPr lang="en-US" sz="1400" dirty="0" err="1"/>
              <a:t>sõbralikult</a:t>
            </a:r>
            <a:r>
              <a:rPr lang="en-US" sz="1400" dirty="0"/>
              <a:t>?</a:t>
            </a:r>
            <a:r>
              <a:rPr lang="et-EE" sz="1400" dirty="0"/>
              <a:t> Aastate lõikes (%)</a:t>
            </a:r>
          </a:p>
        </c:rich>
      </c:tx>
      <c:layout>
        <c:manualLayout>
          <c:xMode val="edge"/>
          <c:yMode val="edge"/>
          <c:x val="0.2493804626117524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s6bralik_suhtumine!$B$5</c:f>
              <c:strCache>
                <c:ptCount val="1"/>
                <c:pt idx="0">
                  <c:v>Jah</c:v>
                </c:pt>
              </c:strCache>
            </c:strRef>
          </c:tx>
          <c:spPr>
            <a:ln w="28575" cap="rnd">
              <a:solidFill>
                <a:srgbClr val="FF706D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706D"/>
              </a:solidFill>
              <a:ln w="9525">
                <a:solidFill>
                  <a:srgbClr val="FF706D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s6bralik_suhtumine!$C$4:$I$4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s6bralik_suhtumine!$C$5:$I$5</c:f>
              <c:numCache>
                <c:formatCode>General</c:formatCode>
                <c:ptCount val="7"/>
                <c:pt idx="0" formatCode="0">
                  <c:v>89.3</c:v>
                </c:pt>
                <c:pt idx="1">
                  <c:v>89</c:v>
                </c:pt>
                <c:pt idx="2">
                  <c:v>95</c:v>
                </c:pt>
                <c:pt idx="3">
                  <c:v>93</c:v>
                </c:pt>
                <c:pt idx="4">
                  <c:v>89</c:v>
                </c:pt>
                <c:pt idx="5">
                  <c:v>88</c:v>
                </c:pt>
                <c:pt idx="6">
                  <c:v>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A27-4771-86C0-E0DA002B8289}"/>
            </c:ext>
          </c:extLst>
        </c:ser>
        <c:ser>
          <c:idx val="1"/>
          <c:order val="1"/>
          <c:tx>
            <c:strRef>
              <c:f>s6bralik_suhtumine!$B$6</c:f>
              <c:strCache>
                <c:ptCount val="1"/>
                <c:pt idx="0">
                  <c:v>Pigem jah</c:v>
                </c:pt>
              </c:strCache>
            </c:strRef>
          </c:tx>
          <c:spPr>
            <a:ln w="28575" cap="rnd">
              <a:solidFill>
                <a:schemeClr val="accent4">
                  <a:lumMod val="20000"/>
                  <a:lumOff val="8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20000"/>
                  <a:lumOff val="80000"/>
                </a:schemeClr>
              </a:solidFill>
              <a:ln w="9525">
                <a:solidFill>
                  <a:schemeClr val="accent4">
                    <a:lumMod val="20000"/>
                    <a:lumOff val="8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s6bralik_suhtumine!$C$4:$I$4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s6bralik_suhtumine!$C$6:$I$6</c:f>
              <c:numCache>
                <c:formatCode>General</c:formatCode>
                <c:ptCount val="7"/>
                <c:pt idx="0" formatCode="0">
                  <c:v>8.3000000000000007</c:v>
                </c:pt>
                <c:pt idx="1">
                  <c:v>7</c:v>
                </c:pt>
                <c:pt idx="2">
                  <c:v>4</c:v>
                </c:pt>
                <c:pt idx="3">
                  <c:v>7</c:v>
                </c:pt>
                <c:pt idx="4">
                  <c:v>10</c:v>
                </c:pt>
                <c:pt idx="5">
                  <c:v>9</c:v>
                </c:pt>
                <c:pt idx="6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A27-4771-86C0-E0DA002B8289}"/>
            </c:ext>
          </c:extLst>
        </c:ser>
        <c:ser>
          <c:idx val="2"/>
          <c:order val="2"/>
          <c:tx>
            <c:strRef>
              <c:f>s6bralik_suhtumine!$B$7</c:f>
              <c:strCache>
                <c:ptCount val="1"/>
                <c:pt idx="0">
                  <c:v>Pigem ei</c:v>
                </c:pt>
              </c:strCache>
            </c:strRef>
          </c:tx>
          <c:spPr>
            <a:ln w="28575" cap="rnd">
              <a:solidFill>
                <a:schemeClr val="bg2">
                  <a:lumMod val="9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2">
                  <a:lumMod val="90000"/>
                </a:schemeClr>
              </a:solidFill>
              <a:ln w="9525">
                <a:solidFill>
                  <a:schemeClr val="bg2">
                    <a:lumMod val="9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s6bralik_suhtumine!$C$4:$I$4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s6bralik_suhtumine!$C$7:$I$7</c:f>
              <c:numCache>
                <c:formatCode>General</c:formatCode>
                <c:ptCount val="7"/>
                <c:pt idx="0" formatCode="0">
                  <c:v>1.6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A27-4771-86C0-E0DA002B8289}"/>
            </c:ext>
          </c:extLst>
        </c:ser>
        <c:ser>
          <c:idx val="3"/>
          <c:order val="3"/>
          <c:tx>
            <c:strRef>
              <c:f>s6bralik_suhtumine!$B$8</c:f>
              <c:strCache>
                <c:ptCount val="1"/>
                <c:pt idx="0">
                  <c:v>Ei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s6bralik_suhtumine!$C$4:$I$4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s6bralik_suhtumine!$C$8:$I$8</c:f>
              <c:numCache>
                <c:formatCode>General</c:formatCode>
                <c:ptCount val="7"/>
                <c:pt idx="0" formatCode="0">
                  <c:v>0.8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A27-4771-86C0-E0DA002B82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96387263"/>
        <c:axId val="696379775"/>
      </c:lineChart>
      <c:catAx>
        <c:axId val="696387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696379775"/>
        <c:crosses val="autoZero"/>
        <c:auto val="1"/>
        <c:lblAlgn val="ctr"/>
        <c:lblOffset val="100"/>
        <c:noMultiLvlLbl val="0"/>
      </c:catAx>
      <c:valAx>
        <c:axId val="696379775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696387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Bahnschrift" panose="020B0502040204020203" pitchFamily="34" charset="0"/>
        </a:defRPr>
      </a:pPr>
      <a:endParaRPr lang="et-EE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[P__hik__simustik_patsiendile_2021.xls]Leht16!PivotTable-liigendtabel12</c:name>
    <c:fmtId val="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 dirty="0"/>
              <a:t>Kas </a:t>
            </a:r>
            <a:r>
              <a:rPr lang="en-US" dirty="0" err="1"/>
              <a:t>Teie</a:t>
            </a:r>
            <a:r>
              <a:rPr lang="en-US" dirty="0"/>
              <a:t> </a:t>
            </a:r>
            <a:r>
              <a:rPr lang="en-US" dirty="0" err="1"/>
              <a:t>arvates</a:t>
            </a:r>
            <a:r>
              <a:rPr lang="en-US" dirty="0"/>
              <a:t> on </a:t>
            </a:r>
            <a:r>
              <a:rPr lang="en-US" dirty="0" err="1"/>
              <a:t>Fertilitase</a:t>
            </a:r>
            <a:r>
              <a:rPr lang="en-US" dirty="0"/>
              <a:t> </a:t>
            </a:r>
            <a:r>
              <a:rPr lang="en-US" dirty="0" err="1"/>
              <a:t>erahaigla</a:t>
            </a:r>
            <a:endParaRPr lang="et-EE" dirty="0"/>
          </a:p>
          <a:p>
            <a:pPr>
              <a:defRPr/>
            </a:pPr>
            <a:r>
              <a:rPr lang="en-US" dirty="0"/>
              <a:t> </a:t>
            </a:r>
            <a:r>
              <a:rPr lang="en-US" dirty="0" err="1"/>
              <a:t>teenuse</a:t>
            </a:r>
            <a:r>
              <a:rPr lang="en-US" dirty="0"/>
              <a:t> </a:t>
            </a:r>
            <a:r>
              <a:rPr lang="en-US" dirty="0" err="1"/>
              <a:t>hinna</a:t>
            </a:r>
            <a:r>
              <a:rPr lang="en-US" dirty="0"/>
              <a:t> ja </a:t>
            </a:r>
            <a:r>
              <a:rPr lang="en-US" dirty="0" err="1"/>
              <a:t>kvaliteedi</a:t>
            </a:r>
            <a:r>
              <a:rPr lang="en-US" dirty="0"/>
              <a:t> </a:t>
            </a:r>
            <a:r>
              <a:rPr lang="en-US" dirty="0" err="1"/>
              <a:t>suhe</a:t>
            </a:r>
            <a:r>
              <a:rPr lang="en-US" dirty="0"/>
              <a:t> </a:t>
            </a:r>
            <a:r>
              <a:rPr lang="en-US" dirty="0" err="1"/>
              <a:t>hea</a:t>
            </a:r>
            <a:r>
              <a:rPr lang="en-US" dirty="0"/>
              <a:t>?</a:t>
            </a:r>
          </a:p>
        </c:rich>
      </c:tx>
      <c:layout>
        <c:manualLayout>
          <c:xMode val="edge"/>
          <c:yMode val="edge"/>
          <c:x val="0.21560699431120869"/>
          <c:y val="4.3402641763682774E-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7CA9D844-B5C2-48A5-B891-FE22741523D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391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C87CD2F5-AB28-430B-A0D0-6C9FB8DC8B3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299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A70F4D09-B797-44C9-A7AC-3BDD67AE6E3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837DF104-1D37-4AFB-9D4D-35F1EBE3E6E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2">
              <a:lumMod val="60000"/>
              <a:lumOff val="4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12F579F7-FC3D-4E2C-B3F3-BB70D2BF9B4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334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7CA9D844-B5C2-48A5-B891-FE22741523D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391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C87CD2F5-AB28-430B-A0D0-6C9FB8DC8B3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299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A70F4D09-B797-44C9-A7AC-3BDD67AE6E3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837DF104-1D37-4AFB-9D4D-35F1EBE3E6E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1"/>
        <c:spPr>
          <a:solidFill>
            <a:schemeClr val="accent2">
              <a:lumMod val="60000"/>
              <a:lumOff val="4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12F579F7-FC3D-4E2C-B3F3-BB70D2BF9B4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334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7CA9D844-B5C2-48A5-B891-FE22741523D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391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C87CD2F5-AB28-430B-A0D0-6C9FB8DC8B3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299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5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A70F4D09-B797-44C9-A7AC-3BDD67AE6E3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837DF104-1D37-4AFB-9D4D-35F1EBE3E6E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7"/>
        <c:spPr>
          <a:solidFill>
            <a:schemeClr val="accent2">
              <a:lumMod val="60000"/>
              <a:lumOff val="4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12F579F7-FC3D-4E2C-B3F3-BB70D2BF9B4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334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>
        <c:manualLayout>
          <c:layoutTarget val="inner"/>
          <c:xMode val="edge"/>
          <c:yMode val="edge"/>
          <c:x val="0.26438755667144653"/>
          <c:y val="0.23162013686514732"/>
          <c:w val="0.47290534453590649"/>
          <c:h val="0.72725578087764498"/>
        </c:manualLayout>
      </c:layout>
      <c:pieChart>
        <c:varyColors val="1"/>
        <c:ser>
          <c:idx val="0"/>
          <c:order val="0"/>
          <c:tx>
            <c:strRef>
              <c:f>Leht16!$B$3:$B$4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F706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B55-4B7C-A6C7-581CC861507B}"/>
              </c:ext>
            </c:extLst>
          </c:dPt>
          <c:dPt>
            <c:idx val="1"/>
            <c:bubble3D val="0"/>
            <c:spPr>
              <a:solidFill>
                <a:srgbClr val="FFDCD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B55-4B7C-A6C7-581CC861507B}"/>
              </c:ext>
            </c:extLst>
          </c:dPt>
          <c:dPt>
            <c:idx val="2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B55-4B7C-A6C7-581CC861507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B55-4B7C-A6C7-581CC861507B}"/>
              </c:ext>
            </c:extLst>
          </c:dPt>
          <c:dPt>
            <c:idx val="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B55-4B7C-A6C7-581CC861507B}"/>
              </c:ext>
            </c:extLst>
          </c:dPt>
          <c:dLbls>
            <c:dLbl>
              <c:idx val="0"/>
              <c:layout>
                <c:manualLayout>
                  <c:x val="-0.15629440165968178"/>
                  <c:y val="7.0804547974744989E-2"/>
                </c:manualLayout>
              </c:layout>
              <c:tx>
                <c:rich>
                  <a:bodyPr/>
                  <a:lstStyle/>
                  <a:p>
                    <a:fld id="{7CA9D844-B5C2-48A5-B891-FE22741523D3}" type="PERCENTAGE">
                      <a:rPr lang="en-US"/>
                      <a:pPr/>
                      <a:t>[PERCENTAGE]</a:t>
                    </a:fld>
                    <a:r>
                      <a:rPr lang="en-US"/>
                      <a:t>; 391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B55-4B7C-A6C7-581CC861507B}"/>
                </c:ext>
              </c:extLst>
            </c:dLbl>
            <c:dLbl>
              <c:idx val="1"/>
              <c:layout>
                <c:manualLayout>
                  <c:x val="1.4597015682422092E-2"/>
                  <c:y val="-0.19053054471982495"/>
                </c:manualLayout>
              </c:layout>
              <c:tx>
                <c:rich>
                  <a:bodyPr/>
                  <a:lstStyle/>
                  <a:p>
                    <a:fld id="{C87CD2F5-AB28-430B-A0D0-6C9FB8DC8B33}" type="PERCENTAGE">
                      <a:rPr lang="en-US"/>
                      <a:pPr/>
                      <a:t>[PERCENTAGE]</a:t>
                    </a:fld>
                    <a:r>
                      <a:rPr lang="en-US"/>
                      <a:t>; 299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B55-4B7C-A6C7-581CC861507B}"/>
                </c:ext>
              </c:extLst>
            </c:dLbl>
            <c:dLbl>
              <c:idx val="2"/>
              <c:layout>
                <c:manualLayout>
                  <c:x val="2.0153708663650988E-2"/>
                  <c:y val="3.0489634551135E-2"/>
                </c:manualLayout>
              </c:layout>
              <c:tx>
                <c:rich>
                  <a:bodyPr/>
                  <a:lstStyle/>
                  <a:p>
                    <a:fld id="{A70F4D09-B797-44C9-A7AC-3BDD67AE6E3B}" type="PERCENTAGE">
                      <a:rPr lang="en-US"/>
                      <a:pPr/>
                      <a:t>[PERCENTAGE]</a:t>
                    </a:fld>
                    <a:r>
                      <a:rPr lang="en-US"/>
                      <a:t>; 33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B55-4B7C-A6C7-581CC861507B}"/>
                </c:ext>
              </c:extLst>
            </c:dLbl>
            <c:dLbl>
              <c:idx val="3"/>
              <c:layout>
                <c:manualLayout>
                  <c:x val="4.2408529001807356E-5"/>
                  <c:y val="-3.3562025373283359E-3"/>
                </c:manualLayout>
              </c:layout>
              <c:tx>
                <c:rich>
                  <a:bodyPr/>
                  <a:lstStyle/>
                  <a:p>
                    <a:fld id="{837DF104-1D37-4AFB-9D4D-35F1EBE3E6E7}" type="PERCENTAGE">
                      <a:rPr lang="en-US"/>
                      <a:pPr/>
                      <a:t>[PERCENTAGE]</a:t>
                    </a:fld>
                    <a:r>
                      <a:rPr lang="en-US"/>
                      <a:t>; 16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B55-4B7C-A6C7-581CC861507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12F579F7-FC3D-4E2C-B3F3-BB70D2BF9B43}" type="PERCENTAGE">
                      <a:rPr lang="en-US"/>
                      <a:pPr/>
                      <a:t>[PERCENTAGE]</a:t>
                    </a:fld>
                    <a:r>
                      <a:rPr lang="en-US"/>
                      <a:t>; 334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8B55-4B7C-A6C7-581CC86150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Leht16!$A$5:$A$10</c:f>
              <c:strCache>
                <c:ptCount val="5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  <c:pt idx="4">
                  <c:v>Ei oska öelda</c:v>
                </c:pt>
              </c:strCache>
            </c:strRef>
          </c:cat>
          <c:val>
            <c:numRef>
              <c:f>Leht16!$B$5:$B$10</c:f>
              <c:numCache>
                <c:formatCode>General</c:formatCode>
                <c:ptCount val="5"/>
                <c:pt idx="0">
                  <c:v>391</c:v>
                </c:pt>
                <c:pt idx="1">
                  <c:v>299</c:v>
                </c:pt>
                <c:pt idx="2">
                  <c:v>33</c:v>
                </c:pt>
                <c:pt idx="3">
                  <c:v>16</c:v>
                </c:pt>
                <c:pt idx="4">
                  <c:v>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B55-4B7C-A6C7-581CC861507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[P__hik__simustik_patsiendile_2021.xls]Leht24!PivotTable-liigendtabel2</c:name>
    <c:fmtId val="5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 dirty="0"/>
              <a:t>Hinnang teenuse ja hinna kvaliteedi suhtele ameti lõikes (arvuliselt)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rgbClr val="FF706D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rgbClr val="FFDCD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rgbClr val="FF706D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rgbClr val="FFDCD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rgbClr val="FF706D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rgbClr val="FFDCD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Leht24!$B$3:$B$4</c:f>
              <c:strCache>
                <c:ptCount val="1"/>
                <c:pt idx="0">
                  <c:v>Jah</c:v>
                </c:pt>
              </c:strCache>
            </c:strRef>
          </c:tx>
          <c:spPr>
            <a:solidFill>
              <a:srgbClr val="FF706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Leht24!$A$5:$A$13</c:f>
              <c:strCache>
                <c:ptCount val="8"/>
                <c:pt idx="0">
                  <c:v>õpilane/üliõpilane </c:v>
                </c:pt>
                <c:pt idx="1">
                  <c:v>pensionär</c:v>
                </c:pt>
                <c:pt idx="2">
                  <c:v>kodune</c:v>
                </c:pt>
                <c:pt idx="3">
                  <c:v>ettevõtja</c:v>
                </c:pt>
                <c:pt idx="4">
                  <c:v>palgatöötaja - juht/keskastme juht</c:v>
                </c:pt>
                <c:pt idx="5">
                  <c:v>palgatöötaja - lihttööline</c:v>
                </c:pt>
                <c:pt idx="6">
                  <c:v>palgatöötaja - spetsialist</c:v>
                </c:pt>
                <c:pt idx="7">
                  <c:v>muu</c:v>
                </c:pt>
              </c:strCache>
            </c:strRef>
          </c:cat>
          <c:val>
            <c:numRef>
              <c:f>Leht24!$B$5:$B$13</c:f>
              <c:numCache>
                <c:formatCode>General</c:formatCode>
                <c:ptCount val="8"/>
                <c:pt idx="0">
                  <c:v>55</c:v>
                </c:pt>
                <c:pt idx="1">
                  <c:v>9</c:v>
                </c:pt>
                <c:pt idx="2">
                  <c:v>33</c:v>
                </c:pt>
                <c:pt idx="3">
                  <c:v>51</c:v>
                </c:pt>
                <c:pt idx="4">
                  <c:v>48</c:v>
                </c:pt>
                <c:pt idx="5">
                  <c:v>57</c:v>
                </c:pt>
                <c:pt idx="6">
                  <c:v>123</c:v>
                </c:pt>
                <c:pt idx="7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AA-459C-ADC1-54B0E372A261}"/>
            </c:ext>
          </c:extLst>
        </c:ser>
        <c:ser>
          <c:idx val="1"/>
          <c:order val="1"/>
          <c:tx>
            <c:strRef>
              <c:f>Leht24!$C$3:$C$4</c:f>
              <c:strCache>
                <c:ptCount val="1"/>
                <c:pt idx="0">
                  <c:v>Pigem jah</c:v>
                </c:pt>
              </c:strCache>
            </c:strRef>
          </c:tx>
          <c:spPr>
            <a:solidFill>
              <a:srgbClr val="FFDCD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Leht24!$A$5:$A$13</c:f>
              <c:strCache>
                <c:ptCount val="8"/>
                <c:pt idx="0">
                  <c:v>õpilane/üliõpilane </c:v>
                </c:pt>
                <c:pt idx="1">
                  <c:v>pensionär</c:v>
                </c:pt>
                <c:pt idx="2">
                  <c:v>kodune</c:v>
                </c:pt>
                <c:pt idx="3">
                  <c:v>ettevõtja</c:v>
                </c:pt>
                <c:pt idx="4">
                  <c:v>palgatöötaja - juht/keskastme juht</c:v>
                </c:pt>
                <c:pt idx="5">
                  <c:v>palgatöötaja - lihttööline</c:v>
                </c:pt>
                <c:pt idx="6">
                  <c:v>palgatöötaja - spetsialist</c:v>
                </c:pt>
                <c:pt idx="7">
                  <c:v>muu</c:v>
                </c:pt>
              </c:strCache>
            </c:strRef>
          </c:cat>
          <c:val>
            <c:numRef>
              <c:f>Leht24!$C$5:$C$13</c:f>
              <c:numCache>
                <c:formatCode>General</c:formatCode>
                <c:ptCount val="8"/>
                <c:pt idx="0">
                  <c:v>24</c:v>
                </c:pt>
                <c:pt idx="1">
                  <c:v>9</c:v>
                </c:pt>
                <c:pt idx="2">
                  <c:v>23</c:v>
                </c:pt>
                <c:pt idx="3">
                  <c:v>40</c:v>
                </c:pt>
                <c:pt idx="4">
                  <c:v>51</c:v>
                </c:pt>
                <c:pt idx="5">
                  <c:v>29</c:v>
                </c:pt>
                <c:pt idx="6">
                  <c:v>113</c:v>
                </c:pt>
                <c:pt idx="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AA-459C-ADC1-54B0E372A261}"/>
            </c:ext>
          </c:extLst>
        </c:ser>
        <c:ser>
          <c:idx val="2"/>
          <c:order val="2"/>
          <c:tx>
            <c:strRef>
              <c:f>Leht24!$D$3:$D$4</c:f>
              <c:strCache>
                <c:ptCount val="1"/>
                <c:pt idx="0">
                  <c:v>Pigem ei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Leht24!$A$5:$A$13</c:f>
              <c:strCache>
                <c:ptCount val="8"/>
                <c:pt idx="0">
                  <c:v>õpilane/üliõpilane </c:v>
                </c:pt>
                <c:pt idx="1">
                  <c:v>pensionär</c:v>
                </c:pt>
                <c:pt idx="2">
                  <c:v>kodune</c:v>
                </c:pt>
                <c:pt idx="3">
                  <c:v>ettevõtja</c:v>
                </c:pt>
                <c:pt idx="4">
                  <c:v>palgatöötaja - juht/keskastme juht</c:v>
                </c:pt>
                <c:pt idx="5">
                  <c:v>palgatöötaja - lihttööline</c:v>
                </c:pt>
                <c:pt idx="6">
                  <c:v>palgatöötaja - spetsialist</c:v>
                </c:pt>
                <c:pt idx="7">
                  <c:v>muu</c:v>
                </c:pt>
              </c:strCache>
            </c:strRef>
          </c:cat>
          <c:val>
            <c:numRef>
              <c:f>Leht24!$D$5:$D$13</c:f>
              <c:numCache>
                <c:formatCode>General</c:formatCode>
                <c:ptCount val="8"/>
                <c:pt idx="0">
                  <c:v>2</c:v>
                </c:pt>
                <c:pt idx="1">
                  <c:v>1</c:v>
                </c:pt>
                <c:pt idx="3">
                  <c:v>5</c:v>
                </c:pt>
                <c:pt idx="4">
                  <c:v>6</c:v>
                </c:pt>
                <c:pt idx="5">
                  <c:v>5</c:v>
                </c:pt>
                <c:pt idx="6">
                  <c:v>11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AA-459C-ADC1-54B0E372A261}"/>
            </c:ext>
          </c:extLst>
        </c:ser>
        <c:ser>
          <c:idx val="3"/>
          <c:order val="3"/>
          <c:tx>
            <c:strRef>
              <c:f>Leht24!$E$3:$E$4</c:f>
              <c:strCache>
                <c:ptCount val="1"/>
                <c:pt idx="0">
                  <c:v>Ei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30248509467704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1AA-459C-ADC1-54B0E372A261}"/>
                </c:ext>
              </c:extLst>
            </c:dLbl>
            <c:dLbl>
              <c:idx val="3"/>
              <c:layout>
                <c:manualLayout>
                  <c:x val="1.4885543939166182E-2"/>
                  <c:y val="-2.73499532035835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1AA-459C-ADC1-54B0E372A261}"/>
                </c:ext>
              </c:extLst>
            </c:dLbl>
            <c:dLbl>
              <c:idx val="4"/>
              <c:layout>
                <c:manualLayout>
                  <c:x val="1.1164157954374636E-2"/>
                  <c:y val="-2.73499532035845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1AA-459C-ADC1-54B0E372A261}"/>
                </c:ext>
              </c:extLst>
            </c:dLbl>
            <c:dLbl>
              <c:idx val="5"/>
              <c:layout>
                <c:manualLayout>
                  <c:x val="1.3024850946770408E-2"/>
                  <c:y val="-5.46999064071685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1AA-459C-ADC1-54B0E372A261}"/>
                </c:ext>
              </c:extLst>
            </c:dLbl>
            <c:dLbl>
              <c:idx val="6"/>
              <c:layout>
                <c:manualLayout>
                  <c:x val="1.6746236931561818E-2"/>
                  <c:y val="-2.73499532035840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1AA-459C-ADC1-54B0E372A2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Leht24!$A$5:$A$13</c:f>
              <c:strCache>
                <c:ptCount val="8"/>
                <c:pt idx="0">
                  <c:v>õpilane/üliõpilane </c:v>
                </c:pt>
                <c:pt idx="1">
                  <c:v>pensionär</c:v>
                </c:pt>
                <c:pt idx="2">
                  <c:v>kodune</c:v>
                </c:pt>
                <c:pt idx="3">
                  <c:v>ettevõtja</c:v>
                </c:pt>
                <c:pt idx="4">
                  <c:v>palgatöötaja - juht/keskastme juht</c:v>
                </c:pt>
                <c:pt idx="5">
                  <c:v>palgatöötaja - lihttööline</c:v>
                </c:pt>
                <c:pt idx="6">
                  <c:v>palgatöötaja - spetsialist</c:v>
                </c:pt>
                <c:pt idx="7">
                  <c:v>muu</c:v>
                </c:pt>
              </c:strCache>
            </c:strRef>
          </c:cat>
          <c:val>
            <c:numRef>
              <c:f>Leht24!$E$5:$E$13</c:f>
              <c:numCache>
                <c:formatCode>General</c:formatCode>
                <c:ptCount val="8"/>
                <c:pt idx="0">
                  <c:v>1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1AA-459C-ADC1-54B0E372A261}"/>
            </c:ext>
          </c:extLst>
        </c:ser>
        <c:ser>
          <c:idx val="4"/>
          <c:order val="4"/>
          <c:tx>
            <c:strRef>
              <c:f>Leht24!$F$3:$F$4</c:f>
              <c:strCache>
                <c:ptCount val="1"/>
                <c:pt idx="0">
                  <c:v>Ei oska öelda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Leht24!$A$5:$A$13</c:f>
              <c:strCache>
                <c:ptCount val="8"/>
                <c:pt idx="0">
                  <c:v>õpilane/üliõpilane </c:v>
                </c:pt>
                <c:pt idx="1">
                  <c:v>pensionär</c:v>
                </c:pt>
                <c:pt idx="2">
                  <c:v>kodune</c:v>
                </c:pt>
                <c:pt idx="3">
                  <c:v>ettevõtja</c:v>
                </c:pt>
                <c:pt idx="4">
                  <c:v>palgatöötaja - juht/keskastme juht</c:v>
                </c:pt>
                <c:pt idx="5">
                  <c:v>palgatöötaja - lihttööline</c:v>
                </c:pt>
                <c:pt idx="6">
                  <c:v>palgatöötaja - spetsialist</c:v>
                </c:pt>
                <c:pt idx="7">
                  <c:v>muu</c:v>
                </c:pt>
              </c:strCache>
            </c:strRef>
          </c:cat>
          <c:val>
            <c:numRef>
              <c:f>Leht24!$F$5:$F$13</c:f>
              <c:numCache>
                <c:formatCode>General</c:formatCode>
                <c:ptCount val="8"/>
                <c:pt idx="0">
                  <c:v>48</c:v>
                </c:pt>
                <c:pt idx="1">
                  <c:v>20</c:v>
                </c:pt>
                <c:pt idx="2">
                  <c:v>19</c:v>
                </c:pt>
                <c:pt idx="3">
                  <c:v>34</c:v>
                </c:pt>
                <c:pt idx="4">
                  <c:v>42</c:v>
                </c:pt>
                <c:pt idx="5">
                  <c:v>51</c:v>
                </c:pt>
                <c:pt idx="6">
                  <c:v>99</c:v>
                </c:pt>
                <c:pt idx="7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1AA-459C-ADC1-54B0E372A26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576845295"/>
        <c:axId val="576849455"/>
      </c:barChart>
      <c:catAx>
        <c:axId val="5768452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576849455"/>
        <c:crosses val="autoZero"/>
        <c:auto val="1"/>
        <c:lblAlgn val="ctr"/>
        <c:lblOffset val="100"/>
        <c:noMultiLvlLbl val="0"/>
      </c:catAx>
      <c:valAx>
        <c:axId val="576849455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5768452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 sz="1500" dirty="0"/>
              <a:t>Kas </a:t>
            </a:r>
            <a:r>
              <a:rPr lang="en-US" sz="1500" dirty="0" err="1"/>
              <a:t>Teie</a:t>
            </a:r>
            <a:r>
              <a:rPr lang="en-US" sz="1500" dirty="0"/>
              <a:t> </a:t>
            </a:r>
            <a:r>
              <a:rPr lang="en-US" sz="1500" dirty="0" err="1"/>
              <a:t>arvates</a:t>
            </a:r>
            <a:r>
              <a:rPr lang="en-US" sz="1500" dirty="0"/>
              <a:t> on </a:t>
            </a:r>
            <a:r>
              <a:rPr lang="en-US" sz="1500" dirty="0" err="1"/>
              <a:t>Fertilitase</a:t>
            </a:r>
            <a:r>
              <a:rPr lang="en-US" sz="1500" dirty="0"/>
              <a:t> </a:t>
            </a:r>
            <a:r>
              <a:rPr lang="en-US" sz="1500" dirty="0" err="1"/>
              <a:t>erahaigla</a:t>
            </a:r>
            <a:r>
              <a:rPr lang="et-EE" sz="1500" baseline="0" dirty="0"/>
              <a:t> </a:t>
            </a:r>
            <a:r>
              <a:rPr lang="en-US" sz="1500" dirty="0" err="1"/>
              <a:t>teenuse</a:t>
            </a:r>
            <a:r>
              <a:rPr lang="en-US" sz="1500" dirty="0"/>
              <a:t> </a:t>
            </a:r>
            <a:r>
              <a:rPr lang="en-US" sz="1500" dirty="0" err="1"/>
              <a:t>hinna</a:t>
            </a:r>
            <a:r>
              <a:rPr lang="en-US" sz="1500" dirty="0"/>
              <a:t> ja </a:t>
            </a:r>
            <a:r>
              <a:rPr lang="en-US" sz="1500" dirty="0" err="1"/>
              <a:t>kvaliteedi</a:t>
            </a:r>
            <a:r>
              <a:rPr lang="en-US" sz="1500" dirty="0"/>
              <a:t> </a:t>
            </a:r>
            <a:r>
              <a:rPr lang="en-US" sz="1500" dirty="0" err="1"/>
              <a:t>suhe</a:t>
            </a:r>
            <a:r>
              <a:rPr lang="en-US" sz="1500" dirty="0"/>
              <a:t> </a:t>
            </a:r>
            <a:r>
              <a:rPr lang="en-US" sz="1500" dirty="0" err="1"/>
              <a:t>hea</a:t>
            </a:r>
            <a:r>
              <a:rPr lang="en-US" sz="1500" dirty="0"/>
              <a:t>?</a:t>
            </a:r>
            <a:r>
              <a:rPr lang="et-EE" sz="1500" dirty="0"/>
              <a:t> (%)</a:t>
            </a:r>
          </a:p>
        </c:rich>
      </c:tx>
      <c:layout>
        <c:manualLayout>
          <c:xMode val="edge"/>
          <c:yMode val="edge"/>
          <c:x val="0.10660215731485111"/>
          <c:y val="1.83566420931775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lotArea>
      <c:layout>
        <c:manualLayout>
          <c:layoutTarget val="inner"/>
          <c:xMode val="edge"/>
          <c:yMode val="edge"/>
          <c:x val="5.5444881889763778E-2"/>
          <c:y val="0.25593845608624594"/>
          <c:w val="0.73307241282339708"/>
          <c:h val="0.60126714710933249"/>
        </c:manualLayout>
      </c:layout>
      <c:lineChart>
        <c:grouping val="standard"/>
        <c:varyColors val="0"/>
        <c:ser>
          <c:idx val="0"/>
          <c:order val="0"/>
          <c:tx>
            <c:strRef>
              <c:f>hinna_kvall_suhe!$B$5</c:f>
              <c:strCache>
                <c:ptCount val="1"/>
                <c:pt idx="0">
                  <c:v>Jah</c:v>
                </c:pt>
              </c:strCache>
            </c:strRef>
          </c:tx>
          <c:spPr>
            <a:ln w="28575" cap="rnd">
              <a:solidFill>
                <a:srgbClr val="FF706D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706D"/>
              </a:solidFill>
              <a:ln w="9525">
                <a:solidFill>
                  <a:srgbClr val="FF706D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hinna_kvall_suhe!$C$4:$I$4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hinna_kvall_suhe!$C$5:$I$5</c:f>
              <c:numCache>
                <c:formatCode>General</c:formatCode>
                <c:ptCount val="7"/>
                <c:pt idx="0" formatCode="0">
                  <c:v>70.8</c:v>
                </c:pt>
                <c:pt idx="1">
                  <c:v>65</c:v>
                </c:pt>
                <c:pt idx="2">
                  <c:v>72</c:v>
                </c:pt>
                <c:pt idx="3">
                  <c:v>61</c:v>
                </c:pt>
                <c:pt idx="4">
                  <c:v>48</c:v>
                </c:pt>
                <c:pt idx="5">
                  <c:v>40</c:v>
                </c:pt>
                <c:pt idx="6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97-4958-B25A-332ED3DBC941}"/>
            </c:ext>
          </c:extLst>
        </c:ser>
        <c:ser>
          <c:idx val="1"/>
          <c:order val="1"/>
          <c:tx>
            <c:strRef>
              <c:f>hinna_kvall_suhe!$B$6</c:f>
              <c:strCache>
                <c:ptCount val="1"/>
                <c:pt idx="0">
                  <c:v>Pigem jah</c:v>
                </c:pt>
              </c:strCache>
            </c:strRef>
          </c:tx>
          <c:spPr>
            <a:ln w="28575" cap="rnd">
              <a:solidFill>
                <a:srgbClr val="FFDCD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DCD1"/>
              </a:solidFill>
              <a:ln w="9525">
                <a:solidFill>
                  <a:srgbClr val="FFDCD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hinna_kvall_suhe!$C$4:$I$4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hinna_kvall_suhe!$C$6:$I$6</c:f>
              <c:numCache>
                <c:formatCode>General</c:formatCode>
                <c:ptCount val="7"/>
                <c:pt idx="0" formatCode="0">
                  <c:v>22</c:v>
                </c:pt>
                <c:pt idx="1">
                  <c:v>19</c:v>
                </c:pt>
                <c:pt idx="2">
                  <c:v>19</c:v>
                </c:pt>
                <c:pt idx="3">
                  <c:v>25</c:v>
                </c:pt>
                <c:pt idx="4">
                  <c:v>33</c:v>
                </c:pt>
                <c:pt idx="5">
                  <c:v>37</c:v>
                </c:pt>
                <c:pt idx="6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97-4958-B25A-332ED3DBC941}"/>
            </c:ext>
          </c:extLst>
        </c:ser>
        <c:ser>
          <c:idx val="2"/>
          <c:order val="2"/>
          <c:tx>
            <c:strRef>
              <c:f>hinna_kvall_suhe!$B$7</c:f>
              <c:strCache>
                <c:ptCount val="1"/>
                <c:pt idx="0">
                  <c:v>Pigem ei</c:v>
                </c:pt>
              </c:strCache>
            </c:strRef>
          </c:tx>
          <c:spPr>
            <a:ln w="28575" cap="rnd">
              <a:solidFill>
                <a:schemeClr val="bg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2"/>
              </a:solidFill>
              <a:ln w="9525">
                <a:solidFill>
                  <a:schemeClr val="bg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hinna_kvall_suhe!$C$4:$I$4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hinna_kvall_suhe!$C$7:$I$7</c:f>
              <c:numCache>
                <c:formatCode>General</c:formatCode>
                <c:ptCount val="7"/>
                <c:pt idx="0" formatCode="0">
                  <c:v>4.8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697-4958-B25A-332ED3DBC941}"/>
            </c:ext>
          </c:extLst>
        </c:ser>
        <c:ser>
          <c:idx val="3"/>
          <c:order val="3"/>
          <c:tx>
            <c:strRef>
              <c:f>hinna_kvall_suhe!$B$8</c:f>
              <c:strCache>
                <c:ptCount val="1"/>
                <c:pt idx="0">
                  <c:v>Ei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hinna_kvall_suhe!$C$4:$I$4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hinna_kvall_suhe!$C$8:$I$8</c:f>
              <c:numCache>
                <c:formatCode>General</c:formatCode>
                <c:ptCount val="7"/>
                <c:pt idx="0" formatCode="0">
                  <c:v>2.4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2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697-4958-B25A-332ED3DBC941}"/>
            </c:ext>
          </c:extLst>
        </c:ser>
        <c:ser>
          <c:idx val="4"/>
          <c:order val="4"/>
          <c:tx>
            <c:strRef>
              <c:f>hinna_kvall_suhe!$B$9</c:f>
              <c:strCache>
                <c:ptCount val="1"/>
                <c:pt idx="0">
                  <c:v>Ei oska öelda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hinna_kvall_suhe!$C$4:$I$4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hinna_kvall_suhe!$C$9:$I$9</c:f>
              <c:numCache>
                <c:formatCode>General</c:formatCode>
                <c:ptCount val="7"/>
                <c:pt idx="1">
                  <c:v>9</c:v>
                </c:pt>
                <c:pt idx="2">
                  <c:v>4</c:v>
                </c:pt>
                <c:pt idx="3">
                  <c:v>12</c:v>
                </c:pt>
                <c:pt idx="4">
                  <c:v>12</c:v>
                </c:pt>
                <c:pt idx="5">
                  <c:v>12</c:v>
                </c:pt>
                <c:pt idx="6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697-4958-B25A-332ED3DBC94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92467535"/>
        <c:axId val="792465039"/>
      </c:lineChart>
      <c:catAx>
        <c:axId val="7924675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792465039"/>
        <c:crosses val="autoZero"/>
        <c:auto val="1"/>
        <c:lblAlgn val="ctr"/>
        <c:lblOffset val="100"/>
        <c:noMultiLvlLbl val="0"/>
      </c:catAx>
      <c:valAx>
        <c:axId val="792465039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7924675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8519568147407531"/>
          <c:y val="0.14783215765705648"/>
          <c:w val="0.45258234317641716"/>
          <c:h val="6.9256334366476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Bahnschrift" panose="020B0502040204020203" pitchFamily="34" charset="0"/>
        </a:defRPr>
      </a:pPr>
      <a:endParaRPr lang="et-EE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[P__hik__simustik_patsiendile_2021.xls]Leht11!PivotTable-liigendtabel7</c:name>
    <c:fmtId val="5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 dirty="0"/>
              <a:t>Kas </a:t>
            </a:r>
            <a:r>
              <a:rPr lang="en-US" dirty="0" err="1"/>
              <a:t>jäite</a:t>
            </a:r>
            <a:r>
              <a:rPr lang="en-US" dirty="0"/>
              <a:t> </a:t>
            </a:r>
            <a:r>
              <a:rPr lang="en-US" dirty="0" err="1"/>
              <a:t>Fertilitase</a:t>
            </a:r>
            <a:r>
              <a:rPr lang="en-US" dirty="0"/>
              <a:t> </a:t>
            </a:r>
            <a:r>
              <a:rPr lang="en-US" dirty="0" err="1"/>
              <a:t>erahaigla</a:t>
            </a:r>
            <a:endParaRPr lang="et-EE" dirty="0"/>
          </a:p>
          <a:p>
            <a:pPr>
              <a:defRPr/>
            </a:pPr>
            <a:r>
              <a:rPr lang="en-US" dirty="0"/>
              <a:t> </a:t>
            </a:r>
            <a:r>
              <a:rPr lang="en-US" dirty="0" err="1"/>
              <a:t>külastusega</a:t>
            </a:r>
            <a:r>
              <a:rPr lang="en-US" dirty="0"/>
              <a:t> </a:t>
            </a:r>
            <a:r>
              <a:rPr lang="en-US" dirty="0" err="1"/>
              <a:t>tervikuna</a:t>
            </a:r>
            <a:r>
              <a:rPr lang="en-US" dirty="0"/>
              <a:t> </a:t>
            </a:r>
            <a:r>
              <a:rPr lang="en-US" dirty="0" err="1"/>
              <a:t>rahule</a:t>
            </a:r>
            <a:r>
              <a:rPr lang="en-US" dirty="0"/>
              <a:t>?</a:t>
            </a:r>
          </a:p>
        </c:rich>
      </c:tx>
      <c:layout>
        <c:manualLayout>
          <c:xMode val="edge"/>
          <c:yMode val="edge"/>
          <c:x val="0.3358017389505549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7.6519356955380577E-2"/>
              <c:y val="-0.23100393700787403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79905585-3EA6-485A-BC01-ED168F6670A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813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F2BC4FD3-41D9-4180-8494-F48859C78A6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196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7193457A-DF11-489C-91BF-F76510BB772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C349E493-266F-4592-A0A2-264403A7845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7.6519356955380577E-2"/>
              <c:y val="-0.23100393700787403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79905585-3EA6-485A-BC01-ED168F6670A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813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F2BC4FD3-41D9-4180-8494-F48859C78A6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196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7193457A-DF11-489C-91BF-F76510BB772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C349E493-266F-4592-A0A2-264403A7845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7.6519356955380577E-2"/>
              <c:y val="-0.23100393700787403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79905585-3EA6-485A-BC01-ED168F6670A6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813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F2BC4FD3-41D9-4180-8494-F48859C78A6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196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7193457A-DF11-489C-91BF-F76510BB772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C349E493-266F-4592-A0A2-264403A7845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>
        <c:manualLayout>
          <c:layoutTarget val="inner"/>
          <c:xMode val="edge"/>
          <c:yMode val="edge"/>
          <c:x val="0.2792321638112692"/>
          <c:y val="0.25247262171023355"/>
          <c:w val="0.46421355717144114"/>
          <c:h val="0.7125683199410372"/>
        </c:manualLayout>
      </c:layout>
      <c:pieChart>
        <c:varyColors val="1"/>
        <c:ser>
          <c:idx val="0"/>
          <c:order val="0"/>
          <c:tx>
            <c:strRef>
              <c:f>Leht11!$B$3:$B$4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F706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623-48CB-BDC8-F199AEC48327}"/>
              </c:ext>
            </c:extLst>
          </c:dPt>
          <c:dPt>
            <c:idx val="1"/>
            <c:bubble3D val="0"/>
            <c:spPr>
              <a:solidFill>
                <a:srgbClr val="FFDCD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623-48CB-BDC8-F199AEC48327}"/>
              </c:ext>
            </c:extLst>
          </c:dPt>
          <c:dPt>
            <c:idx val="2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623-48CB-BDC8-F199AEC4832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623-48CB-BDC8-F199AEC48327}"/>
              </c:ext>
            </c:extLst>
          </c:dPt>
          <c:dLbls>
            <c:dLbl>
              <c:idx val="0"/>
              <c:layout>
                <c:manualLayout>
                  <c:x val="-0.10825621801114939"/>
                  <c:y val="-0.34779281011955815"/>
                </c:manualLayout>
              </c:layout>
              <c:tx>
                <c:rich>
                  <a:bodyPr/>
                  <a:lstStyle/>
                  <a:p>
                    <a:fld id="{79905585-3EA6-485A-BC01-ED168F6670A6}" type="PERCENTAGE">
                      <a:rPr lang="en-US"/>
                      <a:pPr/>
                      <a:t>[PERCENTAGE]</a:t>
                    </a:fld>
                    <a:r>
                      <a:rPr lang="en-US"/>
                      <a:t>; 813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623-48CB-BDC8-F199AEC4832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2BC4FD3-41D9-4180-8494-F48859C78A6F}" type="PERCENTAGE">
                      <a:rPr lang="en-US"/>
                      <a:pPr/>
                      <a:t>[PERCENTAGE]</a:t>
                    </a:fld>
                    <a:r>
                      <a:rPr lang="en-US"/>
                      <a:t>; 196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623-48CB-BDC8-F199AEC4832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193457A-DF11-489C-91BF-F76510BB7728}" type="PERCENTAGE">
                      <a:rPr lang="en-US"/>
                      <a:pPr/>
                      <a:t>[PERCENTAGE]</a:t>
                    </a:fld>
                    <a:r>
                      <a:rPr lang="en-US"/>
                      <a:t>; 24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623-48CB-BDC8-F199AEC4832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349E493-266F-4592-A0A2-264403A78454}" type="PERCENTAGE">
                      <a:rPr lang="en-US"/>
                      <a:pPr/>
                      <a:t>[PERCENTAGE]</a:t>
                    </a:fld>
                    <a:r>
                      <a:rPr lang="en-US"/>
                      <a:t>; 48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623-48CB-BDC8-F199AEC48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Leht11!$A$5:$A$9</c:f>
              <c:strCache>
                <c:ptCount val="4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</c:strCache>
            </c:strRef>
          </c:cat>
          <c:val>
            <c:numRef>
              <c:f>Leht11!$B$5:$B$9</c:f>
              <c:numCache>
                <c:formatCode>General</c:formatCode>
                <c:ptCount val="4"/>
                <c:pt idx="0">
                  <c:v>813</c:v>
                </c:pt>
                <c:pt idx="1">
                  <c:v>196</c:v>
                </c:pt>
                <c:pt idx="2">
                  <c:v>24</c:v>
                </c:pt>
                <c:pt idx="3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623-48CB-BDC8-F199AEC4832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8089594485238145"/>
          <c:y val="0.13520807589668454"/>
          <c:w val="0.40120606280004983"/>
          <c:h val="5.75390196812414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[P__hik__simustik_patsiendile_2021.xls]Leht27!PivotTable-liigendtabel3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/>
              <a:t>Külastusega tervikuna rahulolu elukoha lõikes</a:t>
            </a:r>
            <a:r>
              <a:rPr lang="et-EE" baseline="0"/>
              <a:t> (arvuliselt)</a:t>
            </a:r>
            <a:endParaRPr lang="et-E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rgbClr val="FF706D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FFDCD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bg2">
              <a:lumMod val="9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rgbClr val="FF706D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DCD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bg2">
              <a:lumMod val="9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rgbClr val="FF706D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rgbClr val="FFDCD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bg2">
              <a:lumMod val="9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Leht27!$B$3:$B$4</c:f>
              <c:strCache>
                <c:ptCount val="1"/>
                <c:pt idx="0">
                  <c:v>Jah</c:v>
                </c:pt>
              </c:strCache>
            </c:strRef>
          </c:tx>
          <c:spPr>
            <a:solidFill>
              <a:srgbClr val="FF706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Leht27!$A$5:$A$11</c:f>
              <c:strCache>
                <c:ptCount val="6"/>
                <c:pt idx="0">
                  <c:v>Tallinn</c:v>
                </c:pt>
                <c:pt idx="1">
                  <c:v>Mujal Eestis</c:v>
                </c:pt>
                <c:pt idx="2">
                  <c:v>Viimsi</c:v>
                </c:pt>
                <c:pt idx="3">
                  <c:v>Soome</c:v>
                </c:pt>
                <c:pt idx="4">
                  <c:v>Venemaa</c:v>
                </c:pt>
                <c:pt idx="5">
                  <c:v>Mujal välismaal</c:v>
                </c:pt>
              </c:strCache>
            </c:strRef>
          </c:cat>
          <c:val>
            <c:numRef>
              <c:f>Leht27!$B$5:$B$11</c:f>
              <c:numCache>
                <c:formatCode>General</c:formatCode>
                <c:ptCount val="6"/>
                <c:pt idx="0">
                  <c:v>506</c:v>
                </c:pt>
                <c:pt idx="1">
                  <c:v>171</c:v>
                </c:pt>
                <c:pt idx="2">
                  <c:v>120</c:v>
                </c:pt>
                <c:pt idx="3">
                  <c:v>3</c:v>
                </c:pt>
                <c:pt idx="4">
                  <c:v>1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C9-49A6-8957-181B504DBE28}"/>
            </c:ext>
          </c:extLst>
        </c:ser>
        <c:ser>
          <c:idx val="1"/>
          <c:order val="1"/>
          <c:tx>
            <c:strRef>
              <c:f>Leht27!$C$3:$C$4</c:f>
              <c:strCache>
                <c:ptCount val="1"/>
                <c:pt idx="0">
                  <c:v>Pigem jah</c:v>
                </c:pt>
              </c:strCache>
            </c:strRef>
          </c:tx>
          <c:spPr>
            <a:solidFill>
              <a:srgbClr val="FFDCD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Leht27!$A$5:$A$11</c:f>
              <c:strCache>
                <c:ptCount val="6"/>
                <c:pt idx="0">
                  <c:v>Tallinn</c:v>
                </c:pt>
                <c:pt idx="1">
                  <c:v>Mujal Eestis</c:v>
                </c:pt>
                <c:pt idx="2">
                  <c:v>Viimsi</c:v>
                </c:pt>
                <c:pt idx="3">
                  <c:v>Soome</c:v>
                </c:pt>
                <c:pt idx="4">
                  <c:v>Venemaa</c:v>
                </c:pt>
                <c:pt idx="5">
                  <c:v>Mujal välismaal</c:v>
                </c:pt>
              </c:strCache>
            </c:strRef>
          </c:cat>
          <c:val>
            <c:numRef>
              <c:f>Leht27!$C$5:$C$11</c:f>
              <c:numCache>
                <c:formatCode>General</c:formatCode>
                <c:ptCount val="6"/>
                <c:pt idx="0">
                  <c:v>122</c:v>
                </c:pt>
                <c:pt idx="1">
                  <c:v>39</c:v>
                </c:pt>
                <c:pt idx="2">
                  <c:v>32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C9-49A6-8957-181B504DBE28}"/>
            </c:ext>
          </c:extLst>
        </c:ser>
        <c:ser>
          <c:idx val="2"/>
          <c:order val="2"/>
          <c:tx>
            <c:strRef>
              <c:f>Leht27!$D$3:$D$4</c:f>
              <c:strCache>
                <c:ptCount val="1"/>
                <c:pt idx="0">
                  <c:v>Pigem ei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Leht27!$A$5:$A$11</c:f>
              <c:strCache>
                <c:ptCount val="6"/>
                <c:pt idx="0">
                  <c:v>Tallinn</c:v>
                </c:pt>
                <c:pt idx="1">
                  <c:v>Mujal Eestis</c:v>
                </c:pt>
                <c:pt idx="2">
                  <c:v>Viimsi</c:v>
                </c:pt>
                <c:pt idx="3">
                  <c:v>Soome</c:v>
                </c:pt>
                <c:pt idx="4">
                  <c:v>Venemaa</c:v>
                </c:pt>
                <c:pt idx="5">
                  <c:v>Mujal välismaal</c:v>
                </c:pt>
              </c:strCache>
            </c:strRef>
          </c:cat>
          <c:val>
            <c:numRef>
              <c:f>Leht27!$D$5:$D$11</c:f>
              <c:numCache>
                <c:formatCode>General</c:formatCode>
                <c:ptCount val="6"/>
                <c:pt idx="0">
                  <c:v>16</c:v>
                </c:pt>
                <c:pt idx="1">
                  <c:v>7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C9-49A6-8957-181B504DBE28}"/>
            </c:ext>
          </c:extLst>
        </c:ser>
        <c:ser>
          <c:idx val="3"/>
          <c:order val="3"/>
          <c:tx>
            <c:strRef>
              <c:f>Leht27!$E$3:$E$4</c:f>
              <c:strCache>
                <c:ptCount val="1"/>
                <c:pt idx="0">
                  <c:v>Ei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Leht27!$A$5:$A$11</c:f>
              <c:strCache>
                <c:ptCount val="6"/>
                <c:pt idx="0">
                  <c:v>Tallinn</c:v>
                </c:pt>
                <c:pt idx="1">
                  <c:v>Mujal Eestis</c:v>
                </c:pt>
                <c:pt idx="2">
                  <c:v>Viimsi</c:v>
                </c:pt>
                <c:pt idx="3">
                  <c:v>Soome</c:v>
                </c:pt>
                <c:pt idx="4">
                  <c:v>Venemaa</c:v>
                </c:pt>
                <c:pt idx="5">
                  <c:v>Mujal välismaal</c:v>
                </c:pt>
              </c:strCache>
            </c:strRef>
          </c:cat>
          <c:val>
            <c:numRef>
              <c:f>Leht27!$E$5:$E$11</c:f>
              <c:numCache>
                <c:formatCode>General</c:formatCode>
                <c:ptCount val="6"/>
                <c:pt idx="0">
                  <c:v>30</c:v>
                </c:pt>
                <c:pt idx="1">
                  <c:v>11</c:v>
                </c:pt>
                <c:pt idx="2">
                  <c:v>5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CC9-49A6-8957-181B504DBE2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924462592"/>
        <c:axId val="924478400"/>
      </c:barChart>
      <c:catAx>
        <c:axId val="924462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924478400"/>
        <c:crosses val="autoZero"/>
        <c:auto val="1"/>
        <c:lblAlgn val="ctr"/>
        <c:lblOffset val="100"/>
        <c:noMultiLvlLbl val="0"/>
      </c:catAx>
      <c:valAx>
        <c:axId val="924478400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924462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[P__hik__simustik_patsiendile_2021.xls]Leht25!PivotTable-liigendtabel1</c:name>
    <c:fmtId val="1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 dirty="0"/>
              <a:t>Külastusega</a:t>
            </a:r>
            <a:r>
              <a:rPr lang="et-EE" baseline="0" dirty="0"/>
              <a:t> tervikuna</a:t>
            </a:r>
            <a:r>
              <a:rPr lang="et-EE" dirty="0"/>
              <a:t> rahulolu teenuste lõikes</a:t>
            </a:r>
            <a:br>
              <a:rPr lang="et-EE" dirty="0"/>
            </a:br>
            <a:r>
              <a:rPr lang="et-EE" dirty="0"/>
              <a:t>(arvuliselt;</a:t>
            </a:r>
            <a:r>
              <a:rPr lang="et-EE" baseline="0" dirty="0"/>
              <a:t> vastajatel lubatud küsimustikus valida mitu viimati külastatud teenust) </a:t>
            </a:r>
            <a:endParaRPr lang="et-EE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rgbClr val="FF706D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FFDCD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bg2">
              <a:lumMod val="9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rgbClr val="FF706D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rgbClr val="FFDCD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bg2">
              <a:lumMod val="9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rgbClr val="FF706D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rgbClr val="FFDCD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bg2">
              <a:lumMod val="9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Leht25!$B$3:$B$4</c:f>
              <c:strCache>
                <c:ptCount val="1"/>
                <c:pt idx="0">
                  <c:v>Jah</c:v>
                </c:pt>
              </c:strCache>
            </c:strRef>
          </c:tx>
          <c:spPr>
            <a:solidFill>
              <a:srgbClr val="FF706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Leht25!$A$5:$A$26</c:f>
              <c:strCache>
                <c:ptCount val="21"/>
                <c:pt idx="0">
                  <c:v>Muu</c:v>
                </c:pt>
                <c:pt idx="1">
                  <c:v>Eriarsti konsultatsioon</c:v>
                </c:pt>
                <c:pt idx="2">
                  <c:v>Raseduse jälgimine</c:v>
                </c:pt>
                <c:pt idx="3">
                  <c:v>Haiglaravi: päevakirurgia</c:v>
                </c:pt>
                <c:pt idx="4">
                  <c:v>Eriarsti konsultatsioon; Haiglaravi: päevakirurgia</c:v>
                </c:pt>
                <c:pt idx="5">
                  <c:v>Mind suunati järelravile teisest haiglast</c:v>
                </c:pt>
                <c:pt idx="6">
                  <c:v>Ambulatoorne taastusravi</c:v>
                </c:pt>
                <c:pt idx="7">
                  <c:v>Haiglaravi: operatsioon ja taastumine</c:v>
                </c:pt>
                <c:pt idx="8">
                  <c:v>Eriarsti konsultatsioon; Muu</c:v>
                </c:pt>
                <c:pt idx="9">
                  <c:v>Eriarsti konsultatsioon; Ambulatoorne taastusravi</c:v>
                </c:pt>
                <c:pt idx="10">
                  <c:v>Eriarsti konsultatsioon; Haiglaravi: operatsioon ja taastumine</c:v>
                </c:pt>
                <c:pt idx="11">
                  <c:v>Eriarsti konsultatsioon; Raseduse jälgimine</c:v>
                </c:pt>
                <c:pt idx="12">
                  <c:v>Eriarsti konsultatsioon; Haiglaravi: päevakirurgia; Raseduse jälgimine</c:v>
                </c:pt>
                <c:pt idx="13">
                  <c:v>Eriarsti konsultatsioon; Raseduse jälgimine; Muu</c:v>
                </c:pt>
                <c:pt idx="14">
                  <c:v>Eriarsti konsultatsioon; Mind suunati järelravile teisest haiglast</c:v>
                </c:pt>
                <c:pt idx="15">
                  <c:v>Raseduse jälgimine; Muu</c:v>
                </c:pt>
                <c:pt idx="16">
                  <c:v>Eriarsti konsultatsioon; Haiglaravi: päevakirurgia; Haiglaravi: operatsioon ja taastumine</c:v>
                </c:pt>
                <c:pt idx="17">
                  <c:v>Haiglaravi: päevakirurgia; Raseduse jälgimine</c:v>
                </c:pt>
                <c:pt idx="18">
                  <c:v>Eriarsti konsultatsioon; Haiglaravi: operatsioon ja taastumine; Raseduse jälgimine</c:v>
                </c:pt>
                <c:pt idx="19">
                  <c:v>Haiglaravi: operatsioon ja taastumine; Raseduse jälgimine</c:v>
                </c:pt>
                <c:pt idx="20">
                  <c:v>Eriarsti konsultatsioon; Haiglaravi: päevakirurgia; Haiglaravi: operatsioon ja taastumine; Muu</c:v>
                </c:pt>
              </c:strCache>
            </c:strRef>
          </c:cat>
          <c:val>
            <c:numRef>
              <c:f>Leht25!$B$5:$B$26</c:f>
              <c:numCache>
                <c:formatCode>General</c:formatCode>
                <c:ptCount val="21"/>
                <c:pt idx="0">
                  <c:v>377</c:v>
                </c:pt>
                <c:pt idx="1">
                  <c:v>273</c:v>
                </c:pt>
                <c:pt idx="2">
                  <c:v>28</c:v>
                </c:pt>
                <c:pt idx="3">
                  <c:v>20</c:v>
                </c:pt>
                <c:pt idx="4">
                  <c:v>12</c:v>
                </c:pt>
                <c:pt idx="5">
                  <c:v>8</c:v>
                </c:pt>
                <c:pt idx="6">
                  <c:v>14</c:v>
                </c:pt>
                <c:pt idx="7">
                  <c:v>13</c:v>
                </c:pt>
                <c:pt idx="8">
                  <c:v>11</c:v>
                </c:pt>
                <c:pt idx="9">
                  <c:v>7</c:v>
                </c:pt>
                <c:pt idx="10">
                  <c:v>9</c:v>
                </c:pt>
                <c:pt idx="11">
                  <c:v>8</c:v>
                </c:pt>
                <c:pt idx="12">
                  <c:v>4</c:v>
                </c:pt>
                <c:pt idx="13">
                  <c:v>4</c:v>
                </c:pt>
                <c:pt idx="14">
                  <c:v>2</c:v>
                </c:pt>
                <c:pt idx="15">
                  <c:v>3</c:v>
                </c:pt>
                <c:pt idx="16">
                  <c:v>2</c:v>
                </c:pt>
                <c:pt idx="17">
                  <c:v>2</c:v>
                </c:pt>
                <c:pt idx="18">
                  <c:v>1</c:v>
                </c:pt>
                <c:pt idx="19">
                  <c:v>2</c:v>
                </c:pt>
                <c:pt idx="2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22-47B4-A702-A1CBDC9F76BE}"/>
            </c:ext>
          </c:extLst>
        </c:ser>
        <c:ser>
          <c:idx val="1"/>
          <c:order val="1"/>
          <c:tx>
            <c:strRef>
              <c:f>Leht25!$C$3:$C$4</c:f>
              <c:strCache>
                <c:ptCount val="1"/>
                <c:pt idx="0">
                  <c:v>Pigem jah</c:v>
                </c:pt>
              </c:strCache>
            </c:strRef>
          </c:tx>
          <c:spPr>
            <a:solidFill>
              <a:srgbClr val="FFDCD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Leht25!$A$5:$A$26</c:f>
              <c:strCache>
                <c:ptCount val="21"/>
                <c:pt idx="0">
                  <c:v>Muu</c:v>
                </c:pt>
                <c:pt idx="1">
                  <c:v>Eriarsti konsultatsioon</c:v>
                </c:pt>
                <c:pt idx="2">
                  <c:v>Raseduse jälgimine</c:v>
                </c:pt>
                <c:pt idx="3">
                  <c:v>Haiglaravi: päevakirurgia</c:v>
                </c:pt>
                <c:pt idx="4">
                  <c:v>Eriarsti konsultatsioon; Haiglaravi: päevakirurgia</c:v>
                </c:pt>
                <c:pt idx="5">
                  <c:v>Mind suunati järelravile teisest haiglast</c:v>
                </c:pt>
                <c:pt idx="6">
                  <c:v>Ambulatoorne taastusravi</c:v>
                </c:pt>
                <c:pt idx="7">
                  <c:v>Haiglaravi: operatsioon ja taastumine</c:v>
                </c:pt>
                <c:pt idx="8">
                  <c:v>Eriarsti konsultatsioon; Muu</c:v>
                </c:pt>
                <c:pt idx="9">
                  <c:v>Eriarsti konsultatsioon; Ambulatoorne taastusravi</c:v>
                </c:pt>
                <c:pt idx="10">
                  <c:v>Eriarsti konsultatsioon; Haiglaravi: operatsioon ja taastumine</c:v>
                </c:pt>
                <c:pt idx="11">
                  <c:v>Eriarsti konsultatsioon; Raseduse jälgimine</c:v>
                </c:pt>
                <c:pt idx="12">
                  <c:v>Eriarsti konsultatsioon; Haiglaravi: päevakirurgia; Raseduse jälgimine</c:v>
                </c:pt>
                <c:pt idx="13">
                  <c:v>Eriarsti konsultatsioon; Raseduse jälgimine; Muu</c:v>
                </c:pt>
                <c:pt idx="14">
                  <c:v>Eriarsti konsultatsioon; Mind suunati järelravile teisest haiglast</c:v>
                </c:pt>
                <c:pt idx="15">
                  <c:v>Raseduse jälgimine; Muu</c:v>
                </c:pt>
                <c:pt idx="16">
                  <c:v>Eriarsti konsultatsioon; Haiglaravi: päevakirurgia; Haiglaravi: operatsioon ja taastumine</c:v>
                </c:pt>
                <c:pt idx="17">
                  <c:v>Haiglaravi: päevakirurgia; Raseduse jälgimine</c:v>
                </c:pt>
                <c:pt idx="18">
                  <c:v>Eriarsti konsultatsioon; Haiglaravi: operatsioon ja taastumine; Raseduse jälgimine</c:v>
                </c:pt>
                <c:pt idx="19">
                  <c:v>Haiglaravi: operatsioon ja taastumine; Raseduse jälgimine</c:v>
                </c:pt>
                <c:pt idx="20">
                  <c:v>Eriarsti konsultatsioon; Haiglaravi: päevakirurgia; Haiglaravi: operatsioon ja taastumine; Muu</c:v>
                </c:pt>
              </c:strCache>
            </c:strRef>
          </c:cat>
          <c:val>
            <c:numRef>
              <c:f>Leht25!$C$5:$C$26</c:f>
              <c:numCache>
                <c:formatCode>General</c:formatCode>
                <c:ptCount val="21"/>
                <c:pt idx="0">
                  <c:v>113</c:v>
                </c:pt>
                <c:pt idx="1">
                  <c:v>56</c:v>
                </c:pt>
                <c:pt idx="2">
                  <c:v>1</c:v>
                </c:pt>
                <c:pt idx="4">
                  <c:v>4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6</c:v>
                </c:pt>
                <c:pt idx="10">
                  <c:v>1</c:v>
                </c:pt>
                <c:pt idx="11">
                  <c:v>1</c:v>
                </c:pt>
                <c:pt idx="12">
                  <c:v>2</c:v>
                </c:pt>
                <c:pt idx="14">
                  <c:v>1</c:v>
                </c:pt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22-47B4-A702-A1CBDC9F76BE}"/>
            </c:ext>
          </c:extLst>
        </c:ser>
        <c:ser>
          <c:idx val="2"/>
          <c:order val="2"/>
          <c:tx>
            <c:strRef>
              <c:f>Leht25!$D$3:$D$4</c:f>
              <c:strCache>
                <c:ptCount val="1"/>
                <c:pt idx="0">
                  <c:v>Pigem ei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Leht25!$A$5:$A$26</c:f>
              <c:strCache>
                <c:ptCount val="21"/>
                <c:pt idx="0">
                  <c:v>Muu</c:v>
                </c:pt>
                <c:pt idx="1">
                  <c:v>Eriarsti konsultatsioon</c:v>
                </c:pt>
                <c:pt idx="2">
                  <c:v>Raseduse jälgimine</c:v>
                </c:pt>
                <c:pt idx="3">
                  <c:v>Haiglaravi: päevakirurgia</c:v>
                </c:pt>
                <c:pt idx="4">
                  <c:v>Eriarsti konsultatsioon; Haiglaravi: päevakirurgia</c:v>
                </c:pt>
                <c:pt idx="5">
                  <c:v>Mind suunati järelravile teisest haiglast</c:v>
                </c:pt>
                <c:pt idx="6">
                  <c:v>Ambulatoorne taastusravi</c:v>
                </c:pt>
                <c:pt idx="7">
                  <c:v>Haiglaravi: operatsioon ja taastumine</c:v>
                </c:pt>
                <c:pt idx="8">
                  <c:v>Eriarsti konsultatsioon; Muu</c:v>
                </c:pt>
                <c:pt idx="9">
                  <c:v>Eriarsti konsultatsioon; Ambulatoorne taastusravi</c:v>
                </c:pt>
                <c:pt idx="10">
                  <c:v>Eriarsti konsultatsioon; Haiglaravi: operatsioon ja taastumine</c:v>
                </c:pt>
                <c:pt idx="11">
                  <c:v>Eriarsti konsultatsioon; Raseduse jälgimine</c:v>
                </c:pt>
                <c:pt idx="12">
                  <c:v>Eriarsti konsultatsioon; Haiglaravi: päevakirurgia; Raseduse jälgimine</c:v>
                </c:pt>
                <c:pt idx="13">
                  <c:v>Eriarsti konsultatsioon; Raseduse jälgimine; Muu</c:v>
                </c:pt>
                <c:pt idx="14">
                  <c:v>Eriarsti konsultatsioon; Mind suunati järelravile teisest haiglast</c:v>
                </c:pt>
                <c:pt idx="15">
                  <c:v>Raseduse jälgimine; Muu</c:v>
                </c:pt>
                <c:pt idx="16">
                  <c:v>Eriarsti konsultatsioon; Haiglaravi: päevakirurgia; Haiglaravi: operatsioon ja taastumine</c:v>
                </c:pt>
                <c:pt idx="17">
                  <c:v>Haiglaravi: päevakirurgia; Raseduse jälgimine</c:v>
                </c:pt>
                <c:pt idx="18">
                  <c:v>Eriarsti konsultatsioon; Haiglaravi: operatsioon ja taastumine; Raseduse jälgimine</c:v>
                </c:pt>
                <c:pt idx="19">
                  <c:v>Haiglaravi: operatsioon ja taastumine; Raseduse jälgimine</c:v>
                </c:pt>
                <c:pt idx="20">
                  <c:v>Eriarsti konsultatsioon; Haiglaravi: päevakirurgia; Haiglaravi: operatsioon ja taastumine; Muu</c:v>
                </c:pt>
              </c:strCache>
            </c:strRef>
          </c:cat>
          <c:val>
            <c:numRef>
              <c:f>Leht25!$D$5:$D$26</c:f>
              <c:numCache>
                <c:formatCode>General</c:formatCode>
                <c:ptCount val="21"/>
                <c:pt idx="0">
                  <c:v>11</c:v>
                </c:pt>
                <c:pt idx="1">
                  <c:v>9</c:v>
                </c:pt>
                <c:pt idx="4">
                  <c:v>1</c:v>
                </c:pt>
                <c:pt idx="8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22-47B4-A702-A1CBDC9F76BE}"/>
            </c:ext>
          </c:extLst>
        </c:ser>
        <c:ser>
          <c:idx val="3"/>
          <c:order val="3"/>
          <c:tx>
            <c:strRef>
              <c:f>Leht25!$E$3:$E$4</c:f>
              <c:strCache>
                <c:ptCount val="1"/>
                <c:pt idx="0">
                  <c:v>Ei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Leht25!$A$5:$A$26</c:f>
              <c:strCache>
                <c:ptCount val="21"/>
                <c:pt idx="0">
                  <c:v>Muu</c:v>
                </c:pt>
                <c:pt idx="1">
                  <c:v>Eriarsti konsultatsioon</c:v>
                </c:pt>
                <c:pt idx="2">
                  <c:v>Raseduse jälgimine</c:v>
                </c:pt>
                <c:pt idx="3">
                  <c:v>Haiglaravi: päevakirurgia</c:v>
                </c:pt>
                <c:pt idx="4">
                  <c:v>Eriarsti konsultatsioon; Haiglaravi: päevakirurgia</c:v>
                </c:pt>
                <c:pt idx="5">
                  <c:v>Mind suunati järelravile teisest haiglast</c:v>
                </c:pt>
                <c:pt idx="6">
                  <c:v>Ambulatoorne taastusravi</c:v>
                </c:pt>
                <c:pt idx="7">
                  <c:v>Haiglaravi: operatsioon ja taastumine</c:v>
                </c:pt>
                <c:pt idx="8">
                  <c:v>Eriarsti konsultatsioon; Muu</c:v>
                </c:pt>
                <c:pt idx="9">
                  <c:v>Eriarsti konsultatsioon; Ambulatoorne taastusravi</c:v>
                </c:pt>
                <c:pt idx="10">
                  <c:v>Eriarsti konsultatsioon; Haiglaravi: operatsioon ja taastumine</c:v>
                </c:pt>
                <c:pt idx="11">
                  <c:v>Eriarsti konsultatsioon; Raseduse jälgimine</c:v>
                </c:pt>
                <c:pt idx="12">
                  <c:v>Eriarsti konsultatsioon; Haiglaravi: päevakirurgia; Raseduse jälgimine</c:v>
                </c:pt>
                <c:pt idx="13">
                  <c:v>Eriarsti konsultatsioon; Raseduse jälgimine; Muu</c:v>
                </c:pt>
                <c:pt idx="14">
                  <c:v>Eriarsti konsultatsioon; Mind suunati järelravile teisest haiglast</c:v>
                </c:pt>
                <c:pt idx="15">
                  <c:v>Raseduse jälgimine; Muu</c:v>
                </c:pt>
                <c:pt idx="16">
                  <c:v>Eriarsti konsultatsioon; Haiglaravi: päevakirurgia; Haiglaravi: operatsioon ja taastumine</c:v>
                </c:pt>
                <c:pt idx="17">
                  <c:v>Haiglaravi: päevakirurgia; Raseduse jälgimine</c:v>
                </c:pt>
                <c:pt idx="18">
                  <c:v>Eriarsti konsultatsioon; Haiglaravi: operatsioon ja taastumine; Raseduse jälgimine</c:v>
                </c:pt>
                <c:pt idx="19">
                  <c:v>Haiglaravi: operatsioon ja taastumine; Raseduse jälgimine</c:v>
                </c:pt>
                <c:pt idx="20">
                  <c:v>Eriarsti konsultatsioon; Haiglaravi: päevakirurgia; Haiglaravi: operatsioon ja taastumine; Muu</c:v>
                </c:pt>
              </c:strCache>
            </c:strRef>
          </c:cat>
          <c:val>
            <c:numRef>
              <c:f>Leht25!$E$5:$E$26</c:f>
              <c:numCache>
                <c:formatCode>General</c:formatCode>
                <c:ptCount val="21"/>
                <c:pt idx="0">
                  <c:v>33</c:v>
                </c:pt>
                <c:pt idx="1">
                  <c:v>9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522-47B4-A702-A1CBDC9F76B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932805680"/>
        <c:axId val="932804016"/>
      </c:barChart>
      <c:catAx>
        <c:axId val="932805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932804016"/>
        <c:crosses val="autoZero"/>
        <c:auto val="1"/>
        <c:lblAlgn val="ctr"/>
        <c:lblOffset val="100"/>
        <c:noMultiLvlLbl val="0"/>
      </c:catAx>
      <c:valAx>
        <c:axId val="93280401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932805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 sz="1500"/>
              <a:t>Rahuolu tervikuna Fertilitase külastusega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tervikuna_rahulolu!$B$5</c:f>
              <c:strCache>
                <c:ptCount val="1"/>
                <c:pt idx="0">
                  <c:v>Jah</c:v>
                </c:pt>
              </c:strCache>
            </c:strRef>
          </c:tx>
          <c:spPr>
            <a:ln w="28575" cap="rnd">
              <a:solidFill>
                <a:srgbClr val="FF706D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706D"/>
              </a:solidFill>
              <a:ln w="9525">
                <a:solidFill>
                  <a:srgbClr val="FF706D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tervikuna_rahulolu!$C$4:$I$4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tervikuna_rahulolu!$C$5:$I$5</c:f>
              <c:numCache>
                <c:formatCode>0</c:formatCode>
                <c:ptCount val="7"/>
                <c:pt idx="0">
                  <c:v>82.3</c:v>
                </c:pt>
                <c:pt idx="1">
                  <c:v>83</c:v>
                </c:pt>
                <c:pt idx="2">
                  <c:v>90</c:v>
                </c:pt>
                <c:pt idx="3">
                  <c:v>88</c:v>
                </c:pt>
                <c:pt idx="4">
                  <c:v>82</c:v>
                </c:pt>
                <c:pt idx="5">
                  <c:v>80</c:v>
                </c:pt>
                <c:pt idx="6">
                  <c:v>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902-4E85-8AE6-536F6BD22ACA}"/>
            </c:ext>
          </c:extLst>
        </c:ser>
        <c:ser>
          <c:idx val="1"/>
          <c:order val="1"/>
          <c:tx>
            <c:strRef>
              <c:f>tervikuna_rahulolu!$B$6</c:f>
              <c:strCache>
                <c:ptCount val="1"/>
                <c:pt idx="0">
                  <c:v>Pigem jah</c:v>
                </c:pt>
              </c:strCache>
            </c:strRef>
          </c:tx>
          <c:spPr>
            <a:ln w="28575" cap="rnd">
              <a:solidFill>
                <a:srgbClr val="FFDCD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DCD1"/>
              </a:solidFill>
              <a:ln w="9525">
                <a:solidFill>
                  <a:srgbClr val="FFDCD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tervikuna_rahulolu!$C$4:$I$4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tervikuna_rahulolu!$C$6:$I$6</c:f>
              <c:numCache>
                <c:formatCode>0</c:formatCode>
                <c:ptCount val="7"/>
                <c:pt idx="0">
                  <c:v>13.7</c:v>
                </c:pt>
                <c:pt idx="1">
                  <c:v>11</c:v>
                </c:pt>
                <c:pt idx="2">
                  <c:v>9</c:v>
                </c:pt>
                <c:pt idx="3">
                  <c:v>11</c:v>
                </c:pt>
                <c:pt idx="4">
                  <c:v>15</c:v>
                </c:pt>
                <c:pt idx="5">
                  <c:v>16</c:v>
                </c:pt>
                <c:pt idx="6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902-4E85-8AE6-536F6BD22ACA}"/>
            </c:ext>
          </c:extLst>
        </c:ser>
        <c:ser>
          <c:idx val="2"/>
          <c:order val="2"/>
          <c:tx>
            <c:strRef>
              <c:f>tervikuna_rahulolu!$B$7</c:f>
              <c:strCache>
                <c:ptCount val="1"/>
                <c:pt idx="0">
                  <c:v>Pigem ei</c:v>
                </c:pt>
              </c:strCache>
            </c:strRef>
          </c:tx>
          <c:spPr>
            <a:ln w="28575" cap="rnd">
              <a:solidFill>
                <a:schemeClr val="bg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2"/>
              </a:solidFill>
              <a:ln w="9525">
                <a:solidFill>
                  <a:schemeClr val="bg2"/>
                </a:solidFill>
              </a:ln>
              <a:effectLst/>
            </c:spPr>
          </c:marker>
          <c:dLbls>
            <c:dLbl>
              <c:idx val="6"/>
              <c:layout>
                <c:manualLayout>
                  <c:x val="1.6739925600785129E-2"/>
                  <c:y val="-2.6091454973562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902-4E85-8AE6-536F6BD22A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tervikuna_rahulolu!$C$4:$I$4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tervikuna_rahulolu!$C$7:$I$7</c:f>
              <c:numCache>
                <c:formatCode>0</c:formatCode>
                <c:ptCount val="7"/>
                <c:pt idx="0">
                  <c:v>1.6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902-4E85-8AE6-536F6BD22ACA}"/>
            </c:ext>
          </c:extLst>
        </c:ser>
        <c:ser>
          <c:idx val="3"/>
          <c:order val="3"/>
          <c:tx>
            <c:strRef>
              <c:f>tervikuna_rahulolu!$B$8</c:f>
              <c:strCache>
                <c:ptCount val="1"/>
                <c:pt idx="0">
                  <c:v>Ei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6"/>
              <c:layout>
                <c:manualLayout>
                  <c:x val="1.2589086123781274E-2"/>
                  <c:y val="-8.60108815232800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902-4E85-8AE6-536F6BD22A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tervikuna_rahulolu!$C$4:$I$4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tervikuna_rahulolu!$C$8:$I$8</c:f>
              <c:numCache>
                <c:formatCode>0</c:formatCode>
                <c:ptCount val="7"/>
                <c:pt idx="0">
                  <c:v>2.4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902-4E85-8AE6-536F6BD22AC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92456719"/>
        <c:axId val="792434255"/>
      </c:lineChart>
      <c:catAx>
        <c:axId val="7924567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792434255"/>
        <c:crosses val="autoZero"/>
        <c:auto val="1"/>
        <c:lblAlgn val="ctr"/>
        <c:lblOffset val="100"/>
        <c:noMultiLvlLbl val="0"/>
      </c:catAx>
      <c:valAx>
        <c:axId val="792434255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7924567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Bahnschrift" panose="020B0502040204020203" pitchFamily="34" charset="0"/>
        </a:defRPr>
      </a:pPr>
      <a:endParaRPr lang="et-E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[P__hik__simustik_patsiendile_2021.xls]Leht4!PivotTable-liigendtabel4</c:name>
    <c:fmtId val="8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/>
              <a:t>Elukoht</a:t>
            </a:r>
            <a:endParaRPr lang="en-US"/>
          </a:p>
        </c:rich>
      </c:tx>
      <c:layout>
        <c:manualLayout>
          <c:xMode val="edge"/>
          <c:yMode val="edge"/>
          <c:x val="0.31583341740548998"/>
          <c:y val="8.291022516772024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14896194225721779"/>
              <c:y val="-0.21020924467774871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78E63465-626E-4D32-BB3D-9BE484AE752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759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62140619-1EB8-4FF2-A108-8FA0DC8187F0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264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2CAD6E50-015A-42E4-967E-D5C9D0D68AB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168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3FD6D87B-2FB7-4707-BB9A-C8CC4191CE4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5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BBA26D5A-E97F-4CEC-8BA0-0EAB443E2DF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97082204-07FC-4126-B46C-7767B175A61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14896194225721779"/>
              <c:y val="-0.21020924467774871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78E63465-626E-4D32-BB3D-9BE484AE752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759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62140619-1EB8-4FF2-A108-8FA0DC8187F0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264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2CAD6E50-015A-42E4-967E-D5C9D0D68AB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168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3FD6D87B-2FB7-4707-BB9A-C8CC4191CE4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BBA26D5A-E97F-4CEC-8BA0-0EAB443E2DF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97082204-07FC-4126-B46C-7767B175A61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14896194225721779"/>
              <c:y val="-0.21020924467774871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78E63465-626E-4D32-BB3D-9BE484AE752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759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6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62140619-1EB8-4FF2-A108-8FA0DC8187F0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264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7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2CAD6E50-015A-42E4-967E-D5C9D0D68AB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168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3FD6D87B-2FB7-4707-BB9A-C8CC4191CE4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BBA26D5A-E97F-4CEC-8BA0-0EAB443E2DFA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6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97082204-07FC-4126-B46C-7767B175A61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Leht4!$B$3:$B$4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F706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8AF-4454-BE3E-9BC529FA37D1}"/>
              </c:ext>
            </c:extLst>
          </c:dPt>
          <c:dPt>
            <c:idx val="1"/>
            <c:bubble3D val="0"/>
            <c:spPr>
              <a:solidFill>
                <a:srgbClr val="FFDCD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8AF-4454-BE3E-9BC529FA37D1}"/>
              </c:ext>
            </c:extLst>
          </c:dPt>
          <c:dPt>
            <c:idx val="2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8AF-4454-BE3E-9BC529FA37D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8AF-4454-BE3E-9BC529FA37D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8AF-4454-BE3E-9BC529FA37D1}"/>
              </c:ext>
            </c:extLst>
          </c:dPt>
          <c:dPt>
            <c:idx val="5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8AF-4454-BE3E-9BC529FA37D1}"/>
              </c:ext>
            </c:extLst>
          </c:dPt>
          <c:dLbls>
            <c:dLbl>
              <c:idx val="0"/>
              <c:layout>
                <c:manualLayout>
                  <c:x val="-0.22605021472935818"/>
                  <c:y val="-0.21712755291450953"/>
                </c:manualLayout>
              </c:layout>
              <c:tx>
                <c:rich>
                  <a:bodyPr/>
                  <a:lstStyle/>
                  <a:p>
                    <a:fld id="{78E63465-626E-4D32-BB3D-9BE484AE752E}" type="PERCENTAGE">
                      <a:rPr lang="en-US"/>
                      <a:pPr/>
                      <a:t>[PERCENTAGE]</a:t>
                    </a:fld>
                    <a:r>
                      <a:rPr lang="en-US"/>
                      <a:t>; 759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8AF-4454-BE3E-9BC529FA37D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2140619-1EB8-4FF2-A108-8FA0DC8187F0}" type="PERCENTAGE">
                      <a:rPr lang="en-US"/>
                      <a:pPr/>
                      <a:t>[PERCENTAGE]</a:t>
                    </a:fld>
                    <a:r>
                      <a:rPr lang="en-US"/>
                      <a:t>; 264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8AF-4454-BE3E-9BC529FA37D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2CAD6E50-015A-42E4-967E-D5C9D0D68ABB}" type="PERCENTAGE">
                      <a:rPr lang="en-US"/>
                      <a:pPr/>
                      <a:t>[PERCENTAGE]</a:t>
                    </a:fld>
                    <a:r>
                      <a:rPr lang="en-US"/>
                      <a:t>; 168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8AF-4454-BE3E-9BC529FA37D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FD6D87B-2FB7-4707-BB9A-C8CC4191CE44}" type="PERCENTAGE">
                      <a:rPr lang="en-US"/>
                      <a:pPr/>
                      <a:t>[PERCENTAGE]</a:t>
                    </a:fld>
                    <a:r>
                      <a:rPr lang="en-US"/>
                      <a:t>; 16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8AF-4454-BE3E-9BC529FA37D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BBA26D5A-E97F-4CEC-8BA0-0EAB443E2DFA}" type="PERCENTAGE">
                      <a:rPr lang="en-US"/>
                      <a:pPr/>
                      <a:t>[PERCENTAGE]</a:t>
                    </a:fld>
                    <a:r>
                      <a:rPr lang="en-US"/>
                      <a:t>; 6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8AF-4454-BE3E-9BC529FA37D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97082204-07FC-4126-B46C-7767B175A61F}" type="PERCENTAGE">
                      <a:rPr lang="en-US"/>
                      <a:pPr/>
                      <a:t>[PERCENTAGE]</a:t>
                    </a:fld>
                    <a:r>
                      <a:rPr lang="en-US"/>
                      <a:t>; 3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F8AF-4454-BE3E-9BC529FA37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Leht4!$A$5:$A$11</c:f>
              <c:strCache>
                <c:ptCount val="6"/>
                <c:pt idx="0">
                  <c:v>Tallinn</c:v>
                </c:pt>
                <c:pt idx="1">
                  <c:v>Mujal Eestis</c:v>
                </c:pt>
                <c:pt idx="2">
                  <c:v>Viimsi</c:v>
                </c:pt>
                <c:pt idx="3">
                  <c:v>Mujal välismaal</c:v>
                </c:pt>
                <c:pt idx="4">
                  <c:v>Soome</c:v>
                </c:pt>
                <c:pt idx="5">
                  <c:v>Venemaa</c:v>
                </c:pt>
              </c:strCache>
            </c:strRef>
          </c:cat>
          <c:val>
            <c:numRef>
              <c:f>Leht4!$B$5:$B$11</c:f>
              <c:numCache>
                <c:formatCode>General</c:formatCode>
                <c:ptCount val="6"/>
                <c:pt idx="0">
                  <c:v>759</c:v>
                </c:pt>
                <c:pt idx="1">
                  <c:v>264</c:v>
                </c:pt>
                <c:pt idx="2">
                  <c:v>168</c:v>
                </c:pt>
                <c:pt idx="3">
                  <c:v>16</c:v>
                </c:pt>
                <c:pt idx="4">
                  <c:v>6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8AF-4454-BE3E-9BC529FA37D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262361641998279"/>
          <c:y val="0.26763823795615943"/>
          <c:w val="0.27560457648354558"/>
          <c:h val="0.550527163585088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[P__hik__simustik_patsiendile_2021.xls]Leht14!PivotTable-liigendtabel10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 dirty="0" err="1"/>
              <a:t>Kui</a:t>
            </a:r>
            <a:r>
              <a:rPr lang="en-US" dirty="0"/>
              <a:t> Teil </a:t>
            </a:r>
            <a:r>
              <a:rPr lang="en-US" dirty="0" err="1"/>
              <a:t>tekib</a:t>
            </a:r>
            <a:r>
              <a:rPr lang="en-US" dirty="0"/>
              <a:t> </a:t>
            </a:r>
            <a:r>
              <a:rPr lang="en-US" dirty="0" err="1"/>
              <a:t>vajadus</a:t>
            </a:r>
            <a:r>
              <a:rPr lang="en-US" dirty="0"/>
              <a:t> </a:t>
            </a:r>
            <a:r>
              <a:rPr lang="en-US" dirty="0" err="1"/>
              <a:t>raviteenuse</a:t>
            </a:r>
            <a:r>
              <a:rPr lang="en-US" dirty="0"/>
              <a:t> </a:t>
            </a:r>
            <a:r>
              <a:rPr lang="en-US" dirty="0" err="1"/>
              <a:t>järele</a:t>
            </a:r>
            <a:r>
              <a:rPr lang="en-US" dirty="0"/>
              <a:t>, </a:t>
            </a:r>
            <a:endParaRPr lang="et-EE" dirty="0"/>
          </a:p>
          <a:p>
            <a:pPr>
              <a:defRPr/>
            </a:pPr>
            <a:r>
              <a:rPr lang="en-US" dirty="0"/>
              <a:t>kas </a:t>
            </a:r>
            <a:r>
              <a:rPr lang="en-US" dirty="0" err="1"/>
              <a:t>tuleksite</a:t>
            </a:r>
            <a:r>
              <a:rPr lang="en-US" dirty="0"/>
              <a:t> </a:t>
            </a:r>
            <a:r>
              <a:rPr lang="en-US" dirty="0" err="1"/>
              <a:t>taas</a:t>
            </a:r>
            <a:r>
              <a:rPr lang="en-US" dirty="0"/>
              <a:t> </a:t>
            </a:r>
            <a:r>
              <a:rPr lang="en-US" dirty="0" err="1"/>
              <a:t>Fertilitasse</a:t>
            </a:r>
            <a:r>
              <a:rPr lang="en-US" dirty="0"/>
              <a:t>?</a:t>
            </a:r>
          </a:p>
        </c:rich>
      </c:tx>
      <c:layout>
        <c:manualLayout>
          <c:xMode val="edge"/>
          <c:yMode val="edge"/>
          <c:x val="0.2403045616961377"/>
          <c:y val="3.614271173787655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1031227034120735"/>
              <c:y val="-0.2263779527559055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6E226857-7F34-4FAD-9A7A-CC818903707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723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1EDA3A3F-3E7E-4A81-A71B-9807B749623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261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D0825F4-49AE-4A9F-AE7F-122EC895F7B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227F1CB8-D4C7-464C-AFF9-F804B46852F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1031227034120735"/>
              <c:y val="-0.2263779527559055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6E226857-7F34-4FAD-9A7A-CC818903707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723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7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1EDA3A3F-3E7E-4A81-A71B-9807B749623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261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D0825F4-49AE-4A9F-AE7F-122EC895F7B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227F1CB8-D4C7-464C-AFF9-F804B46852F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-0.1031227034120735"/>
              <c:y val="-0.2263779527559055"/>
            </c:manualLayout>
          </c:layout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6E226857-7F34-4FAD-9A7A-CC8189037077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723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1EDA3A3F-3E7E-4A81-A71B-9807B749623F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261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3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9D0825F4-49AE-4A9F-AE7F-122EC895F7B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42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fld id="{227F1CB8-D4C7-464C-AFF9-F804B46852F8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Leht14!$B$3:$B$4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F706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2BD-4AB8-A074-AA375AA545FB}"/>
              </c:ext>
            </c:extLst>
          </c:dPt>
          <c:dPt>
            <c:idx val="1"/>
            <c:bubble3D val="0"/>
            <c:spPr>
              <a:solidFill>
                <a:srgbClr val="FFDCD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2BD-4AB8-A074-AA375AA545FB}"/>
              </c:ext>
            </c:extLst>
          </c:dPt>
          <c:dPt>
            <c:idx val="2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2BD-4AB8-A074-AA375AA545F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2BD-4AB8-A074-AA375AA545FB}"/>
              </c:ext>
            </c:extLst>
          </c:dPt>
          <c:dLbls>
            <c:dLbl>
              <c:idx val="0"/>
              <c:layout>
                <c:manualLayout>
                  <c:x val="-0.14064406020744077"/>
                  <c:y val="-0.31779077123386373"/>
                </c:manualLayout>
              </c:layout>
              <c:tx>
                <c:rich>
                  <a:bodyPr/>
                  <a:lstStyle/>
                  <a:p>
                    <a:fld id="{6E226857-7F34-4FAD-9A7A-CC8189037077}" type="PERCENTAGE">
                      <a:rPr lang="en-US"/>
                      <a:pPr/>
                      <a:t>[PERCENTAGE]</a:t>
                    </a:fld>
                    <a:r>
                      <a:rPr lang="en-US"/>
                      <a:t>; 723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2BD-4AB8-A074-AA375AA545F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EDA3A3F-3E7E-4A81-A71B-9807B749623F}" type="PERCENTAGE">
                      <a:rPr lang="en-US"/>
                      <a:pPr/>
                      <a:t>[PERCENTAGE]</a:t>
                    </a:fld>
                    <a:r>
                      <a:rPr lang="en-US"/>
                      <a:t>; 261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2BD-4AB8-A074-AA375AA545FB}"/>
                </c:ext>
              </c:extLst>
            </c:dLbl>
            <c:dLbl>
              <c:idx val="2"/>
              <c:layout>
                <c:manualLayout>
                  <c:x val="-1.3712024024150206E-2"/>
                  <c:y val="-6.9059392677225115E-3"/>
                </c:manualLayout>
              </c:layout>
              <c:tx>
                <c:rich>
                  <a:bodyPr/>
                  <a:lstStyle/>
                  <a:p>
                    <a:fld id="{9D0825F4-49AE-4A9F-AE7F-122EC895F7B3}" type="PERCENTAGE">
                      <a:rPr lang="en-US"/>
                      <a:pPr/>
                      <a:t>[PERCENTAGE]</a:t>
                    </a:fld>
                    <a:r>
                      <a:rPr lang="en-US"/>
                      <a:t>; 42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2BD-4AB8-A074-AA375AA545FB}"/>
                </c:ext>
              </c:extLst>
            </c:dLbl>
            <c:dLbl>
              <c:idx val="3"/>
              <c:layout>
                <c:manualLayout>
                  <c:x val="3.1162392803259595E-2"/>
                  <c:y val="-1.118412932247684E-2"/>
                </c:manualLayout>
              </c:layout>
              <c:tx>
                <c:rich>
                  <a:bodyPr/>
                  <a:lstStyle/>
                  <a:p>
                    <a:fld id="{227F1CB8-D4C7-464C-AFF9-F804B46852F8}" type="PERCENTAGE">
                      <a:rPr lang="en-US"/>
                      <a:pPr/>
                      <a:t>[PERCENTAGE]</a:t>
                    </a:fld>
                    <a:r>
                      <a:rPr lang="en-US"/>
                      <a:t>; 39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2BD-4AB8-A074-AA375AA545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Leht14!$A$5:$A$9</c:f>
              <c:strCache>
                <c:ptCount val="4"/>
                <c:pt idx="0">
                  <c:v>Jah</c:v>
                </c:pt>
                <c:pt idx="1">
                  <c:v>Pigem jah</c:v>
                </c:pt>
                <c:pt idx="2">
                  <c:v>Pigem ei</c:v>
                </c:pt>
                <c:pt idx="3">
                  <c:v>Ei</c:v>
                </c:pt>
              </c:strCache>
            </c:strRef>
          </c:cat>
          <c:val>
            <c:numRef>
              <c:f>Leht14!$B$5:$B$9</c:f>
              <c:numCache>
                <c:formatCode>General</c:formatCode>
                <c:ptCount val="4"/>
                <c:pt idx="0">
                  <c:v>723</c:v>
                </c:pt>
                <c:pt idx="1">
                  <c:v>261</c:v>
                </c:pt>
                <c:pt idx="2">
                  <c:v>42</c:v>
                </c:pt>
                <c:pt idx="3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2BD-4AB8-A074-AA375AA545F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[P__hik__simustik_patsiendile_2021.xls]Leht26!PivotTable-liigendtabel2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 sz="1200" dirty="0" err="1">
                <a:solidFill>
                  <a:srgbClr val="595959"/>
                </a:solidFill>
              </a:rPr>
              <a:t>Fertilitasse</a:t>
            </a:r>
            <a:r>
              <a:rPr lang="et-EE" sz="1200" dirty="0">
                <a:solidFill>
                  <a:srgbClr val="595959"/>
                </a:solidFill>
              </a:rPr>
              <a:t> taas pöördumine elukoha lõikes</a:t>
            </a:r>
            <a:r>
              <a:rPr lang="et-EE" sz="1200" baseline="0" dirty="0">
                <a:solidFill>
                  <a:srgbClr val="595959"/>
                </a:solidFill>
              </a:rPr>
              <a:t> </a:t>
            </a:r>
            <a:r>
              <a:rPr lang="et-EE" sz="1200" dirty="0">
                <a:solidFill>
                  <a:srgbClr val="595959"/>
                </a:solidFill>
              </a:rPr>
              <a:t>(arvuliselt)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rgbClr val="FF706D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FFDCD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bg2">
              <a:lumMod val="9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rgbClr val="FF706D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DCD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bg2">
              <a:lumMod val="9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rgbClr val="FF706D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rgbClr val="FFDCD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bg2">
              <a:lumMod val="9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Leht26!$B$3:$B$4</c:f>
              <c:strCache>
                <c:ptCount val="1"/>
                <c:pt idx="0">
                  <c:v>Jah</c:v>
                </c:pt>
              </c:strCache>
            </c:strRef>
          </c:tx>
          <c:spPr>
            <a:solidFill>
              <a:srgbClr val="FF706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Leht26!$A$5:$A$11</c:f>
              <c:strCache>
                <c:ptCount val="6"/>
                <c:pt idx="0">
                  <c:v>Tallinn</c:v>
                </c:pt>
                <c:pt idx="1">
                  <c:v>Mujal Eestis</c:v>
                </c:pt>
                <c:pt idx="2">
                  <c:v>Viimsi</c:v>
                </c:pt>
                <c:pt idx="3">
                  <c:v>Mujal välismaal</c:v>
                </c:pt>
                <c:pt idx="4">
                  <c:v>Soome</c:v>
                </c:pt>
                <c:pt idx="5">
                  <c:v>Venemaa</c:v>
                </c:pt>
              </c:strCache>
            </c:strRef>
          </c:cat>
          <c:val>
            <c:numRef>
              <c:f>Leht26!$B$5:$B$11</c:f>
              <c:numCache>
                <c:formatCode>General</c:formatCode>
                <c:ptCount val="6"/>
                <c:pt idx="0">
                  <c:v>442</c:v>
                </c:pt>
                <c:pt idx="1">
                  <c:v>152</c:v>
                </c:pt>
                <c:pt idx="2">
                  <c:v>117</c:v>
                </c:pt>
                <c:pt idx="3">
                  <c:v>8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51-4918-8024-1F0602B34E20}"/>
            </c:ext>
          </c:extLst>
        </c:ser>
        <c:ser>
          <c:idx val="1"/>
          <c:order val="1"/>
          <c:tx>
            <c:strRef>
              <c:f>Leht26!$C$3:$C$4</c:f>
              <c:strCache>
                <c:ptCount val="1"/>
                <c:pt idx="0">
                  <c:v>Pigem jah</c:v>
                </c:pt>
              </c:strCache>
            </c:strRef>
          </c:tx>
          <c:spPr>
            <a:solidFill>
              <a:srgbClr val="FFDCD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Leht26!$A$5:$A$11</c:f>
              <c:strCache>
                <c:ptCount val="6"/>
                <c:pt idx="0">
                  <c:v>Tallinn</c:v>
                </c:pt>
                <c:pt idx="1">
                  <c:v>Mujal Eestis</c:v>
                </c:pt>
                <c:pt idx="2">
                  <c:v>Viimsi</c:v>
                </c:pt>
                <c:pt idx="3">
                  <c:v>Mujal välismaal</c:v>
                </c:pt>
                <c:pt idx="4">
                  <c:v>Soome</c:v>
                </c:pt>
                <c:pt idx="5">
                  <c:v>Venemaa</c:v>
                </c:pt>
              </c:strCache>
            </c:strRef>
          </c:cat>
          <c:val>
            <c:numRef>
              <c:f>Leht26!$C$5:$C$11</c:f>
              <c:numCache>
                <c:formatCode>General</c:formatCode>
                <c:ptCount val="6"/>
                <c:pt idx="0">
                  <c:v>174</c:v>
                </c:pt>
                <c:pt idx="1">
                  <c:v>52</c:v>
                </c:pt>
                <c:pt idx="2">
                  <c:v>31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51-4918-8024-1F0602B34E20}"/>
            </c:ext>
          </c:extLst>
        </c:ser>
        <c:ser>
          <c:idx val="2"/>
          <c:order val="2"/>
          <c:tx>
            <c:strRef>
              <c:f>Leht26!$D$3:$D$4</c:f>
              <c:strCache>
                <c:ptCount val="1"/>
                <c:pt idx="0">
                  <c:v>Pigem ei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Leht26!$A$5:$A$11</c:f>
              <c:strCache>
                <c:ptCount val="6"/>
                <c:pt idx="0">
                  <c:v>Tallinn</c:v>
                </c:pt>
                <c:pt idx="1">
                  <c:v>Mujal Eestis</c:v>
                </c:pt>
                <c:pt idx="2">
                  <c:v>Viimsi</c:v>
                </c:pt>
                <c:pt idx="3">
                  <c:v>Mujal välismaal</c:v>
                </c:pt>
                <c:pt idx="4">
                  <c:v>Soome</c:v>
                </c:pt>
                <c:pt idx="5">
                  <c:v>Venemaa</c:v>
                </c:pt>
              </c:strCache>
            </c:strRef>
          </c:cat>
          <c:val>
            <c:numRef>
              <c:f>Leht26!$D$5:$D$11</c:f>
              <c:numCache>
                <c:formatCode>General</c:formatCode>
                <c:ptCount val="6"/>
                <c:pt idx="0">
                  <c:v>22</c:v>
                </c:pt>
                <c:pt idx="1">
                  <c:v>15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51-4918-8024-1F0602B34E20}"/>
            </c:ext>
          </c:extLst>
        </c:ser>
        <c:ser>
          <c:idx val="3"/>
          <c:order val="3"/>
          <c:tx>
            <c:strRef>
              <c:f>Leht26!$E$3:$E$4</c:f>
              <c:strCache>
                <c:ptCount val="1"/>
                <c:pt idx="0">
                  <c:v>Ei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8.996851102114259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151-4918-8024-1F0602B34E20}"/>
                </c:ext>
              </c:extLst>
            </c:dLbl>
            <c:dLbl>
              <c:idx val="1"/>
              <c:layout>
                <c:manualLayout>
                  <c:x val="0"/>
                  <c:y val="-1.79937022042285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151-4918-8024-1F0602B34E20}"/>
                </c:ext>
              </c:extLst>
            </c:dLbl>
            <c:dLbl>
              <c:idx val="2"/>
              <c:layout>
                <c:manualLayout>
                  <c:x val="0"/>
                  <c:y val="-1.349527665317139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151-4918-8024-1F0602B34E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Leht26!$A$5:$A$11</c:f>
              <c:strCache>
                <c:ptCount val="6"/>
                <c:pt idx="0">
                  <c:v>Tallinn</c:v>
                </c:pt>
                <c:pt idx="1">
                  <c:v>Mujal Eestis</c:v>
                </c:pt>
                <c:pt idx="2">
                  <c:v>Viimsi</c:v>
                </c:pt>
                <c:pt idx="3">
                  <c:v>Mujal välismaal</c:v>
                </c:pt>
                <c:pt idx="4">
                  <c:v>Soome</c:v>
                </c:pt>
                <c:pt idx="5">
                  <c:v>Venemaa</c:v>
                </c:pt>
              </c:strCache>
            </c:strRef>
          </c:cat>
          <c:val>
            <c:numRef>
              <c:f>Leht26!$E$5:$E$11</c:f>
              <c:numCache>
                <c:formatCode>General</c:formatCode>
                <c:ptCount val="6"/>
                <c:pt idx="0">
                  <c:v>25</c:v>
                </c:pt>
                <c:pt idx="1">
                  <c:v>8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51-4918-8024-1F0602B34E2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1123733328"/>
        <c:axId val="1123734576"/>
      </c:barChart>
      <c:catAx>
        <c:axId val="1123733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1123734576"/>
        <c:crosses val="autoZero"/>
        <c:auto val="1"/>
        <c:lblAlgn val="ctr"/>
        <c:lblOffset val="100"/>
        <c:noMultiLvlLbl val="0"/>
      </c:catAx>
      <c:valAx>
        <c:axId val="112373457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1123733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[P__hik__simustik_patsiendile_2021.xls]Leht15!PivotTable-liigendtabel11</c:name>
    <c:fmtId val="10"/>
  </c:pivotSource>
  <c:chart>
    <c:title>
      <c:tx>
        <c:rich>
          <a:bodyPr/>
          <a:lstStyle/>
          <a:p>
            <a:pPr>
              <a:defRPr sz="1200" b="0"/>
            </a:pPr>
            <a:r>
              <a:rPr lang="et-EE" sz="1200" b="0" dirty="0" err="1">
                <a:solidFill>
                  <a:srgbClr val="595959"/>
                </a:solidFill>
              </a:rPr>
              <a:t>Fertilitasse</a:t>
            </a:r>
            <a:r>
              <a:rPr lang="et-EE" sz="1200" b="0" baseline="0" dirty="0">
                <a:solidFill>
                  <a:srgbClr val="595959"/>
                </a:solidFill>
              </a:rPr>
              <a:t> taas pöördumine külastusaja lõikes (arvuliselt)</a:t>
            </a:r>
            <a:endParaRPr lang="et-EE" sz="1200" b="0" dirty="0">
              <a:solidFill>
                <a:srgbClr val="595959"/>
              </a:solidFill>
            </a:endParaRPr>
          </a:p>
        </c:rich>
      </c:tx>
      <c:overlay val="0"/>
    </c:title>
    <c:autoTitleDeleted val="0"/>
    <c:pivotFmts>
      <c:pivotFmt>
        <c:idx val="0"/>
        <c:spPr>
          <a:solidFill>
            <a:srgbClr val="FF706D"/>
          </a:solidFill>
          <a:ln w="25400">
            <a:noFill/>
          </a:ln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/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FFDCD1"/>
          </a:solidFill>
          <a:ln w="25400">
            <a:noFill/>
          </a:ln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/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bg2">
              <a:lumMod val="9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/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rgbClr val="FFC000"/>
          </a:solidFill>
          <a:ln w="25400">
            <a:noFill/>
          </a:ln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/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rgbClr val="FF706D"/>
          </a:solidFill>
          <a:ln w="25400">
            <a:noFill/>
          </a:ln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/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rgbClr val="FFDCD1"/>
          </a:solidFill>
          <a:ln w="25400">
            <a:noFill/>
          </a:ln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/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bg2">
              <a:lumMod val="9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/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FFC000"/>
          </a:solidFill>
          <a:ln w="25400">
            <a:noFill/>
          </a:ln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/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rgbClr val="FF706D"/>
          </a:solidFill>
          <a:ln w="25400">
            <a:noFill/>
          </a:ln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/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rgbClr val="FFDCD1"/>
          </a:solidFill>
          <a:ln w="25400">
            <a:noFill/>
          </a:ln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/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bg2">
              <a:lumMod val="90000"/>
            </a:schemeClr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/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C000"/>
          </a:solidFill>
          <a:ln w="25400">
            <a:noFill/>
          </a:ln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/>
              </a:pPr>
              <a:endParaRPr lang="et-EE"/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Leht15!$B$3:$B$4</c:f>
              <c:strCache>
                <c:ptCount val="1"/>
                <c:pt idx="0">
                  <c:v>Jah</c:v>
                </c:pt>
              </c:strCache>
            </c:strRef>
          </c:tx>
          <c:spPr>
            <a:solidFill>
              <a:srgbClr val="FF706D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Leht15!$A$5:$A$10</c:f>
              <c:strCache>
                <c:ptCount val="5"/>
                <c:pt idx="0">
                  <c:v>Ühe korra viimase viie aasta jooksul/ külastasin esimest korda</c:v>
                </c:pt>
                <c:pt idx="1">
                  <c:v>2-3 korda viimase viie aasta jooksul</c:v>
                </c:pt>
                <c:pt idx="2">
                  <c:v>4-10 korda viimase viie aasta jooksul</c:v>
                </c:pt>
                <c:pt idx="3">
                  <c:v>Üle 10 korra viimase viie aasta joksul</c:v>
                </c:pt>
                <c:pt idx="4">
                  <c:v>Ei oska öelda</c:v>
                </c:pt>
              </c:strCache>
            </c:strRef>
          </c:cat>
          <c:val>
            <c:numRef>
              <c:f>Leht15!$B$5:$B$10</c:f>
              <c:numCache>
                <c:formatCode>General</c:formatCode>
                <c:ptCount val="5"/>
                <c:pt idx="0">
                  <c:v>187</c:v>
                </c:pt>
                <c:pt idx="1">
                  <c:v>174</c:v>
                </c:pt>
                <c:pt idx="2">
                  <c:v>82</c:v>
                </c:pt>
                <c:pt idx="3">
                  <c:v>42</c:v>
                </c:pt>
                <c:pt idx="4">
                  <c:v>236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9F-4BA6-8F16-4CA65A2DA2C1}"/>
            </c:ext>
          </c:extLst>
        </c:ser>
        <c:ser>
          <c:idx val="1"/>
          <c:order val="1"/>
          <c:tx>
            <c:strRef>
              <c:f>Leht15!$C$3:$C$4</c:f>
              <c:strCache>
                <c:ptCount val="1"/>
                <c:pt idx="0">
                  <c:v>Pigem jah</c:v>
                </c:pt>
              </c:strCache>
            </c:strRef>
          </c:tx>
          <c:spPr>
            <a:solidFill>
              <a:srgbClr val="FFDCD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Leht15!$A$5:$A$10</c:f>
              <c:strCache>
                <c:ptCount val="5"/>
                <c:pt idx="0">
                  <c:v>Ühe korra viimase viie aasta jooksul/ külastasin esimest korda</c:v>
                </c:pt>
                <c:pt idx="1">
                  <c:v>2-3 korda viimase viie aasta jooksul</c:v>
                </c:pt>
                <c:pt idx="2">
                  <c:v>4-10 korda viimase viie aasta jooksul</c:v>
                </c:pt>
                <c:pt idx="3">
                  <c:v>Üle 10 korra viimase viie aasta joksul</c:v>
                </c:pt>
                <c:pt idx="4">
                  <c:v>Ei oska öelda</c:v>
                </c:pt>
              </c:strCache>
            </c:strRef>
          </c:cat>
          <c:val>
            <c:numRef>
              <c:f>Leht15!$C$5:$C$10</c:f>
              <c:numCache>
                <c:formatCode>General</c:formatCode>
                <c:ptCount val="5"/>
                <c:pt idx="0">
                  <c:v>81</c:v>
                </c:pt>
                <c:pt idx="1">
                  <c:v>36</c:v>
                </c:pt>
                <c:pt idx="2">
                  <c:v>20</c:v>
                </c:pt>
                <c:pt idx="3">
                  <c:v>8</c:v>
                </c:pt>
                <c:pt idx="4">
                  <c:v>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9F-4BA6-8F16-4CA65A2DA2C1}"/>
            </c:ext>
          </c:extLst>
        </c:ser>
        <c:ser>
          <c:idx val="2"/>
          <c:order val="2"/>
          <c:tx>
            <c:strRef>
              <c:f>Leht15!$D$3:$D$4</c:f>
              <c:strCache>
                <c:ptCount val="1"/>
                <c:pt idx="0">
                  <c:v>Pigem ei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Leht15!$A$5:$A$10</c:f>
              <c:strCache>
                <c:ptCount val="5"/>
                <c:pt idx="0">
                  <c:v>Ühe korra viimase viie aasta jooksul/ külastasin esimest korda</c:v>
                </c:pt>
                <c:pt idx="1">
                  <c:v>2-3 korda viimase viie aasta jooksul</c:v>
                </c:pt>
                <c:pt idx="2">
                  <c:v>4-10 korda viimase viie aasta jooksul</c:v>
                </c:pt>
                <c:pt idx="3">
                  <c:v>Üle 10 korra viimase viie aasta joksul</c:v>
                </c:pt>
                <c:pt idx="4">
                  <c:v>Ei oska öelda</c:v>
                </c:pt>
              </c:strCache>
            </c:strRef>
          </c:cat>
          <c:val>
            <c:numRef>
              <c:f>Leht15!$D$5:$D$10</c:f>
              <c:numCache>
                <c:formatCode>General</c:formatCode>
                <c:ptCount val="5"/>
                <c:pt idx="0">
                  <c:v>18</c:v>
                </c:pt>
                <c:pt idx="1">
                  <c:v>5</c:v>
                </c:pt>
                <c:pt idx="2">
                  <c:v>2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9F-4BA6-8F16-4CA65A2DA2C1}"/>
            </c:ext>
          </c:extLst>
        </c:ser>
        <c:ser>
          <c:idx val="3"/>
          <c:order val="3"/>
          <c:tx>
            <c:strRef>
              <c:f>Leht15!$E$3:$E$4</c:f>
              <c:strCache>
                <c:ptCount val="1"/>
                <c:pt idx="0">
                  <c:v>Ei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1.953242472985125E-17"/>
                  <c:y val="-2.128920734413953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29F-4BA6-8F16-4CA65A2DA2C1}"/>
                </c:ext>
              </c:extLst>
            </c:dLbl>
            <c:dLbl>
              <c:idx val="1"/>
              <c:layout>
                <c:manualLayout>
                  <c:x val="-3.90648494597025E-17"/>
                  <c:y val="-2.554704881296743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29F-4BA6-8F16-4CA65A2DA2C1}"/>
                </c:ext>
              </c:extLst>
            </c:dLbl>
            <c:dLbl>
              <c:idx val="2"/>
              <c:layout>
                <c:manualLayout>
                  <c:x val="-7.8129698919405E-17"/>
                  <c:y val="-2.980489028179534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29F-4BA6-8F16-4CA65A2DA2C1}"/>
                </c:ext>
              </c:extLst>
            </c:dLbl>
            <c:dLbl>
              <c:idx val="4"/>
              <c:layout>
                <c:manualLayout>
                  <c:x val="0"/>
                  <c:y val="-1.70313658753116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29F-4BA6-8F16-4CA65A2DA2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Leht15!$A$5:$A$10</c:f>
              <c:strCache>
                <c:ptCount val="5"/>
                <c:pt idx="0">
                  <c:v>Ühe korra viimase viie aasta jooksul/ külastasin esimest korda</c:v>
                </c:pt>
                <c:pt idx="1">
                  <c:v>2-3 korda viimase viie aasta jooksul</c:v>
                </c:pt>
                <c:pt idx="2">
                  <c:v>4-10 korda viimase viie aasta jooksul</c:v>
                </c:pt>
                <c:pt idx="3">
                  <c:v>Üle 10 korra viimase viie aasta joksul</c:v>
                </c:pt>
                <c:pt idx="4">
                  <c:v>Ei oska öelda</c:v>
                </c:pt>
              </c:strCache>
            </c:strRef>
          </c:cat>
          <c:val>
            <c:numRef>
              <c:f>Leht15!$E$5:$E$10</c:f>
              <c:numCache>
                <c:formatCode>General</c:formatCode>
                <c:ptCount val="5"/>
                <c:pt idx="0">
                  <c:v>14</c:v>
                </c:pt>
                <c:pt idx="1">
                  <c:v>1</c:v>
                </c:pt>
                <c:pt idx="2">
                  <c:v>2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29F-4BA6-8F16-4CA65A2DA2C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97340816"/>
        <c:axId val="1"/>
      </c:barChart>
      <c:catAx>
        <c:axId val="797340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1"/>
        <c:crosses val="autoZero"/>
        <c:auto val="0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spPr>
          <a:ln>
            <a:noFill/>
          </a:ln>
        </c:spPr>
        <c:crossAx val="79734081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 sz="1500" dirty="0" err="1"/>
              <a:t>Kui</a:t>
            </a:r>
            <a:r>
              <a:rPr lang="en-US" sz="1500" dirty="0"/>
              <a:t> Teil </a:t>
            </a:r>
            <a:r>
              <a:rPr lang="en-US" sz="1500" dirty="0" err="1"/>
              <a:t>tekib</a:t>
            </a:r>
            <a:r>
              <a:rPr lang="en-US" sz="1500" dirty="0"/>
              <a:t> </a:t>
            </a:r>
            <a:r>
              <a:rPr lang="en-US" sz="1500" dirty="0" err="1"/>
              <a:t>vajadus</a:t>
            </a:r>
            <a:r>
              <a:rPr lang="en-US" sz="1500" dirty="0"/>
              <a:t> </a:t>
            </a:r>
            <a:r>
              <a:rPr lang="en-US" sz="1500" dirty="0" err="1"/>
              <a:t>raviteenuse</a:t>
            </a:r>
            <a:r>
              <a:rPr lang="en-US" sz="1500" dirty="0"/>
              <a:t> </a:t>
            </a:r>
            <a:r>
              <a:rPr lang="en-US" sz="1500" dirty="0" err="1"/>
              <a:t>järele</a:t>
            </a:r>
            <a:r>
              <a:rPr lang="en-US" sz="1500" dirty="0"/>
              <a:t>, kas </a:t>
            </a:r>
            <a:r>
              <a:rPr lang="en-US" sz="1500" dirty="0" err="1"/>
              <a:t>tuleksite</a:t>
            </a:r>
            <a:r>
              <a:rPr lang="en-US" sz="1500" dirty="0"/>
              <a:t> </a:t>
            </a:r>
            <a:r>
              <a:rPr lang="en-US" sz="1500" dirty="0" err="1"/>
              <a:t>taas</a:t>
            </a:r>
            <a:r>
              <a:rPr lang="en-US" sz="1500" dirty="0"/>
              <a:t> </a:t>
            </a:r>
            <a:r>
              <a:rPr lang="en-US" sz="1500" dirty="0" err="1"/>
              <a:t>Fertilitasse</a:t>
            </a:r>
            <a:r>
              <a:rPr lang="en-US" sz="1500" dirty="0"/>
              <a:t>?</a:t>
            </a:r>
            <a:r>
              <a:rPr lang="et-EE" sz="1500" dirty="0"/>
              <a:t>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tuleksite_taas!$B$5</c:f>
              <c:strCache>
                <c:ptCount val="1"/>
                <c:pt idx="0">
                  <c:v>Jah</c:v>
                </c:pt>
              </c:strCache>
            </c:strRef>
          </c:tx>
          <c:spPr>
            <a:ln w="28575" cap="rnd">
              <a:solidFill>
                <a:srgbClr val="FF706D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706D"/>
              </a:solidFill>
              <a:ln w="9525">
                <a:solidFill>
                  <a:srgbClr val="FF706D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tuleksite_taas!$C$4:$I$4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tuleksite_taas!$C$5:$I$5</c:f>
              <c:numCache>
                <c:formatCode>General</c:formatCode>
                <c:ptCount val="7"/>
                <c:pt idx="0" formatCode="0">
                  <c:v>85.1</c:v>
                </c:pt>
                <c:pt idx="1">
                  <c:v>80</c:v>
                </c:pt>
                <c:pt idx="2">
                  <c:v>85</c:v>
                </c:pt>
                <c:pt idx="3">
                  <c:v>86</c:v>
                </c:pt>
                <c:pt idx="4">
                  <c:v>78</c:v>
                </c:pt>
                <c:pt idx="5">
                  <c:v>78</c:v>
                </c:pt>
                <c:pt idx="6">
                  <c:v>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340-4FE3-A81A-9672D072BE50}"/>
            </c:ext>
          </c:extLst>
        </c:ser>
        <c:ser>
          <c:idx val="1"/>
          <c:order val="1"/>
          <c:tx>
            <c:strRef>
              <c:f>tuleksite_taas!$B$6</c:f>
              <c:strCache>
                <c:ptCount val="1"/>
                <c:pt idx="0">
                  <c:v>Pigem jah</c:v>
                </c:pt>
              </c:strCache>
            </c:strRef>
          </c:tx>
          <c:spPr>
            <a:ln w="28575" cap="rnd">
              <a:solidFill>
                <a:srgbClr val="FFDCD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DCD1"/>
              </a:solidFill>
              <a:ln w="9525">
                <a:solidFill>
                  <a:srgbClr val="FFDCD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tuleksite_taas!$C$4:$I$4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tuleksite_taas!$C$6:$I$6</c:f>
              <c:numCache>
                <c:formatCode>General</c:formatCode>
                <c:ptCount val="7"/>
                <c:pt idx="0" formatCode="0">
                  <c:v>10</c:v>
                </c:pt>
                <c:pt idx="1">
                  <c:v>13</c:v>
                </c:pt>
                <c:pt idx="2">
                  <c:v>13</c:v>
                </c:pt>
                <c:pt idx="3">
                  <c:v>12</c:v>
                </c:pt>
                <c:pt idx="4">
                  <c:v>19</c:v>
                </c:pt>
                <c:pt idx="5">
                  <c:v>18</c:v>
                </c:pt>
                <c:pt idx="6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340-4FE3-A81A-9672D072BE50}"/>
            </c:ext>
          </c:extLst>
        </c:ser>
        <c:ser>
          <c:idx val="2"/>
          <c:order val="2"/>
          <c:tx>
            <c:strRef>
              <c:f>tuleksite_taas!$B$7</c:f>
              <c:strCache>
                <c:ptCount val="1"/>
                <c:pt idx="0">
                  <c:v>Pigem ei</c:v>
                </c:pt>
              </c:strCache>
            </c:strRef>
          </c:tx>
          <c:spPr>
            <a:ln w="28575" cap="rnd">
              <a:solidFill>
                <a:schemeClr val="bg2">
                  <a:lumMod val="9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2">
                  <a:lumMod val="90000"/>
                </a:schemeClr>
              </a:solidFill>
              <a:ln w="9525">
                <a:solidFill>
                  <a:schemeClr val="bg2">
                    <a:lumMod val="9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tuleksite_taas!$C$4:$I$4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tuleksite_taas!$C$7:$I$7</c:f>
              <c:numCache>
                <c:formatCode>General</c:formatCode>
                <c:ptCount val="7"/>
                <c:pt idx="0" formatCode="0">
                  <c:v>2.9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340-4FE3-A81A-9672D072BE50}"/>
            </c:ext>
          </c:extLst>
        </c:ser>
        <c:ser>
          <c:idx val="3"/>
          <c:order val="3"/>
          <c:tx>
            <c:strRef>
              <c:f>tuleksite_taas!$B$8</c:f>
              <c:strCache>
                <c:ptCount val="1"/>
                <c:pt idx="0">
                  <c:v>Ei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tuleksite_taas!$C$4:$I$4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tuleksite_taas!$C$8:$I$8</c:f>
              <c:numCache>
                <c:formatCode>General</c:formatCode>
                <c:ptCount val="7"/>
                <c:pt idx="0" formatCode="0">
                  <c:v>2.1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340-4FE3-A81A-9672D072BE5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00020479"/>
        <c:axId val="800017151"/>
      </c:lineChart>
      <c:catAx>
        <c:axId val="8000204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800017151"/>
        <c:crosses val="autoZero"/>
        <c:auto val="1"/>
        <c:lblAlgn val="ctr"/>
        <c:lblOffset val="100"/>
        <c:noMultiLvlLbl val="0"/>
      </c:catAx>
      <c:valAx>
        <c:axId val="800017151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8000204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Bahnschrift" panose="020B0502040204020203" pitchFamily="34" charset="0"/>
        </a:defRPr>
      </a:pPr>
      <a:endParaRPr lang="et-E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/>
              <a:t>Vastajate arv 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lineChart>
        <c:grouping val="stacked"/>
        <c:varyColors val="0"/>
        <c:ser>
          <c:idx val="0"/>
          <c:order val="0"/>
          <c:spPr>
            <a:ln w="28575" cap="rnd">
              <a:solidFill>
                <a:srgbClr val="FF706D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706D"/>
              </a:solidFill>
              <a:ln w="9525">
                <a:solidFill>
                  <a:srgbClr val="FF706D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vastajatearv!$B$5:$H$5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vastajatearv!$B$6:$H$6</c:f>
              <c:numCache>
                <c:formatCode>General</c:formatCode>
                <c:ptCount val="7"/>
                <c:pt idx="0">
                  <c:v>269</c:v>
                </c:pt>
                <c:pt idx="1">
                  <c:v>654</c:v>
                </c:pt>
                <c:pt idx="2">
                  <c:v>496</c:v>
                </c:pt>
                <c:pt idx="3">
                  <c:v>583</c:v>
                </c:pt>
                <c:pt idx="4">
                  <c:v>509</c:v>
                </c:pt>
                <c:pt idx="5">
                  <c:v>544</c:v>
                </c:pt>
                <c:pt idx="6">
                  <c:v>1219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F39-4CE5-B8CD-6E40DB4446F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88178495"/>
        <c:axId val="588174335"/>
      </c:lineChart>
      <c:catAx>
        <c:axId val="5881784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588174335"/>
        <c:crosses val="autoZero"/>
        <c:auto val="1"/>
        <c:lblAlgn val="ctr"/>
        <c:lblOffset val="100"/>
        <c:noMultiLvlLbl val="0"/>
      </c:catAx>
      <c:valAx>
        <c:axId val="58817433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881784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1200">
          <a:latin typeface="Bahnschrift" panose="020B0502040204020203" pitchFamily="34" charset="0"/>
        </a:defRPr>
      </a:pPr>
      <a:endParaRPr lang="et-E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[P__hik__simustik_patsiendile_2021.xls]Leht5!PivotTable-liigendtabel5</c:name>
    <c:fmtId val="7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/>
              <a:t>Soolis-vanuseline jaotus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rgbClr val="FFDCD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bg2"/>
          </a:solidFill>
          <a:ln>
            <a:noFill/>
          </a:ln>
          <a:effectLst/>
        </c:spPr>
        <c:marker>
          <c:symbol val="none"/>
        </c:marker>
      </c:pivotFmt>
      <c:pivotFmt>
        <c:idx val="21"/>
        <c:spPr>
          <a:solidFill>
            <a:srgbClr val="FFDCD1"/>
          </a:solidFill>
          <a:ln>
            <a:noFill/>
          </a:ln>
          <a:effectLst/>
        </c:spPr>
      </c:pivotFmt>
      <c:pivotFmt>
        <c:idx val="22"/>
        <c:spPr>
          <a:solidFill>
            <a:srgbClr val="FFDCD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chemeClr val="bg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rgbClr val="FFDCD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chemeClr val="bg2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Leht5!$B$3:$B$4</c:f>
              <c:strCache>
                <c:ptCount val="1"/>
                <c:pt idx="0">
                  <c:v>Naised</c:v>
                </c:pt>
              </c:strCache>
            </c:strRef>
          </c:tx>
          <c:spPr>
            <a:solidFill>
              <a:srgbClr val="FFDCD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Leht5!$A$5:$A$13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Leht5!$B$5:$B$13</c:f>
              <c:numCache>
                <c:formatCode>General</c:formatCode>
                <c:ptCount val="8"/>
                <c:pt idx="0">
                  <c:v>45</c:v>
                </c:pt>
                <c:pt idx="1">
                  <c:v>49</c:v>
                </c:pt>
                <c:pt idx="2">
                  <c:v>136</c:v>
                </c:pt>
                <c:pt idx="3">
                  <c:v>159</c:v>
                </c:pt>
                <c:pt idx="4">
                  <c:v>133</c:v>
                </c:pt>
                <c:pt idx="5">
                  <c:v>86</c:v>
                </c:pt>
                <c:pt idx="6">
                  <c:v>21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62-46EF-B299-D8E632F845C5}"/>
            </c:ext>
          </c:extLst>
        </c:ser>
        <c:ser>
          <c:idx val="1"/>
          <c:order val="1"/>
          <c:tx>
            <c:strRef>
              <c:f>Leht5!$C$3:$C$4</c:f>
              <c:strCache>
                <c:ptCount val="1"/>
                <c:pt idx="0">
                  <c:v>Mehed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7"/>
              <c:layout>
                <c:manualLayout>
                  <c:x val="0"/>
                  <c:y val="-2.645383480361282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CDB-402C-99AD-9C3C2ADA27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Leht5!$A$5:$A$13</c:f>
              <c:strCache>
                <c:ptCount val="8"/>
                <c:pt idx="0">
                  <c:v>&lt;19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55-64</c:v>
                </c:pt>
                <c:pt idx="6">
                  <c:v>65-74</c:v>
                </c:pt>
                <c:pt idx="7">
                  <c:v>75+</c:v>
                </c:pt>
              </c:strCache>
            </c:strRef>
          </c:cat>
          <c:val>
            <c:numRef>
              <c:f>Leht5!$C$5:$C$13</c:f>
              <c:numCache>
                <c:formatCode>General</c:formatCode>
                <c:ptCount val="8"/>
                <c:pt idx="0">
                  <c:v>44</c:v>
                </c:pt>
                <c:pt idx="1">
                  <c:v>61</c:v>
                </c:pt>
                <c:pt idx="2">
                  <c:v>96</c:v>
                </c:pt>
                <c:pt idx="3">
                  <c:v>133</c:v>
                </c:pt>
                <c:pt idx="4">
                  <c:v>132</c:v>
                </c:pt>
                <c:pt idx="5">
                  <c:v>98</c:v>
                </c:pt>
                <c:pt idx="6">
                  <c:v>19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62-46EF-B299-D8E632F845C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036238672"/>
        <c:axId val="2036241584"/>
      </c:barChart>
      <c:catAx>
        <c:axId val="203623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2036241584"/>
        <c:crosses val="autoZero"/>
        <c:auto val="1"/>
        <c:lblAlgn val="ctr"/>
        <c:lblOffset val="100"/>
        <c:noMultiLvlLbl val="0"/>
      </c:catAx>
      <c:valAx>
        <c:axId val="2036241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2036238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/>
              <a:t>Amet</a:t>
            </a:r>
          </a:p>
        </c:rich>
      </c:tx>
      <c:layout>
        <c:manualLayout>
          <c:xMode val="edge"/>
          <c:yMode val="edge"/>
          <c:x val="0.2847340894342009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706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7E6-4422-9366-10FE3B497233}"/>
              </c:ext>
            </c:extLst>
          </c:dPt>
          <c:dPt>
            <c:idx val="1"/>
            <c:bubble3D val="0"/>
            <c:spPr>
              <a:solidFill>
                <a:srgbClr val="FFDCD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7E6-4422-9366-10FE3B497233}"/>
              </c:ext>
            </c:extLst>
          </c:dPt>
          <c:dPt>
            <c:idx val="2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7E6-4422-9366-10FE3B49723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7E6-4422-9366-10FE3B497233}"/>
              </c:ext>
            </c:extLst>
          </c:dPt>
          <c:dPt>
            <c:idx val="4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7E6-4422-9366-10FE3B497233}"/>
              </c:ext>
            </c:extLst>
          </c:dPt>
          <c:dPt>
            <c:idx val="5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7E6-4422-9366-10FE3B497233}"/>
              </c:ext>
            </c:extLst>
          </c:dPt>
          <c:dPt>
            <c:idx val="6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7E6-4422-9366-10FE3B49723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7E6-4422-9366-10FE3B497233}"/>
              </c:ext>
            </c:extLst>
          </c:dPt>
          <c:dLbls>
            <c:dLbl>
              <c:idx val="0"/>
              <c:layout>
                <c:manualLayout>
                  <c:x val="-0.12503520950988198"/>
                  <c:y val="9.5768817458569175E-2"/>
                </c:manualLayout>
              </c:layout>
              <c:tx>
                <c:rich>
                  <a:bodyPr/>
                  <a:lstStyle/>
                  <a:p>
                    <a:fld id="{A4E31657-D75B-42BE-81D6-9F90BC95927D}" type="PERCENTAGE">
                      <a:rPr lang="en-US"/>
                      <a:pPr/>
                      <a:t>[PERCENTAGE]</a:t>
                    </a:fld>
                    <a:r>
                      <a:rPr lang="en-US"/>
                      <a:t>; 387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7E6-4422-9366-10FE3B49723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CF09FEF-0905-417D-B1C7-2CD4F34E5CDB}" type="PERCENTAGE">
                      <a:rPr lang="en-US"/>
                      <a:pPr/>
                      <a:t>[PERCENTAGE]</a:t>
                    </a:fld>
                    <a:r>
                      <a:rPr lang="en-US"/>
                      <a:t>; 170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7E6-4422-9366-10FE3B49723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2A2B3DB1-EAEF-4F7D-82DC-E3487C53883D}" type="PERCENTAGE">
                      <a:rPr lang="en-US"/>
                      <a:pPr/>
                      <a:t>[PERCENTAGE]</a:t>
                    </a:fld>
                    <a:r>
                      <a:rPr lang="en-US"/>
                      <a:t>; 167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7E6-4422-9366-10FE3B49723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15E8E1EA-D747-4186-855B-07B6A0509B89}" type="PERCENTAGE">
                      <a:rPr lang="en-US"/>
                      <a:pPr/>
                      <a:t>[PERCENTAGE]</a:t>
                    </a:fld>
                    <a:r>
                      <a:rPr lang="en-US"/>
                      <a:t>; 154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F7E6-4422-9366-10FE3B49723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23FE5A7C-B75D-4F5B-8517-309AB3A401EC}" type="PERCENTAGE">
                      <a:rPr lang="en-US"/>
                      <a:pPr/>
                      <a:t>[PERCENTAGE]</a:t>
                    </a:fld>
                    <a:r>
                      <a:rPr lang="en-US"/>
                      <a:t>; 144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7E6-4422-9366-10FE3B497233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B449856F-6A62-486F-8B99-528822D315BF}" type="PERCENTAGE">
                      <a:rPr lang="en-US"/>
                      <a:pPr/>
                      <a:t>[PERCENTAGE]</a:t>
                    </a:fld>
                    <a:r>
                      <a:rPr lang="en-US"/>
                      <a:t>; 85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F7E6-4422-9366-10FE3B497233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59616C20-625C-4DAD-8500-AB3592D8DC8D}" type="PERCENTAGE">
                      <a:rPr lang="en-US"/>
                      <a:pPr/>
                      <a:t>[PERCENTAGE]</a:t>
                    </a:fld>
                    <a:r>
                      <a:rPr lang="en-US"/>
                      <a:t>; 55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F7E6-4422-9366-10FE3B497233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8164D4CC-67A3-4DA6-A9EA-EFEEF59D9F95}" type="PERCENTAGE">
                      <a:rPr lang="en-US"/>
                      <a:pPr/>
                      <a:t>[PERCENTAGE]</a:t>
                    </a:fld>
                    <a:r>
                      <a:rPr lang="en-US"/>
                      <a:t>; 52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F7E6-4422-9366-10FE3B4972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Leht6!$A$17:$A$24</c:f>
              <c:strCache>
                <c:ptCount val="8"/>
                <c:pt idx="0">
                  <c:v>Palgatöötaja - spetsialist</c:v>
                </c:pt>
                <c:pt idx="1">
                  <c:v>Palgatöötaja - lihttööline</c:v>
                </c:pt>
                <c:pt idx="2">
                  <c:v>Palgatöötaja - juht/keskastme juht</c:v>
                </c:pt>
                <c:pt idx="3">
                  <c:v>Ettevõtja</c:v>
                </c:pt>
                <c:pt idx="4">
                  <c:v>Õpilane/üliõpilane </c:v>
                </c:pt>
                <c:pt idx="5">
                  <c:v>Kodune</c:v>
                </c:pt>
                <c:pt idx="6">
                  <c:v>Muu</c:v>
                </c:pt>
                <c:pt idx="7">
                  <c:v>Pensionär</c:v>
                </c:pt>
              </c:strCache>
            </c:strRef>
          </c:cat>
          <c:val>
            <c:numRef>
              <c:f>Leht6!$B$17:$B$24</c:f>
              <c:numCache>
                <c:formatCode>General</c:formatCode>
                <c:ptCount val="8"/>
                <c:pt idx="0">
                  <c:v>387</c:v>
                </c:pt>
                <c:pt idx="1">
                  <c:v>170</c:v>
                </c:pt>
                <c:pt idx="2">
                  <c:v>167</c:v>
                </c:pt>
                <c:pt idx="3">
                  <c:v>154</c:v>
                </c:pt>
                <c:pt idx="4">
                  <c:v>144</c:v>
                </c:pt>
                <c:pt idx="5">
                  <c:v>85</c:v>
                </c:pt>
                <c:pt idx="6">
                  <c:v>55</c:v>
                </c:pt>
                <c:pt idx="7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7E6-4422-9366-10FE3B49723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708467713227235"/>
          <c:y val="0.12123694455312481"/>
          <c:w val="0.35044366846676395"/>
          <c:h val="0.808290640290682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[P__hik__simustik_patsiendile_2021.xls]Leht1!PivotTable-liigendtabel1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/>
              <a:t>Millal külastasite viimati Fertilitase erahaiglat?</a:t>
            </a:r>
          </a:p>
        </c:rich>
      </c:tx>
      <c:layout>
        <c:manualLayout>
          <c:xMode val="edge"/>
          <c:yMode val="edge"/>
          <c:x val="6.8457612739713999E-2"/>
          <c:y val="5.97687574353050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2">
              <a:lumMod val="60000"/>
              <a:lumOff val="4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12726301399825021"/>
              <c:y val="-2.1158865558471858E-2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3E72EF33-BB8D-4808-8C78-C8CA4D14676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619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4F0B4C92-A591-46A9-9C95-4433F523BE7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109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FE3559B3-E220-4F56-AC69-A2E685A14E80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99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AF3BD9E4-91FD-4553-8E30-A66F8929DBC2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93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4D3815E8-C6F4-490A-A3FF-C123CA4A6A1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280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4F0B4C92-A591-46A9-9C95-4433F523BE7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109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FE3559B3-E220-4F56-AC69-A2E685A14E80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99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AF3BD9E4-91FD-4553-8E30-A66F8929DBC2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93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4D3815E8-C6F4-490A-A3FF-C123CA4A6A1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280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1"/>
        <c:spPr>
          <a:solidFill>
            <a:schemeClr val="accent2">
              <a:lumMod val="60000"/>
              <a:lumOff val="4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12726301399825021"/>
              <c:y val="-2.1158865558471858E-2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3E72EF33-BB8D-4808-8C78-C8CA4D14676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619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4F0B4C92-A591-46A9-9C95-4433F523BE74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109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FE3559B3-E220-4F56-AC69-A2E685A14E80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99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5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AF3BD9E4-91FD-4553-8E30-A66F8929DBC2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93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4D3815E8-C6F4-490A-A3FF-C123CA4A6A15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280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7"/>
        <c:spPr>
          <a:solidFill>
            <a:schemeClr val="accent2">
              <a:lumMod val="60000"/>
              <a:lumOff val="4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layout>
            <c:manualLayout>
              <c:x val="0.12726301399825021"/>
              <c:y val="-2.1158865558471858E-2"/>
            </c:manualLayout>
          </c:layout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3E72EF33-BB8D-4808-8C78-C8CA4D14676D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619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Leht1!$B$3:$B$4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F706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673-4974-9D7E-0F20F6479EA0}"/>
              </c:ext>
            </c:extLst>
          </c:dPt>
          <c:dPt>
            <c:idx val="1"/>
            <c:bubble3D val="0"/>
            <c:spPr>
              <a:solidFill>
                <a:srgbClr val="FFDCD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673-4974-9D7E-0F20F6479EA0}"/>
              </c:ext>
            </c:extLst>
          </c:dPt>
          <c:dPt>
            <c:idx val="2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673-4974-9D7E-0F20F6479EA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673-4974-9D7E-0F20F6479EA0}"/>
              </c:ext>
            </c:extLst>
          </c:dPt>
          <c:dPt>
            <c:idx val="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673-4974-9D7E-0F20F6479EA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4F0B4C92-A591-46A9-9C95-4433F523BE74}" type="PERCENTAGE">
                      <a:rPr lang="en-US"/>
                      <a:pPr/>
                      <a:t>[PERCENTAGE]</a:t>
                    </a:fld>
                    <a:r>
                      <a:rPr lang="en-US"/>
                      <a:t>; 109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673-4974-9D7E-0F20F6479EA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E3559B3-E220-4F56-AC69-A2E685A14E80}" type="PERCENTAGE">
                      <a:rPr lang="en-US"/>
                      <a:pPr/>
                      <a:t>[PERCENTAGE]</a:t>
                    </a:fld>
                    <a:r>
                      <a:rPr lang="en-US"/>
                      <a:t>; 99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673-4974-9D7E-0F20F6479EA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F3BD9E4-91FD-4553-8E30-A66F8929DBC2}" type="PERCENTAGE">
                      <a:rPr lang="en-US"/>
                      <a:pPr/>
                      <a:t>[PERCENTAGE]</a:t>
                    </a:fld>
                    <a:r>
                      <a:rPr lang="en-US"/>
                      <a:t>; 93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673-4974-9D7E-0F20F6479EA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D3815E8-C6F4-490A-A3FF-C123CA4A6A15}" type="PERCENTAGE">
                      <a:rPr lang="en-US"/>
                      <a:pPr/>
                      <a:t>[PERCENTAGE]</a:t>
                    </a:fld>
                    <a:r>
                      <a:rPr lang="en-US"/>
                      <a:t>; 280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673-4974-9D7E-0F20F6479EA0}"/>
                </c:ext>
              </c:extLst>
            </c:dLbl>
            <c:dLbl>
              <c:idx val="4"/>
              <c:layout>
                <c:manualLayout>
                  <c:x val="0.12726301399825021"/>
                  <c:y val="-2.1158865558471858E-2"/>
                </c:manualLayout>
              </c:layout>
              <c:tx>
                <c:rich>
                  <a:bodyPr/>
                  <a:lstStyle/>
                  <a:p>
                    <a:fld id="{3E72EF33-BB8D-4808-8C78-C8CA4D14676D}" type="PERCENTAGE">
                      <a:rPr lang="en-US"/>
                      <a:pPr/>
                      <a:t>[PERCENTAGE]</a:t>
                    </a:fld>
                    <a:r>
                      <a:rPr lang="en-US"/>
                      <a:t>; 619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673-4974-9D7E-0F20F6479E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Leht1!$A$5:$A$10</c:f>
              <c:strCache>
                <c:ptCount val="5"/>
                <c:pt idx="0">
                  <c:v>Täna/ viibin praegu ravil</c:v>
                </c:pt>
                <c:pt idx="1">
                  <c:v>Viimase nädala jooksul</c:v>
                </c:pt>
                <c:pt idx="2">
                  <c:v>Viimase kuu jooksul</c:v>
                </c:pt>
                <c:pt idx="3">
                  <c:v>Varem kui kuu aja eest</c:v>
                </c:pt>
                <c:pt idx="4">
                  <c:v>Ei oska öelda</c:v>
                </c:pt>
              </c:strCache>
            </c:strRef>
          </c:cat>
          <c:val>
            <c:numRef>
              <c:f>Leht1!$B$5:$B$10</c:f>
              <c:numCache>
                <c:formatCode>General</c:formatCode>
                <c:ptCount val="5"/>
                <c:pt idx="0">
                  <c:v>109</c:v>
                </c:pt>
                <c:pt idx="1">
                  <c:v>99</c:v>
                </c:pt>
                <c:pt idx="2">
                  <c:v>93</c:v>
                </c:pt>
                <c:pt idx="3">
                  <c:v>280</c:v>
                </c:pt>
                <c:pt idx="4">
                  <c:v>619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673-4974-9D7E-0F20F6479EA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375012964701436"/>
          <c:y val="0.33916689251753557"/>
          <c:w val="0.34687548037417737"/>
          <c:h val="0.391716376362045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[P__hik__simustik_patsiendile_2021.xls]Leht3!PivotTable-liigendtabel2</c:name>
    <c:fmtId val="8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n-US"/>
              <a:t>Mitu korda olete külastanud Fertilitase erahaiglat?</a:t>
            </a:r>
          </a:p>
        </c:rich>
      </c:tx>
      <c:layout>
        <c:manualLayout>
          <c:xMode val="edge"/>
          <c:yMode val="edge"/>
          <c:x val="7.7686809767335795E-3"/>
          <c:y val="3.47551342812006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604D1E81-FADD-42DB-9F6E-C3BF7EEB9C1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314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2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FBB37CA8-C951-46EB-A672-6AEE5983D32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218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3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21EB3511-AF20-49DC-B488-971A7D6D3E0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107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4"/>
        <c:spPr>
          <a:solidFill>
            <a:schemeClr val="accent4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0DCF7940-8587-46C7-BF2E-7E993922637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51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5"/>
        <c:spPr>
          <a:solidFill>
            <a:schemeClr val="accent2">
              <a:lumMod val="60000"/>
              <a:lumOff val="4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AE63B6C4-42F5-41AA-97C7-A177C3E8FD5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508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604D1E81-FADD-42DB-9F6E-C3BF7EEB9C1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314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8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FBB37CA8-C951-46EB-A672-6AEE5983D32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218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9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21EB3511-AF20-49DC-B488-971A7D6D3E0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107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0DCF7940-8587-46C7-BF2E-7E993922637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51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1"/>
        <c:spPr>
          <a:solidFill>
            <a:schemeClr val="accent2">
              <a:lumMod val="60000"/>
              <a:lumOff val="4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AE63B6C4-42F5-41AA-97C7-A177C3E8FD5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508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rgbClr val="FF706D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604D1E81-FADD-42DB-9F6E-C3BF7EEB9C1E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314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4"/>
        <c:spPr>
          <a:solidFill>
            <a:srgbClr val="FFDCD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FBB37CA8-C951-46EB-A672-6AEE5983D321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218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5"/>
        <c:spPr>
          <a:solidFill>
            <a:schemeClr val="bg2">
              <a:lumMod val="9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21EB3511-AF20-49DC-B488-971A7D6D3E09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107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0DCF7940-8587-46C7-BF2E-7E9939226373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51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  <c:pivotFmt>
        <c:idx val="17"/>
        <c:spPr>
          <a:solidFill>
            <a:schemeClr val="accent2">
              <a:lumMod val="60000"/>
              <a:lumOff val="40000"/>
            </a:schemeClr>
          </a:solidFill>
          <a:ln w="19050">
            <a:solidFill>
              <a:schemeClr val="lt1"/>
            </a:solidFill>
          </a:ln>
          <a:effectLst/>
        </c:spPr>
        <c:dLbl>
          <c:idx val="0"/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fld id="{AE63B6C4-42F5-41AA-97C7-A177C3E8FD5B}" type="PERCENTAGE">
                  <a:rPr lang="en-US"/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ahnschrift" panose="020B0502040204020203" pitchFamily="34" charset="0"/>
                      <a:ea typeface="+mn-ea"/>
                      <a:cs typeface="+mn-cs"/>
                    </a:defRPr>
                  </a:pPr>
                  <a:t>[PERCENTAGE]</a:t>
                </a:fld>
                <a:r>
                  <a:rPr lang="en-US"/>
                  <a:t>; 508</a:t>
                </a:r>
              </a:p>
            </c:rich>
          </c:tx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ahnschrift" panose="020B0502040204020203" pitchFamily="34" charset="0"/>
                  <a:ea typeface="+mn-ea"/>
                  <a:cs typeface="+mn-cs"/>
                </a:defRPr>
              </a:pPr>
              <a:endParaRPr lang="et-EE"/>
            </a:p>
          </c:txPr>
          <c:showLegendKey val="0"/>
          <c:showVal val="0"/>
          <c:showCatName val="0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dlblFieldTable/>
              <c15:showDataLabelsRange val="0"/>
            </c:ext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Leht3!$B$3:$B$4</c:f>
              <c:strCache>
                <c:ptCount val="1"/>
                <c:pt idx="0">
                  <c:v>Kokku</c:v>
                </c:pt>
              </c:strCache>
            </c:strRef>
          </c:tx>
          <c:dPt>
            <c:idx val="0"/>
            <c:bubble3D val="0"/>
            <c:spPr>
              <a:solidFill>
                <a:srgbClr val="FF706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1F4-4FD7-AC3D-6E82C787115E}"/>
              </c:ext>
            </c:extLst>
          </c:dPt>
          <c:dPt>
            <c:idx val="1"/>
            <c:bubble3D val="0"/>
            <c:spPr>
              <a:solidFill>
                <a:srgbClr val="FFDCD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1F4-4FD7-AC3D-6E82C787115E}"/>
              </c:ext>
            </c:extLst>
          </c:dPt>
          <c:dPt>
            <c:idx val="2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1F4-4FD7-AC3D-6E82C787115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1F4-4FD7-AC3D-6E82C787115E}"/>
              </c:ext>
            </c:extLst>
          </c:dPt>
          <c:dPt>
            <c:idx val="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1F4-4FD7-AC3D-6E82C787115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604D1E81-FADD-42DB-9F6E-C3BF7EEB9C1E}" type="PERCENTAGE">
                      <a:rPr lang="en-US"/>
                      <a:pPr/>
                      <a:t>[PERCENTAGE]</a:t>
                    </a:fld>
                    <a:r>
                      <a:rPr lang="en-US"/>
                      <a:t>; 314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1F4-4FD7-AC3D-6E82C787115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BB37CA8-C951-46EB-A672-6AEE5983D321}" type="PERCENTAGE">
                      <a:rPr lang="en-US"/>
                      <a:pPr/>
                      <a:t>[PERCENTAGE]</a:t>
                    </a:fld>
                    <a:r>
                      <a:rPr lang="en-US"/>
                      <a:t>; 218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1F4-4FD7-AC3D-6E82C787115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21EB3511-AF20-49DC-B488-971A7D6D3E09}" type="PERCENTAGE">
                      <a:rPr lang="en-US"/>
                      <a:pPr/>
                      <a:t>[PERCENTAGE]</a:t>
                    </a:fld>
                    <a:r>
                      <a:rPr lang="en-US"/>
                      <a:t>; 107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1F4-4FD7-AC3D-6E82C787115E}"/>
                </c:ext>
              </c:extLst>
            </c:dLbl>
            <c:dLbl>
              <c:idx val="3"/>
              <c:layout>
                <c:manualLayout>
                  <c:x val="9.3458875967033558E-3"/>
                  <c:y val="1.2092891313760665E-2"/>
                </c:manualLayout>
              </c:layout>
              <c:tx>
                <c:rich>
                  <a:bodyPr/>
                  <a:lstStyle/>
                  <a:p>
                    <a:fld id="{0DCF7940-8587-46C7-BF2E-7E9939226373}" type="PERCENTAGE">
                      <a:rPr lang="en-US"/>
                      <a:pPr/>
                      <a:t>[PERCENTAGE]</a:t>
                    </a:fld>
                    <a:r>
                      <a:rPr lang="en-US"/>
                      <a:t>; 51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1F4-4FD7-AC3D-6E82C787115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AE63B6C4-42F5-41AA-97C7-A177C3E8FD5B}" type="PERCENTAGE">
                      <a:rPr lang="en-US"/>
                      <a:pPr/>
                      <a:t>[PERCENTAGE]</a:t>
                    </a:fld>
                    <a:r>
                      <a:rPr lang="en-US"/>
                      <a:t>; 508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21F4-4FD7-AC3D-6E82C78711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Leht3!$A$5:$A$10</c:f>
              <c:strCache>
                <c:ptCount val="5"/>
                <c:pt idx="0">
                  <c:v>Ühe korra viimase viie aasta jooksul/ külastasin esimest korda</c:v>
                </c:pt>
                <c:pt idx="1">
                  <c:v>2-3 korda viimase viie aasta jooksul</c:v>
                </c:pt>
                <c:pt idx="2">
                  <c:v>4-10 korda viimase viie aasta jooksul</c:v>
                </c:pt>
                <c:pt idx="3">
                  <c:v>Üle 10 korra viimase viie aasta joksul</c:v>
                </c:pt>
                <c:pt idx="4">
                  <c:v>Ei oska öelda</c:v>
                </c:pt>
              </c:strCache>
            </c:strRef>
          </c:cat>
          <c:val>
            <c:numRef>
              <c:f>Leht3!$B$5:$B$10</c:f>
              <c:numCache>
                <c:formatCode>General</c:formatCode>
                <c:ptCount val="5"/>
                <c:pt idx="0">
                  <c:v>314</c:v>
                </c:pt>
                <c:pt idx="1">
                  <c:v>218</c:v>
                </c:pt>
                <c:pt idx="2">
                  <c:v>107</c:v>
                </c:pt>
                <c:pt idx="3">
                  <c:v>51</c:v>
                </c:pt>
                <c:pt idx="4">
                  <c:v>508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1F4-4FD7-AC3D-6E82C787115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355495907262105"/>
          <c:y val="0.25913637823885849"/>
          <c:w val="0.33918813427010147"/>
          <c:h val="0.691016194972306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ahnschrift" panose="020B0502040204020203" pitchFamily="34" charset="0"/>
        </a:defRPr>
      </a:pPr>
      <a:endParaRPr lang="et-E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r>
              <a:rPr lang="et-EE"/>
              <a:t>Info saamise kanalid aastate lõikes (summeeritud, arvuliselt)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Leht1!$B$6</c:f>
              <c:strCache>
                <c:ptCount val="1"/>
                <c:pt idx="0">
                  <c:v>Tuttav soovitas</c:v>
                </c:pt>
              </c:strCache>
            </c:strRef>
          </c:tx>
          <c:spPr>
            <a:ln w="28575" cap="rnd">
              <a:solidFill>
                <a:srgbClr val="FF706D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Leht1!$C$5:$H$5</c:f>
              <c:strCach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strCache>
            </c:strRef>
          </c:cat>
          <c:val>
            <c:numRef>
              <c:f>Leht1!$C$6:$H$6</c:f>
              <c:numCache>
                <c:formatCode>General</c:formatCode>
                <c:ptCount val="6"/>
                <c:pt idx="0">
                  <c:v>182</c:v>
                </c:pt>
                <c:pt idx="1">
                  <c:v>137</c:v>
                </c:pt>
                <c:pt idx="2">
                  <c:v>139</c:v>
                </c:pt>
                <c:pt idx="3">
                  <c:v>159</c:v>
                </c:pt>
                <c:pt idx="4">
                  <c:v>108</c:v>
                </c:pt>
                <c:pt idx="5">
                  <c:v>193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C3A-4A81-8305-1594105A7102}"/>
            </c:ext>
          </c:extLst>
        </c:ser>
        <c:ser>
          <c:idx val="1"/>
          <c:order val="1"/>
          <c:tx>
            <c:strRef>
              <c:f>Leht1!$B$7</c:f>
              <c:strCache>
                <c:ptCount val="1"/>
                <c:pt idx="0">
                  <c:v>Fertilitase kodulehelt</c:v>
                </c:pt>
              </c:strCache>
            </c:strRef>
          </c:tx>
          <c:spPr>
            <a:ln w="28575" cap="rnd">
              <a:solidFill>
                <a:srgbClr val="FFDCD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Leht1!$C$5:$H$5</c:f>
              <c:strCach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strCache>
            </c:strRef>
          </c:cat>
          <c:val>
            <c:numRef>
              <c:f>Leht1!$C$7:$H$7</c:f>
              <c:numCache>
                <c:formatCode>General</c:formatCode>
                <c:ptCount val="6"/>
                <c:pt idx="0">
                  <c:v>90</c:v>
                </c:pt>
                <c:pt idx="1">
                  <c:v>57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C3A-4A81-8305-1594105A7102}"/>
            </c:ext>
          </c:extLst>
        </c:ser>
        <c:ser>
          <c:idx val="2"/>
          <c:order val="2"/>
          <c:tx>
            <c:strRef>
              <c:f>Leht1!$B$8</c:f>
              <c:strCache>
                <c:ptCount val="1"/>
                <c:pt idx="0">
                  <c:v>Sotsiaalmeediast</c:v>
                </c:pt>
              </c:strCache>
            </c:strRef>
          </c:tx>
          <c:spPr>
            <a:ln w="28575" cap="rnd">
              <a:solidFill>
                <a:schemeClr val="bg2">
                  <a:lumMod val="9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Leht1!$C$5:$H$5</c:f>
              <c:strCach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strCache>
            </c:strRef>
          </c:cat>
          <c:val>
            <c:numRef>
              <c:f>Leht1!$C$8:$H$8</c:f>
              <c:numCache>
                <c:formatCode>General</c:formatCode>
                <c:ptCount val="6"/>
                <c:pt idx="0">
                  <c:v>58</c:v>
                </c:pt>
                <c:pt idx="1">
                  <c:v>33</c:v>
                </c:pt>
                <c:pt idx="2">
                  <c:v>30</c:v>
                </c:pt>
                <c:pt idx="3">
                  <c:v>37</c:v>
                </c:pt>
                <c:pt idx="4">
                  <c:v>39</c:v>
                </c:pt>
                <c:pt idx="5">
                  <c:v>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C3A-4A81-8305-1594105A7102}"/>
            </c:ext>
          </c:extLst>
        </c:ser>
        <c:ser>
          <c:idx val="3"/>
          <c:order val="3"/>
          <c:tx>
            <c:strRef>
              <c:f>Leht1!$B$9</c:f>
              <c:strCache>
                <c:ptCount val="1"/>
                <c:pt idx="0">
                  <c:v>Internetifoorumist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Leht1!$C$5:$H$5</c:f>
              <c:strCach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strCache>
            </c:strRef>
          </c:cat>
          <c:val>
            <c:numRef>
              <c:f>Leht1!$C$9:$H$9</c:f>
              <c:numCache>
                <c:formatCode>General</c:formatCode>
                <c:ptCount val="6"/>
                <c:pt idx="0">
                  <c:v>51</c:v>
                </c:pt>
                <c:pt idx="1">
                  <c:v>20</c:v>
                </c:pt>
                <c:pt idx="2">
                  <c:v>18</c:v>
                </c:pt>
                <c:pt idx="3">
                  <c:v>25</c:v>
                </c:pt>
                <c:pt idx="4">
                  <c:v>17</c:v>
                </c:pt>
                <c:pt idx="5">
                  <c:v>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C3A-4A81-8305-1594105A7102}"/>
            </c:ext>
          </c:extLst>
        </c:ser>
        <c:ser>
          <c:idx val="4"/>
          <c:order val="4"/>
          <c:tx>
            <c:strRef>
              <c:f>Leht1!$B$10</c:f>
              <c:strCache>
                <c:ptCount val="1"/>
                <c:pt idx="0">
                  <c:v>Mujalt Internetist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Leht1!$C$5:$H$5</c:f>
              <c:strCach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strCache>
            </c:strRef>
          </c:cat>
          <c:val>
            <c:numRef>
              <c:f>Leht1!$C$10:$H$10</c:f>
              <c:numCache>
                <c:formatCode>General</c:formatCode>
                <c:ptCount val="6"/>
                <c:pt idx="0">
                  <c:v>82</c:v>
                </c:pt>
                <c:pt idx="1">
                  <c:v>37</c:v>
                </c:pt>
                <c:pt idx="2">
                  <c:v>32</c:v>
                </c:pt>
                <c:pt idx="3">
                  <c:v>64</c:v>
                </c:pt>
                <c:pt idx="4">
                  <c:v>70</c:v>
                </c:pt>
                <c:pt idx="5">
                  <c:v>237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C3A-4A81-8305-1594105A7102}"/>
            </c:ext>
          </c:extLst>
        </c:ser>
        <c:ser>
          <c:idx val="5"/>
          <c:order val="5"/>
          <c:tx>
            <c:strRef>
              <c:f>Leht1!$B$11</c:f>
              <c:strCache>
                <c:ptCount val="1"/>
                <c:pt idx="0">
                  <c:v>Ajalehest või ajakirjast</c:v>
                </c:pt>
              </c:strCache>
            </c:strRef>
          </c:tx>
          <c:spPr>
            <a:ln w="28575" cap="rnd">
              <a:solidFill>
                <a:schemeClr val="accent6">
                  <a:lumMod val="20000"/>
                  <a:lumOff val="8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Leht1!$C$5:$H$5</c:f>
              <c:strCach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strCache>
            </c:strRef>
          </c:cat>
          <c:val>
            <c:numRef>
              <c:f>Leht1!$C$11:$H$11</c:f>
              <c:numCache>
                <c:formatCode>General</c:formatCode>
                <c:ptCount val="6"/>
                <c:pt idx="0">
                  <c:v>8</c:v>
                </c:pt>
                <c:pt idx="1">
                  <c:v>2</c:v>
                </c:pt>
                <c:pt idx="2">
                  <c:v>7</c:v>
                </c:pt>
                <c:pt idx="3">
                  <c:v>7</c:v>
                </c:pt>
                <c:pt idx="4">
                  <c:v>9</c:v>
                </c:pt>
                <c:pt idx="5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C3A-4A81-8305-1594105A7102}"/>
            </c:ext>
          </c:extLst>
        </c:ser>
        <c:ser>
          <c:idx val="6"/>
          <c:order val="6"/>
          <c:tx>
            <c:strRef>
              <c:f>Leht1!$B$12</c:f>
              <c:strCache>
                <c:ptCount val="1"/>
                <c:pt idx="0">
                  <c:v>Arstilt või mõnest kliinikust</c:v>
                </c:pt>
              </c:strCache>
            </c:strRef>
          </c:tx>
          <c:spPr>
            <a:ln w="28575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Leht1!$C$5:$H$5</c:f>
              <c:strCach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strCache>
            </c:strRef>
          </c:cat>
          <c:val>
            <c:numRef>
              <c:f>Leht1!$C$12:$H$12</c:f>
              <c:numCache>
                <c:formatCode>General</c:formatCode>
                <c:ptCount val="6"/>
                <c:pt idx="0">
                  <c:v>188</c:v>
                </c:pt>
                <c:pt idx="1">
                  <c:v>197</c:v>
                </c:pt>
                <c:pt idx="2">
                  <c:v>264</c:v>
                </c:pt>
                <c:pt idx="3">
                  <c:v>118</c:v>
                </c:pt>
                <c:pt idx="4">
                  <c:v>105</c:v>
                </c:pt>
                <c:pt idx="5">
                  <c:v>149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C3A-4A81-8305-1594105A7102}"/>
            </c:ext>
          </c:extLst>
        </c:ser>
        <c:ser>
          <c:idx val="7"/>
          <c:order val="7"/>
          <c:tx>
            <c:strRef>
              <c:f>Leht1!$B$13</c:f>
              <c:strCache>
                <c:ptCount val="1"/>
                <c:pt idx="0">
                  <c:v>Mujalt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ahnschrift" panose="020B0502040204020203" pitchFamily="34" charset="0"/>
                    <a:ea typeface="+mn-ea"/>
                    <a:cs typeface="+mn-cs"/>
                  </a:defRPr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Leht1!$C$5:$H$5</c:f>
              <c:strCach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strCache>
            </c:strRef>
          </c:cat>
          <c:val>
            <c:numRef>
              <c:f>Leht1!$C$13:$H$13</c:f>
              <c:numCache>
                <c:formatCode>General</c:formatCode>
                <c:ptCount val="6"/>
                <c:pt idx="0">
                  <c:v>83</c:v>
                </c:pt>
                <c:pt idx="1">
                  <c:v>48</c:v>
                </c:pt>
                <c:pt idx="2">
                  <c:v>50</c:v>
                </c:pt>
                <c:pt idx="3">
                  <c:v>51</c:v>
                </c:pt>
                <c:pt idx="4">
                  <c:v>76</c:v>
                </c:pt>
                <c:pt idx="5">
                  <c:v>351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C3A-4A81-8305-1594105A710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781119264"/>
        <c:axId val="781120096"/>
      </c:lineChart>
      <c:catAx>
        <c:axId val="78111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781120096"/>
        <c:crosses val="autoZero"/>
        <c:auto val="1"/>
        <c:lblAlgn val="ctr"/>
        <c:lblOffset val="100"/>
        <c:noMultiLvlLbl val="0"/>
      </c:catAx>
      <c:valAx>
        <c:axId val="7811200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  <a:ea typeface="+mn-ea"/>
                <a:cs typeface="+mn-cs"/>
              </a:defRPr>
            </a:pPr>
            <a:endParaRPr lang="et-EE"/>
          </a:p>
        </c:txPr>
        <c:crossAx val="78111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Bahnschrift" panose="020B0502040204020203" pitchFamily="34" charset="0"/>
        </a:defRPr>
      </a:pPr>
      <a:endParaRPr lang="et-E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>
            <a:extLst>
              <a:ext uri="{FF2B5EF4-FFF2-40B4-BE49-F238E27FC236}">
                <a16:creationId xmlns:a16="http://schemas.microsoft.com/office/drawing/2014/main" id="{1732A405-7295-4324-9844-F804AAB860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F97B44F1-5B61-44D4-98C8-826CFED9BA0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32DDF-E288-4E0D-81CC-5AA9A7026F0B}" type="datetimeFigureOut">
              <a:rPr lang="et-EE" smtClean="0"/>
              <a:t>25.04.2022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5CB6D6BB-2FE5-4DFD-9E58-A62E962191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816343E2-67FB-480F-9B95-3D45665E1A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F26D9-9B54-4E43-89EF-67F8C436933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23688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E2CF9-3100-4959-8D8C-CDB466BBE9E0}" type="datetimeFigureOut">
              <a:rPr lang="et-EE" smtClean="0"/>
              <a:t>25.04.2022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6F1C9-14BA-4CEF-BFF6-87BABE93AE70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53732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DD92A0D-F7A6-4D4B-8FE7-F483CE664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D13A64ED-87AC-4A48-8A0C-04CBEB1FCF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92A688B7-269B-4031-BB13-0C3CCE733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0EF9-066C-4D14-A201-591A07425BE3}" type="datetimeFigureOut">
              <a:rPr lang="et-EE" smtClean="0"/>
              <a:t>25.04.2022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CFE7D222-D9C7-4657-8CB5-FC8891399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63DAA879-507C-4D8C-8A8D-A7C74699C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CA2E-CD4B-4EDD-9998-78EFA2C2E41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87568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870CEEC-65DF-47ED-BE86-ED3C93FF3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041205EA-FB6F-4A17-A63C-B39D8E6BE0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E2584078-1901-49F0-A0B4-18FFF1CC0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0EF9-066C-4D14-A201-591A07425BE3}" type="datetimeFigureOut">
              <a:rPr lang="et-EE" smtClean="0"/>
              <a:t>25.04.2022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36369138-289E-484B-9CBF-D4EA55C4D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7BDCDBE1-29E1-4AD1-A8FF-F2A57DC07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CA2E-CD4B-4EDD-9998-78EFA2C2E41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2077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>
            <a:extLst>
              <a:ext uri="{FF2B5EF4-FFF2-40B4-BE49-F238E27FC236}">
                <a16:creationId xmlns:a16="http://schemas.microsoft.com/office/drawing/2014/main" id="{0DA5A121-A65F-4684-8762-F62D968C84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95382115-D476-48B4-81F1-F52B5472ED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CCA28014-CF81-487A-B9E2-327A157CE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0EF9-066C-4D14-A201-591A07425BE3}" type="datetimeFigureOut">
              <a:rPr lang="et-EE" smtClean="0"/>
              <a:t>25.04.2022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21A6A417-648D-4EE3-8E9D-27F971FAC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F628FB05-2B90-4C4D-AA9E-27A4F9F2E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CA2E-CD4B-4EDD-9998-78EFA2C2E41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9485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FEBD471-A23D-4589-BD59-D45CE15C5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5B70E0B5-9925-4790-8A4D-555AF2297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B19151F4-1D21-4584-B4F5-AC441CC0A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0EF9-066C-4D14-A201-591A07425BE3}" type="datetimeFigureOut">
              <a:rPr lang="et-EE" smtClean="0"/>
              <a:t>25.04.2022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91C15C83-4602-412F-8546-1FD5AB659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27970CE2-362D-4D6F-B177-731BAC31F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CA2E-CD4B-4EDD-9998-78EFA2C2E419}" type="slidenum">
              <a:rPr lang="et-EE" smtClean="0"/>
              <a:t>‹#›</a:t>
            </a:fld>
            <a:endParaRPr lang="et-EE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11986BB-DAE0-41B4-8FB3-2DB8BF8C58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0705" y="436946"/>
            <a:ext cx="2133230" cy="488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486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146347E-CACC-471A-853E-44E8A0A9D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C1234584-59C0-4987-8081-AB60F5174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8F14D7C8-0875-43DD-9E78-9715F83DA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0EF9-066C-4D14-A201-591A07425BE3}" type="datetimeFigureOut">
              <a:rPr lang="et-EE" smtClean="0"/>
              <a:t>25.04.2022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3936382E-D71D-40E3-984E-5D52D7BE8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E7F86F8F-0C62-4647-9E5A-2395B67B8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CA2E-CD4B-4EDD-9998-78EFA2C2E41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7618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83F0F32-EF57-4D40-9D4C-CD243E025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463001A-19A0-409E-8800-C0F1514AC1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EAE8C5B5-D057-4EA5-B6EB-2CA0F5DF2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DC9CCDC5-0D3D-4176-80A5-186DBD435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0EF9-066C-4D14-A201-591A07425BE3}" type="datetimeFigureOut">
              <a:rPr lang="et-EE" smtClean="0"/>
              <a:t>25.04.2022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33B83C78-7929-46B5-A0C8-32E60386B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D8C3CABA-229C-44F7-8C84-7326420DA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CA2E-CD4B-4EDD-9998-78EFA2C2E41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64328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5EF0A86-2555-48D4-9FC5-579D0CBBE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93B71046-3F8B-416E-B2C9-EA64C9E9B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C3BB55DB-B57E-465F-9A8E-4CD9BF12C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>
            <a:extLst>
              <a:ext uri="{FF2B5EF4-FFF2-40B4-BE49-F238E27FC236}">
                <a16:creationId xmlns:a16="http://schemas.microsoft.com/office/drawing/2014/main" id="{DD0CD9AA-A310-4916-AE82-9F925CD1F1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Sisu kohatäide 5">
            <a:extLst>
              <a:ext uri="{FF2B5EF4-FFF2-40B4-BE49-F238E27FC236}">
                <a16:creationId xmlns:a16="http://schemas.microsoft.com/office/drawing/2014/main" id="{FB8A552F-FF18-4339-BEDC-37FC6636B1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>
            <a:extLst>
              <a:ext uri="{FF2B5EF4-FFF2-40B4-BE49-F238E27FC236}">
                <a16:creationId xmlns:a16="http://schemas.microsoft.com/office/drawing/2014/main" id="{8072C12B-56E7-4E41-A935-F729AB7C8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0EF9-066C-4D14-A201-591A07425BE3}" type="datetimeFigureOut">
              <a:rPr lang="et-EE" smtClean="0"/>
              <a:t>25.04.2022</a:t>
            </a:fld>
            <a:endParaRPr lang="et-EE"/>
          </a:p>
        </p:txBody>
      </p:sp>
      <p:sp>
        <p:nvSpPr>
          <p:cNvPr id="8" name="Jaluse kohatäide 7">
            <a:extLst>
              <a:ext uri="{FF2B5EF4-FFF2-40B4-BE49-F238E27FC236}">
                <a16:creationId xmlns:a16="http://schemas.microsoft.com/office/drawing/2014/main" id="{86B4745A-09B0-4463-9D21-2D77EBD64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>
            <a:extLst>
              <a:ext uri="{FF2B5EF4-FFF2-40B4-BE49-F238E27FC236}">
                <a16:creationId xmlns:a16="http://schemas.microsoft.com/office/drawing/2014/main" id="{55E26CBD-3D97-4470-9088-A4ADE080B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CA2E-CD4B-4EDD-9998-78EFA2C2E41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2869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74C9F9E-C022-40EA-AC10-F67FC8E1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558E4F5B-EBAF-4571-A3A1-412F46BD1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0EF9-066C-4D14-A201-591A07425BE3}" type="datetimeFigureOut">
              <a:rPr lang="et-EE" smtClean="0"/>
              <a:t>25.04.2022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A8911005-8C7E-4531-8A6C-7385D2D0E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7F8100CF-562E-4BA7-8F16-08E272706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CA2E-CD4B-4EDD-9998-78EFA2C2E41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02419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>
            <a:extLst>
              <a:ext uri="{FF2B5EF4-FFF2-40B4-BE49-F238E27FC236}">
                <a16:creationId xmlns:a16="http://schemas.microsoft.com/office/drawing/2014/main" id="{29971EA6-F636-4A8F-A2BE-BB3418580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0EF9-066C-4D14-A201-591A07425BE3}" type="datetimeFigureOut">
              <a:rPr lang="et-EE" smtClean="0"/>
              <a:t>25.04.2022</a:t>
            </a:fld>
            <a:endParaRPr lang="et-EE"/>
          </a:p>
        </p:txBody>
      </p:sp>
      <p:sp>
        <p:nvSpPr>
          <p:cNvPr id="3" name="Jaluse kohatäide 2">
            <a:extLst>
              <a:ext uri="{FF2B5EF4-FFF2-40B4-BE49-F238E27FC236}">
                <a16:creationId xmlns:a16="http://schemas.microsoft.com/office/drawing/2014/main" id="{038083A3-0E6A-4C9B-8045-6A923829C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22FCE096-B894-4325-9527-416AA8F48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CA2E-CD4B-4EDD-9998-78EFA2C2E41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8092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458A7B5-2C31-4BC2-AB82-0DF64B7D8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9161FF9-655E-42CF-91B3-687CB1543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A1465337-74FE-402C-A676-AE31307934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A8ACBA4E-C87D-4063-B113-97221C887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0EF9-066C-4D14-A201-591A07425BE3}" type="datetimeFigureOut">
              <a:rPr lang="et-EE" smtClean="0"/>
              <a:t>25.04.2022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5D445732-89B4-4019-ACF3-1D1AD041B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8203D3FB-3C7A-4599-9386-C2462E591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CA2E-CD4B-4EDD-9998-78EFA2C2E41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0347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1A3A320-FA11-4D17-B1EB-592E47B7D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Pildi kohatäide 2">
            <a:extLst>
              <a:ext uri="{FF2B5EF4-FFF2-40B4-BE49-F238E27FC236}">
                <a16:creationId xmlns:a16="http://schemas.microsoft.com/office/drawing/2014/main" id="{E97D4D44-AFA9-4C6E-BC9C-FEA5E0A35B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CC1190E5-6FC1-4B09-8201-998B5D352F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9BB01B9C-75E4-471E-AF8B-218B59032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D0EF9-066C-4D14-A201-591A07425BE3}" type="datetimeFigureOut">
              <a:rPr lang="et-EE" smtClean="0"/>
              <a:t>25.04.2022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101BE9DD-C26C-40CB-9E89-BECCDED2C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AB8ACD45-D522-4111-83F4-0EA5C57E0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CA2E-CD4B-4EDD-9998-78EFA2C2E41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7954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>
            <a:extLst>
              <a:ext uri="{FF2B5EF4-FFF2-40B4-BE49-F238E27FC236}">
                <a16:creationId xmlns:a16="http://schemas.microsoft.com/office/drawing/2014/main" id="{92A5C45D-0B07-4BAD-9EEC-4A2D0453E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142181B5-B1E1-47C5-B259-4BCA8ED28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46239FD9-14E3-4322-BF6B-D25BF4BDF2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D0EF9-066C-4D14-A201-591A07425BE3}" type="datetimeFigureOut">
              <a:rPr lang="et-EE" smtClean="0"/>
              <a:t>25.04.2022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4A691A6D-381E-4D4A-9D07-EC8C7563AE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25A4985F-A13B-4255-9CDA-CD18B9AEC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8CA2E-CD4B-4EDD-9998-78EFA2C2E41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38588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>
            <a:extLst>
              <a:ext uri="{FF2B5EF4-FFF2-40B4-BE49-F238E27FC236}">
                <a16:creationId xmlns:a16="http://schemas.microsoft.com/office/drawing/2014/main" id="{E720E423-6CA7-4592-B935-2F41389DDE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66875"/>
            <a:ext cx="9144000" cy="2129032"/>
          </a:xfrm>
        </p:spPr>
        <p:txBody>
          <a:bodyPr>
            <a:noAutofit/>
          </a:bodyPr>
          <a:lstStyle/>
          <a:p>
            <a:br>
              <a:rPr lang="et-EE" sz="4800" dirty="0">
                <a:latin typeface="Bahnschrift" panose="020B0502040204020203" pitchFamily="34" charset="0"/>
              </a:rPr>
            </a:br>
            <a:r>
              <a:rPr lang="et-EE" sz="4800" dirty="0" err="1">
                <a:latin typeface="Bahnschrift" panose="020B0502040204020203" pitchFamily="34" charset="0"/>
              </a:rPr>
              <a:t>Fertilitase</a:t>
            </a:r>
            <a:r>
              <a:rPr lang="et-EE" sz="4800" dirty="0">
                <a:latin typeface="Bahnschrift" panose="020B0502040204020203" pitchFamily="34" charset="0"/>
              </a:rPr>
              <a:t> patsientide </a:t>
            </a:r>
            <a:br>
              <a:rPr lang="et-EE" sz="4800" dirty="0">
                <a:latin typeface="Bahnschrift" panose="020B0502040204020203" pitchFamily="34" charset="0"/>
              </a:rPr>
            </a:br>
            <a:r>
              <a:rPr lang="et-EE" sz="4800" dirty="0">
                <a:latin typeface="Bahnschrift" panose="020B0502040204020203" pitchFamily="34" charset="0"/>
              </a:rPr>
              <a:t>rahulolu-uuring 2021</a:t>
            </a:r>
          </a:p>
        </p:txBody>
      </p:sp>
      <p:sp>
        <p:nvSpPr>
          <p:cNvPr id="6" name="Alapealkiri 5">
            <a:extLst>
              <a:ext uri="{FF2B5EF4-FFF2-40B4-BE49-F238E27FC236}">
                <a16:creationId xmlns:a16="http://schemas.microsoft.com/office/drawing/2014/main" id="{2D587DCA-DA20-4624-840E-F52C9F72AE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pPr algn="r"/>
            <a:r>
              <a:rPr lang="et-EE" dirty="0"/>
              <a:t>Uuringu läbiviija:</a:t>
            </a:r>
          </a:p>
        </p:txBody>
      </p:sp>
      <p:pic>
        <p:nvPicPr>
          <p:cNvPr id="17" name="Pilt 16">
            <a:extLst>
              <a:ext uri="{FF2B5EF4-FFF2-40B4-BE49-F238E27FC236}">
                <a16:creationId xmlns:a16="http://schemas.microsoft.com/office/drawing/2014/main" id="{A190F9D5-00EF-4D65-98B0-178A7D0CDB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821" y="5220742"/>
            <a:ext cx="3128865" cy="514895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2321F598-8C7E-4A67-A64D-C5724B189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768" y="595944"/>
            <a:ext cx="3133232" cy="717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291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EFBBB4A-72F7-4595-BCC6-A7CA4BF15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096"/>
            <a:ext cx="10515600" cy="1325563"/>
          </a:xfrm>
        </p:spPr>
        <p:txBody>
          <a:bodyPr>
            <a:normAutofit/>
          </a:bodyPr>
          <a:lstStyle/>
          <a:p>
            <a:r>
              <a:rPr lang="et-EE" sz="2800" dirty="0">
                <a:latin typeface="Bahnschrift" panose="020B0502040204020203" pitchFamily="34" charset="0"/>
              </a:rPr>
              <a:t>Hinnang probleemile leevenduse saamise kohta</a:t>
            </a:r>
          </a:p>
        </p:txBody>
      </p:sp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010D505A-1926-4619-AC4E-1E93990040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1764983"/>
              </p:ext>
            </p:extLst>
          </p:nvPr>
        </p:nvGraphicFramePr>
        <p:xfrm>
          <a:off x="-119744" y="1744155"/>
          <a:ext cx="5335484" cy="4021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1956995C-682E-458A-82D1-9EFFF5F977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2152076"/>
              </p:ext>
            </p:extLst>
          </p:nvPr>
        </p:nvGraphicFramePr>
        <p:xfrm>
          <a:off x="4910940" y="1644014"/>
          <a:ext cx="6635792" cy="4174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32790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D04A9E97-CCF2-4F61-B174-EB8F0BD0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300"/>
            <a:ext cx="10515600" cy="1325563"/>
          </a:xfrm>
        </p:spPr>
        <p:txBody>
          <a:bodyPr>
            <a:normAutofit/>
          </a:bodyPr>
          <a:lstStyle/>
          <a:p>
            <a:r>
              <a:rPr lang="et-EE" sz="2400" dirty="0">
                <a:latin typeface="Bahnschrift" panose="020B0502040204020203" pitchFamily="34" charset="0"/>
              </a:rPr>
              <a:t>Hinnang probleemile leevenduse saamise kohta aastate lõikes</a:t>
            </a:r>
            <a:endParaRPr lang="et-EE" sz="2400" dirty="0"/>
          </a:p>
        </p:txBody>
      </p:sp>
      <p:sp>
        <p:nvSpPr>
          <p:cNvPr id="5" name="Sisu kohatäide 4">
            <a:extLst>
              <a:ext uri="{FF2B5EF4-FFF2-40B4-BE49-F238E27FC236}">
                <a16:creationId xmlns:a16="http://schemas.microsoft.com/office/drawing/2014/main" id="{D50A01F0-D1DC-4FD1-AC2F-432557316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9863"/>
            <a:ext cx="10515600" cy="4351338"/>
          </a:xfrm>
        </p:spPr>
        <p:txBody>
          <a:bodyPr>
            <a:normAutofit/>
          </a:bodyPr>
          <a:lstStyle/>
          <a:p>
            <a:r>
              <a:rPr lang="et-EE" sz="1800" dirty="0">
                <a:latin typeface="Bahnschrift" panose="020B0502040204020203" pitchFamily="34" charset="0"/>
              </a:rPr>
              <a:t>Hinnang oma probleemile leevenduse saamise osas aastate lõikes kajastab eelmiste rahulolu-uuringute vastuseid</a:t>
            </a:r>
          </a:p>
          <a:p>
            <a:pPr lvl="1"/>
            <a:r>
              <a:rPr lang="et-EE" sz="1400" dirty="0">
                <a:latin typeface="Bahnschrift" panose="020B0502040204020203" pitchFamily="34" charset="0"/>
              </a:rPr>
              <a:t>2021a. tulemusi (suurenenud „ei oska öelda“ vastajate hulk mõjutab asjaolu, et suur osa vastajatest käis vaid COVID19 vaktsineerimise</a:t>
            </a: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6BB32E06-3014-4EE6-90E3-11D31C1C5C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2968466"/>
              </p:ext>
            </p:extLst>
          </p:nvPr>
        </p:nvGraphicFramePr>
        <p:xfrm>
          <a:off x="723900" y="2628901"/>
          <a:ext cx="10744200" cy="393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716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1AA6BFF-31E1-485F-A314-3C5D008A1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22871"/>
            <a:ext cx="10515600" cy="1325563"/>
          </a:xfrm>
        </p:spPr>
        <p:txBody>
          <a:bodyPr>
            <a:normAutofit/>
          </a:bodyPr>
          <a:lstStyle/>
          <a:p>
            <a:r>
              <a:rPr lang="et-EE" sz="2800" dirty="0">
                <a:latin typeface="Bahnschrift" panose="020B0502040204020203" pitchFamily="34" charset="0"/>
              </a:rPr>
              <a:t>Rahulolu personaliga</a:t>
            </a:r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559C1A12-A56B-4A9F-B5A3-209C8F07B1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3652276"/>
              </p:ext>
            </p:extLst>
          </p:nvPr>
        </p:nvGraphicFramePr>
        <p:xfrm>
          <a:off x="305956" y="1816100"/>
          <a:ext cx="6450444" cy="4256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BC134EC7-34D8-425C-8CA5-C60931353A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3135975"/>
              </p:ext>
            </p:extLst>
          </p:nvPr>
        </p:nvGraphicFramePr>
        <p:xfrm>
          <a:off x="5347856" y="2019300"/>
          <a:ext cx="6234544" cy="4167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91415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992A504-AA88-444F-A505-4BDDF2F93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2476"/>
            <a:ext cx="10515600" cy="1325563"/>
          </a:xfrm>
        </p:spPr>
        <p:txBody>
          <a:bodyPr>
            <a:normAutofit/>
          </a:bodyPr>
          <a:lstStyle/>
          <a:p>
            <a:r>
              <a:rPr lang="et-EE" sz="2800" dirty="0">
                <a:latin typeface="Bahnschrift" panose="020B0502040204020203" pitchFamily="34" charset="0"/>
              </a:rPr>
              <a:t>Rahulolu personaliga (2)</a:t>
            </a:r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6F24226C-F26D-4FC0-9AF8-0AFBF01C4D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1439608"/>
              </p:ext>
            </p:extLst>
          </p:nvPr>
        </p:nvGraphicFramePr>
        <p:xfrm>
          <a:off x="461283" y="1368039"/>
          <a:ext cx="11269435" cy="2784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6DBBF5D0-6E96-4A2B-B4D0-30A29236A5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1723337"/>
              </p:ext>
            </p:extLst>
          </p:nvPr>
        </p:nvGraphicFramePr>
        <p:xfrm>
          <a:off x="1201421" y="4382340"/>
          <a:ext cx="9789159" cy="1996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84676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9EF210A-3D73-4143-8831-6BD25DEEA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0092"/>
          </a:xfrm>
        </p:spPr>
        <p:txBody>
          <a:bodyPr>
            <a:noAutofit/>
          </a:bodyPr>
          <a:lstStyle/>
          <a:p>
            <a:r>
              <a:rPr lang="et-EE" sz="3000" dirty="0">
                <a:latin typeface="Bahnschrift" panose="020B0502040204020203" pitchFamily="34" charset="0"/>
              </a:rPr>
              <a:t>Üldine rahulolu</a:t>
            </a:r>
          </a:p>
        </p:txBody>
      </p:sp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E0566BE3-54CF-487A-BC84-C661CBAC71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1695601"/>
              </p:ext>
            </p:extLst>
          </p:nvPr>
        </p:nvGraphicFramePr>
        <p:xfrm>
          <a:off x="-430836" y="1344028"/>
          <a:ext cx="6254693" cy="4169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2A934629-6958-43E0-95B4-30DF2E1003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2761010"/>
              </p:ext>
            </p:extLst>
          </p:nvPr>
        </p:nvGraphicFramePr>
        <p:xfrm>
          <a:off x="5093275" y="1591912"/>
          <a:ext cx="6848353" cy="4900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20233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AB0C6C0-DC0D-4D6A-AACD-97C6F5CCD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000" dirty="0">
                <a:latin typeface="Bahnschrift" panose="020B0502040204020203" pitchFamily="34" charset="0"/>
              </a:rPr>
              <a:t>Hinnang hinna-kvaliteedi suhtele aastate lõikes</a:t>
            </a:r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39235EEA-8D20-4375-A413-74DF04B2AC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5066184"/>
              </p:ext>
            </p:extLst>
          </p:nvPr>
        </p:nvGraphicFramePr>
        <p:xfrm>
          <a:off x="1045029" y="2035629"/>
          <a:ext cx="11908971" cy="4151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0313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3DD5E70-BBCF-41DC-96D3-0B5DC8163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549"/>
            <a:ext cx="10515600" cy="1325563"/>
          </a:xfrm>
        </p:spPr>
        <p:txBody>
          <a:bodyPr>
            <a:normAutofit/>
          </a:bodyPr>
          <a:lstStyle/>
          <a:p>
            <a:r>
              <a:rPr lang="et-EE" sz="3000" dirty="0">
                <a:latin typeface="Bahnschrift" panose="020B0502040204020203" pitchFamily="34" charset="0"/>
              </a:rPr>
              <a:t>Üldine rahulolu (2)</a:t>
            </a:r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24D919DC-B0E7-4572-AB1F-627E49B2BA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2398033"/>
              </p:ext>
            </p:extLst>
          </p:nvPr>
        </p:nvGraphicFramePr>
        <p:xfrm>
          <a:off x="-1044796" y="1505335"/>
          <a:ext cx="6864485" cy="4471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Diagramm 9">
            <a:extLst>
              <a:ext uri="{FF2B5EF4-FFF2-40B4-BE49-F238E27FC236}">
                <a16:creationId xmlns:a16="http://schemas.microsoft.com/office/drawing/2014/main" id="{B1EE883B-01E8-4434-800F-11321233AA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8019689"/>
              </p:ext>
            </p:extLst>
          </p:nvPr>
        </p:nvGraphicFramePr>
        <p:xfrm>
          <a:off x="4524102" y="1505335"/>
          <a:ext cx="7482840" cy="4471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87585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6C5CB15-5406-433D-9ED0-68CFA5089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372" y="0"/>
            <a:ext cx="10515600" cy="1325563"/>
          </a:xfrm>
        </p:spPr>
        <p:txBody>
          <a:bodyPr>
            <a:normAutofit/>
          </a:bodyPr>
          <a:lstStyle/>
          <a:p>
            <a:r>
              <a:rPr lang="et-EE" sz="3000" dirty="0">
                <a:latin typeface="Bahnschrift" panose="020B0502040204020203" pitchFamily="34" charset="0"/>
              </a:rPr>
              <a:t>Rahulolu tervikuna teenuste lõikes</a:t>
            </a:r>
          </a:p>
        </p:txBody>
      </p:sp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966A6D17-21C5-4F05-8B01-70F314E5F3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7935445"/>
              </p:ext>
            </p:extLst>
          </p:nvPr>
        </p:nvGraphicFramePr>
        <p:xfrm>
          <a:off x="141515" y="1099457"/>
          <a:ext cx="11865428" cy="5584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9827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8012A8A-C070-4C42-9959-78C930BAC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000" dirty="0">
                <a:latin typeface="Bahnschrift" panose="020B0502040204020203" pitchFamily="34" charset="0"/>
              </a:rPr>
              <a:t>Rahulolu tervikuna aastate lõikes</a:t>
            </a:r>
            <a:endParaRPr lang="et-EE" sz="3000" dirty="0"/>
          </a:p>
        </p:txBody>
      </p:sp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3E60866C-3C6D-4AB0-BDDE-AD3FF22384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1491495"/>
              </p:ext>
            </p:extLst>
          </p:nvPr>
        </p:nvGraphicFramePr>
        <p:xfrm>
          <a:off x="1208314" y="2079171"/>
          <a:ext cx="9775372" cy="3603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42393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9F36841-5E2E-4D8D-846D-7C3277F5F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738"/>
            <a:ext cx="10515600" cy="1325563"/>
          </a:xfrm>
        </p:spPr>
        <p:txBody>
          <a:bodyPr>
            <a:normAutofit/>
          </a:bodyPr>
          <a:lstStyle/>
          <a:p>
            <a:r>
              <a:rPr lang="et-EE" sz="3000" dirty="0">
                <a:latin typeface="Bahnschrift" panose="020B0502040204020203" pitchFamily="34" charset="0"/>
              </a:rPr>
              <a:t>Pöördumine taas </a:t>
            </a:r>
            <a:r>
              <a:rPr lang="et-EE" sz="3000" dirty="0" err="1">
                <a:latin typeface="Bahnschrift" panose="020B0502040204020203" pitchFamily="34" charset="0"/>
              </a:rPr>
              <a:t>Fertilitasse</a:t>
            </a:r>
            <a:endParaRPr lang="et-EE" sz="3000" dirty="0">
              <a:latin typeface="Bahnschrift" panose="020B0502040204020203" pitchFamily="34" charset="0"/>
            </a:endParaRPr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92ED08DE-E533-46BD-8CF1-413EDF2BA2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7555559"/>
              </p:ext>
            </p:extLst>
          </p:nvPr>
        </p:nvGraphicFramePr>
        <p:xfrm>
          <a:off x="-370884" y="1642658"/>
          <a:ext cx="7064830" cy="4784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5F97857A-F814-4931-B0C7-BE2522C61B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0638983"/>
              </p:ext>
            </p:extLst>
          </p:nvPr>
        </p:nvGraphicFramePr>
        <p:xfrm>
          <a:off x="5616217" y="4034790"/>
          <a:ext cx="5828750" cy="2823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7EC86E41-4EFC-47E7-8919-BE2198B9BA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8800111"/>
              </p:ext>
            </p:extLst>
          </p:nvPr>
        </p:nvGraphicFramePr>
        <p:xfrm>
          <a:off x="5484861" y="1158422"/>
          <a:ext cx="5960106" cy="2982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51296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5126163-A480-49A2-820D-6E401F953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262" y="375944"/>
            <a:ext cx="9955491" cy="744402"/>
          </a:xfrm>
        </p:spPr>
        <p:txBody>
          <a:bodyPr>
            <a:normAutofit/>
          </a:bodyPr>
          <a:lstStyle/>
          <a:p>
            <a:r>
              <a:rPr lang="et-EE" sz="3200" dirty="0">
                <a:latin typeface="Bahnschrift" panose="020B0502040204020203" pitchFamily="34" charset="0"/>
              </a:rPr>
              <a:t>Üldandmed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1BBB3D-6746-445C-93C5-C213D0EE5943}"/>
              </a:ext>
            </a:extLst>
          </p:cNvPr>
          <p:cNvSpPr txBox="1"/>
          <p:nvPr/>
        </p:nvSpPr>
        <p:spPr>
          <a:xfrm>
            <a:off x="508262" y="1157223"/>
            <a:ext cx="109840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>
                <a:latin typeface="Bahnschrift" panose="020B0502040204020203" pitchFamily="34" charset="0"/>
              </a:rPr>
              <a:t>P</a:t>
            </a:r>
            <a:r>
              <a:rPr lang="et-EE" dirty="0">
                <a:solidFill>
                  <a:schemeClr val="tx1"/>
                </a:solidFill>
                <a:latin typeface="Bahnschrift" panose="020B0502040204020203" pitchFamily="34" charset="0"/>
              </a:rPr>
              <a:t>erioodil 01.01.2021-31.12.2021 täitis Internetis tagasiside küsimustiku </a:t>
            </a:r>
            <a:r>
              <a:rPr lang="et-EE" dirty="0">
                <a:latin typeface="Bahnschrift" panose="020B0502040204020203" pitchFamily="34" charset="0"/>
              </a:rPr>
              <a:t>1219</a:t>
            </a:r>
            <a:r>
              <a:rPr lang="et-EE" dirty="0">
                <a:solidFill>
                  <a:schemeClr val="tx1"/>
                </a:solidFill>
                <a:latin typeface="Bahnschrift" panose="020B0502040204020203" pitchFamily="34" charset="0"/>
              </a:rPr>
              <a:t> vastajat</a:t>
            </a:r>
            <a:r>
              <a:rPr lang="et-EE" dirty="0">
                <a:latin typeface="Bahnschrift" panose="020B0502040204020203" pitchFamily="34" charset="0"/>
              </a:rPr>
              <a:t>, keskmine küsimustiku täitmise aeg 4 min 43 sek. </a:t>
            </a:r>
            <a:br>
              <a:rPr lang="et-EE" sz="2000" dirty="0">
                <a:latin typeface="Bahnschrift" panose="020B0502040204020203" pitchFamily="34" charset="0"/>
              </a:rPr>
            </a:br>
            <a:endParaRPr lang="et-EE" sz="2000" dirty="0">
              <a:latin typeface="Bahnschrift" panose="020B0502040204020203" pitchFamily="34" charset="0"/>
            </a:endParaRPr>
          </a:p>
        </p:txBody>
      </p:sp>
      <p:graphicFrame>
        <p:nvGraphicFramePr>
          <p:cNvPr id="19" name="Diagramm 18">
            <a:extLst>
              <a:ext uri="{FF2B5EF4-FFF2-40B4-BE49-F238E27FC236}">
                <a16:creationId xmlns:a16="http://schemas.microsoft.com/office/drawing/2014/main" id="{B8D577BB-7B39-469E-80DD-0805A519DF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6586706"/>
              </p:ext>
            </p:extLst>
          </p:nvPr>
        </p:nvGraphicFramePr>
        <p:xfrm>
          <a:off x="-986149" y="2976647"/>
          <a:ext cx="6348847" cy="3994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Diagramm 22">
            <a:extLst>
              <a:ext uri="{FF2B5EF4-FFF2-40B4-BE49-F238E27FC236}">
                <a16:creationId xmlns:a16="http://schemas.microsoft.com/office/drawing/2014/main" id="{ED261125-63BC-4288-803C-02E789F797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9708157"/>
              </p:ext>
            </p:extLst>
          </p:nvPr>
        </p:nvGraphicFramePr>
        <p:xfrm>
          <a:off x="3378774" y="2924144"/>
          <a:ext cx="5243057" cy="4422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6" name="Diagramm 25">
            <a:extLst>
              <a:ext uri="{FF2B5EF4-FFF2-40B4-BE49-F238E27FC236}">
                <a16:creationId xmlns:a16="http://schemas.microsoft.com/office/drawing/2014/main" id="{BAC743B6-A182-4A88-B85D-9958E337D6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1190029"/>
              </p:ext>
            </p:extLst>
          </p:nvPr>
        </p:nvGraphicFramePr>
        <p:xfrm>
          <a:off x="7533407" y="3243869"/>
          <a:ext cx="4777642" cy="3671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8E0D164D-C2A9-4F3E-A0C2-27D79475A8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8809915"/>
              </p:ext>
            </p:extLst>
          </p:nvPr>
        </p:nvGraphicFramePr>
        <p:xfrm>
          <a:off x="997775" y="1806475"/>
          <a:ext cx="9465978" cy="1117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044639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B233BD1-2DC4-4794-8FF2-6BF4E0E76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000" dirty="0">
                <a:latin typeface="Bahnschrift" panose="020B0502040204020203" pitchFamily="34" charset="0"/>
              </a:rPr>
              <a:t>Pöördumine taas </a:t>
            </a:r>
            <a:r>
              <a:rPr lang="et-EE" sz="3000" dirty="0" err="1">
                <a:latin typeface="Bahnschrift" panose="020B0502040204020203" pitchFamily="34" charset="0"/>
              </a:rPr>
              <a:t>Fertilitasse</a:t>
            </a:r>
            <a:r>
              <a:rPr lang="et-EE" sz="3000" dirty="0">
                <a:latin typeface="Bahnschrift" panose="020B0502040204020203" pitchFamily="34" charset="0"/>
              </a:rPr>
              <a:t> aastate lõikes</a:t>
            </a:r>
            <a:endParaRPr lang="et-EE" sz="3000" dirty="0"/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DED5BB5C-4E00-4750-94BF-151E51E108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5900589"/>
              </p:ext>
            </p:extLst>
          </p:nvPr>
        </p:nvGraphicFramePr>
        <p:xfrm>
          <a:off x="1197474" y="1914479"/>
          <a:ext cx="9797052" cy="3702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06817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723B3AD-ADA4-4EC7-B2A3-E64F41EF6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000" dirty="0">
                <a:latin typeface="Bahnschrift" panose="020B0502040204020203" pitchFamily="34" charset="0"/>
              </a:rPr>
              <a:t>Vabavastuste kokkuvõte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50FA012-9FF6-41BA-8940-2608CBE4F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/>
              <a:t>Vastajatel oli võimalus jagada oma patsiendikogemust ka vabatekstina. </a:t>
            </a:r>
          </a:p>
          <a:p>
            <a:r>
              <a:rPr lang="et-EE" sz="2400" dirty="0"/>
              <a:t>Kõik saadud vastused kategoriseeriti.</a:t>
            </a:r>
          </a:p>
          <a:p>
            <a:endParaRPr lang="et-EE" dirty="0"/>
          </a:p>
          <a:p>
            <a:endParaRPr lang="et-EE" dirty="0"/>
          </a:p>
        </p:txBody>
      </p:sp>
      <p:graphicFrame>
        <p:nvGraphicFramePr>
          <p:cNvPr id="6" name="Tabel 5">
            <a:extLst>
              <a:ext uri="{FF2B5EF4-FFF2-40B4-BE49-F238E27FC236}">
                <a16:creationId xmlns:a16="http://schemas.microsoft.com/office/drawing/2014/main" id="{0AD0A8C0-CC81-496E-880F-12A15BE66C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830739"/>
              </p:ext>
            </p:extLst>
          </p:nvPr>
        </p:nvGraphicFramePr>
        <p:xfrm>
          <a:off x="1123303" y="2978603"/>
          <a:ext cx="3209000" cy="2490040"/>
        </p:xfrm>
        <a:graphic>
          <a:graphicData uri="http://schemas.openxmlformats.org/drawingml/2006/table">
            <a:tbl>
              <a:tblPr/>
              <a:tblGrid>
                <a:gridCol w="2595056">
                  <a:extLst>
                    <a:ext uri="{9D8B030D-6E8A-4147-A177-3AD203B41FA5}">
                      <a16:colId xmlns:a16="http://schemas.microsoft.com/office/drawing/2014/main" val="1112929137"/>
                    </a:ext>
                  </a:extLst>
                </a:gridCol>
                <a:gridCol w="613944">
                  <a:extLst>
                    <a:ext uri="{9D8B030D-6E8A-4147-A177-3AD203B41FA5}">
                      <a16:colId xmlns:a16="http://schemas.microsoft.com/office/drawing/2014/main" val="3284702301"/>
                    </a:ext>
                  </a:extLst>
                </a:gridCol>
              </a:tblGrid>
              <a:tr h="484382">
                <a:tc>
                  <a:txBody>
                    <a:bodyPr/>
                    <a:lstStyle/>
                    <a:p>
                      <a:pPr algn="l" fontAlgn="b"/>
                      <a:r>
                        <a:rPr lang="et-EE" sz="1600" b="1" i="0" u="none" strike="noStrike">
                          <a:solidFill>
                            <a:srgbClr val="FFFFFF"/>
                          </a:solidFill>
                          <a:effectLst/>
                          <a:latin typeface="Bahnschrift" panose="020B0502040204020203" pitchFamily="34" charset="0"/>
                        </a:rPr>
                        <a:t>Kategooria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0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Bahnschrift" panose="020B0502040204020203" pitchFamily="34" charset="0"/>
                        </a:rPr>
                        <a:t>Arv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770291"/>
                  </a:ext>
                </a:extLst>
              </a:tr>
              <a:tr h="484382">
                <a:tc>
                  <a:txBody>
                    <a:bodyPr/>
                    <a:lstStyle/>
                    <a:p>
                      <a:pPr algn="l" fontAlgn="b"/>
                      <a:r>
                        <a:rPr lang="et-EE" sz="16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Varia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47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1824079"/>
                  </a:ext>
                </a:extLst>
              </a:tr>
              <a:tr h="518447">
                <a:tc>
                  <a:txBody>
                    <a:bodyPr/>
                    <a:lstStyle/>
                    <a:p>
                      <a:pPr algn="l" fontAlgn="b"/>
                      <a:r>
                        <a:rPr lang="et-E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Arsti või personali kiitus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39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762651"/>
                  </a:ext>
                </a:extLst>
              </a:tr>
              <a:tr h="518447">
                <a:tc>
                  <a:txBody>
                    <a:bodyPr/>
                    <a:lstStyle/>
                    <a:p>
                      <a:pPr algn="l" fontAlgn="b"/>
                      <a:r>
                        <a:rPr lang="et-EE" sz="16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Negatiivne kogemus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243949"/>
                  </a:ext>
                </a:extLst>
              </a:tr>
              <a:tr h="484382">
                <a:tc>
                  <a:txBody>
                    <a:bodyPr/>
                    <a:lstStyle/>
                    <a:p>
                      <a:pPr algn="l" fontAlgn="b"/>
                      <a:r>
                        <a:rPr lang="et-EE" sz="16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Ettepanek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955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02221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D83A757-CAE2-473E-B0CB-4E93B7F79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000" dirty="0">
                <a:latin typeface="Bahnschrift" panose="020B0502040204020203" pitchFamily="34" charset="0"/>
              </a:rPr>
              <a:t>Patsiendid räägivad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25624E59-D255-41B2-8CB7-730F63277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423" y="1834502"/>
            <a:ext cx="10515600" cy="4351338"/>
          </a:xfrm>
        </p:spPr>
        <p:txBody>
          <a:bodyPr>
            <a:normAutofit fontScale="62500" lnSpcReduction="20000"/>
          </a:bodyPr>
          <a:lstStyle/>
          <a:p>
            <a:r>
              <a:rPr lang="et-EE" i="1" dirty="0"/>
              <a:t>Rohkem teavet sotsiaalmeedias</a:t>
            </a:r>
          </a:p>
          <a:p>
            <a:r>
              <a:rPr lang="fi-FI" i="1" dirty="0" err="1"/>
              <a:t>Väga</a:t>
            </a:r>
            <a:r>
              <a:rPr lang="fi-FI" i="1" dirty="0"/>
              <a:t> </a:t>
            </a:r>
            <a:r>
              <a:rPr lang="fi-FI" i="1" dirty="0" err="1"/>
              <a:t>soe</a:t>
            </a:r>
            <a:r>
              <a:rPr lang="fi-FI" i="1" dirty="0"/>
              <a:t> ja </a:t>
            </a:r>
            <a:r>
              <a:rPr lang="fi-FI" i="1" dirty="0" err="1"/>
              <a:t>turvaline</a:t>
            </a:r>
            <a:r>
              <a:rPr lang="fi-FI" i="1" dirty="0"/>
              <a:t> </a:t>
            </a:r>
            <a:r>
              <a:rPr lang="fi-FI" i="1" dirty="0" err="1"/>
              <a:t>teenindus</a:t>
            </a:r>
            <a:r>
              <a:rPr lang="fi-FI" i="1" dirty="0"/>
              <a:t>.</a:t>
            </a:r>
            <a:endParaRPr lang="et-EE" i="1" dirty="0"/>
          </a:p>
          <a:p>
            <a:r>
              <a:rPr lang="et-EE" i="1" dirty="0"/>
              <a:t>Väga kiidan vaktsineerimise korraldust Sõle tn 40a. Kõik sujus </a:t>
            </a:r>
            <a:r>
              <a:rPr lang="et-EE" i="1" dirty="0" err="1"/>
              <a:t>üli</a:t>
            </a:r>
            <a:r>
              <a:rPr lang="et-EE" i="1" dirty="0"/>
              <a:t> ladusalt. Personal oli asjalik, abivalmis ja sõbralik. Aitähh teile!</a:t>
            </a:r>
          </a:p>
          <a:p>
            <a:r>
              <a:rPr lang="fi-FI" i="1" dirty="0" err="1"/>
              <a:t>Väga</a:t>
            </a:r>
            <a:r>
              <a:rPr lang="fi-FI" i="1" dirty="0"/>
              <a:t> abivalmis ja </a:t>
            </a:r>
            <a:r>
              <a:rPr lang="fi-FI" i="1" dirty="0" err="1"/>
              <a:t>väga</a:t>
            </a:r>
            <a:r>
              <a:rPr lang="fi-FI" i="1" dirty="0"/>
              <a:t> </a:t>
            </a:r>
            <a:r>
              <a:rPr lang="fi-FI" i="1" dirty="0" err="1"/>
              <a:t>kompetentne</a:t>
            </a:r>
            <a:r>
              <a:rPr lang="fi-FI" i="1" dirty="0"/>
              <a:t> </a:t>
            </a:r>
            <a:r>
              <a:rPr lang="fi-FI" i="1" dirty="0" err="1"/>
              <a:t>personal</a:t>
            </a:r>
            <a:r>
              <a:rPr lang="fi-FI" i="1" dirty="0"/>
              <a:t>, ekstra </a:t>
            </a:r>
            <a:r>
              <a:rPr lang="fi-FI" i="1" dirty="0" err="1"/>
              <a:t>tahan</a:t>
            </a:r>
            <a:r>
              <a:rPr lang="fi-FI" i="1" dirty="0"/>
              <a:t> </a:t>
            </a:r>
            <a:r>
              <a:rPr lang="fi-FI" i="1" dirty="0" err="1"/>
              <a:t>kiita</a:t>
            </a:r>
            <a:r>
              <a:rPr lang="fi-FI" i="1" dirty="0"/>
              <a:t> ja </a:t>
            </a:r>
            <a:r>
              <a:rPr lang="fi-FI" i="1" dirty="0" err="1"/>
              <a:t>tänada</a:t>
            </a:r>
            <a:r>
              <a:rPr lang="fi-FI" i="1" dirty="0"/>
              <a:t> </a:t>
            </a:r>
            <a:r>
              <a:rPr lang="fi-FI" i="1" dirty="0" err="1"/>
              <a:t>dr</a:t>
            </a:r>
            <a:r>
              <a:rPr lang="fi-FI" i="1" dirty="0"/>
              <a:t>. Reet </a:t>
            </a:r>
            <a:r>
              <a:rPr lang="fi-FI" i="1" dirty="0" err="1"/>
              <a:t>Laasikut</a:t>
            </a:r>
            <a:r>
              <a:rPr lang="fi-FI" i="1" dirty="0"/>
              <a:t>. </a:t>
            </a:r>
            <a:endParaRPr lang="et-EE" i="1" dirty="0"/>
          </a:p>
          <a:p>
            <a:r>
              <a:rPr lang="et-EE" i="1" dirty="0"/>
              <a:t>Rohkem teavet sotsiaalmeedias</a:t>
            </a:r>
          </a:p>
          <a:p>
            <a:r>
              <a:rPr lang="et-EE" i="1" dirty="0"/>
              <a:t>Soovin tänada </a:t>
            </a:r>
            <a:r>
              <a:rPr lang="et-EE" i="1" dirty="0" err="1"/>
              <a:t>dr.Reet</a:t>
            </a:r>
            <a:r>
              <a:rPr lang="et-EE" i="1" dirty="0"/>
              <a:t> </a:t>
            </a:r>
            <a:r>
              <a:rPr lang="et-EE" i="1" dirty="0" err="1"/>
              <a:t>Laasikut</a:t>
            </a:r>
            <a:r>
              <a:rPr lang="et-EE" i="1" dirty="0"/>
              <a:t> ja </a:t>
            </a:r>
            <a:r>
              <a:rPr lang="et-EE" i="1" dirty="0" err="1"/>
              <a:t>dr.Heli</a:t>
            </a:r>
            <a:r>
              <a:rPr lang="et-EE" i="1" dirty="0"/>
              <a:t> </a:t>
            </a:r>
            <a:r>
              <a:rPr lang="et-EE" i="1" dirty="0" err="1"/>
              <a:t>Tobre</a:t>
            </a:r>
            <a:r>
              <a:rPr lang="et-EE" i="1" dirty="0"/>
              <a:t>- Madist, kes on väga professionaalsed, teevad tähelepanuväärset tööd ning on patsienti hooliva suhtumisega. Haigla muu personal jättis hea mulje, õed olid alati saadaval ja abiks. Väike märkus: üks õde ei kandnud varahommikul kaitsemaski. Haigla toit oli väga-väga maitsev! Palatis oli õdus olla, mis aitab kiiremale paranemisele kaasa.</a:t>
            </a:r>
          </a:p>
          <a:p>
            <a:r>
              <a:rPr lang="fi-FI" i="1" dirty="0" err="1"/>
              <a:t>Kodulehe</a:t>
            </a:r>
            <a:r>
              <a:rPr lang="fi-FI" i="1" dirty="0"/>
              <a:t> </a:t>
            </a:r>
            <a:r>
              <a:rPr lang="fi-FI" i="1" dirty="0" err="1"/>
              <a:t>kaudu</a:t>
            </a:r>
            <a:r>
              <a:rPr lang="fi-FI" i="1" dirty="0"/>
              <a:t> </a:t>
            </a:r>
            <a:r>
              <a:rPr lang="fi-FI" i="1" dirty="0" err="1"/>
              <a:t>registreerides</a:t>
            </a:r>
            <a:r>
              <a:rPr lang="fi-FI" i="1" dirty="0"/>
              <a:t> ei saa panna </a:t>
            </a:r>
            <a:r>
              <a:rPr lang="fi-FI" i="1" dirty="0" err="1"/>
              <a:t>kahte</a:t>
            </a:r>
            <a:r>
              <a:rPr lang="fi-FI" i="1" dirty="0"/>
              <a:t> </a:t>
            </a:r>
            <a:r>
              <a:rPr lang="fi-FI" i="1" dirty="0" err="1"/>
              <a:t>aega</a:t>
            </a:r>
            <a:r>
              <a:rPr lang="fi-FI" i="1" dirty="0"/>
              <a:t> </a:t>
            </a:r>
            <a:r>
              <a:rPr lang="fi-FI" i="1" dirty="0" err="1"/>
              <a:t>järjest</a:t>
            </a:r>
            <a:r>
              <a:rPr lang="fi-FI" i="1" dirty="0"/>
              <a:t> (</a:t>
            </a:r>
            <a:r>
              <a:rPr lang="fi-FI" i="1" dirty="0" err="1"/>
              <a:t>vajadus</a:t>
            </a:r>
            <a:r>
              <a:rPr lang="fi-FI" i="1" dirty="0"/>
              <a:t> oli).</a:t>
            </a:r>
            <a:endParaRPr lang="et-EE" i="1" dirty="0"/>
          </a:p>
          <a:p>
            <a:r>
              <a:rPr lang="et-EE" i="1" dirty="0"/>
              <a:t>Soovin tänada ja esile tõsta doktor Viktor </a:t>
            </a:r>
            <a:r>
              <a:rPr lang="et-EE" i="1" dirty="0" err="1"/>
              <a:t>Solovjovi</a:t>
            </a:r>
            <a:r>
              <a:rPr lang="et-EE" i="1" dirty="0"/>
              <a:t>, kelle kabinetis on alati positiivne ja julgustav õhkkond.</a:t>
            </a:r>
          </a:p>
          <a:p>
            <a:r>
              <a:rPr lang="et-EE" i="1" dirty="0"/>
              <a:t>Olen väga rahul </a:t>
            </a:r>
            <a:r>
              <a:rPr lang="et-EE" i="1" dirty="0" err="1"/>
              <a:t>füüsioteraapiaga</a:t>
            </a:r>
            <a:endParaRPr lang="et-EE" i="1" dirty="0"/>
          </a:p>
          <a:p>
            <a:r>
              <a:rPr lang="et-EE" i="1" dirty="0"/>
              <a:t>Olen tänulik artsile, kes leidis kiire lahenduse minu probleemile.</a:t>
            </a:r>
          </a:p>
        </p:txBody>
      </p:sp>
    </p:spTree>
    <p:extLst>
      <p:ext uri="{BB962C8B-B14F-4D97-AF65-F5344CB8AC3E}">
        <p14:creationId xmlns:p14="http://schemas.microsoft.com/office/powerpoint/2010/main" val="3738493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9ECEAEE-B57E-4BBE-AA13-2DFEB238A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200" dirty="0">
                <a:latin typeface="Bahnschrift" panose="020B0502040204020203" pitchFamily="34" charset="0"/>
              </a:rPr>
              <a:t>Üldandmed (2)</a:t>
            </a:r>
          </a:p>
        </p:txBody>
      </p:sp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EEBAA982-7036-4468-A778-F0ADCCAE7E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1214928"/>
              </p:ext>
            </p:extLst>
          </p:nvPr>
        </p:nvGraphicFramePr>
        <p:xfrm>
          <a:off x="0" y="2123728"/>
          <a:ext cx="5351318" cy="3840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1A131345-06D8-4974-BAB7-9C9D48AC3A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9831278"/>
              </p:ext>
            </p:extLst>
          </p:nvPr>
        </p:nvGraphicFramePr>
        <p:xfrm>
          <a:off x="5060373" y="2123728"/>
          <a:ext cx="6293427" cy="40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8771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148332A-D059-4759-83E0-23932D202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200" dirty="0">
                <a:latin typeface="Bahnschrift" panose="020B0502040204020203" pitchFamily="34" charset="0"/>
              </a:rPr>
              <a:t>Üldandmed (3)</a:t>
            </a:r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A835A2CF-74A1-4AC1-B203-32E18EE22D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916275"/>
              </p:ext>
            </p:extLst>
          </p:nvPr>
        </p:nvGraphicFramePr>
        <p:xfrm>
          <a:off x="402771" y="1612104"/>
          <a:ext cx="6016336" cy="4641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984BACB2-0261-45FC-B17A-CC5C0CA102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4711377"/>
              </p:ext>
            </p:extLst>
          </p:nvPr>
        </p:nvGraphicFramePr>
        <p:xfrm>
          <a:off x="6007926" y="1690688"/>
          <a:ext cx="6016336" cy="4279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37395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D73CC619-F9D5-4D21-80E1-B7A9FE1E9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037"/>
            <a:ext cx="10515600" cy="1325563"/>
          </a:xfrm>
        </p:spPr>
        <p:txBody>
          <a:bodyPr>
            <a:normAutofit/>
          </a:bodyPr>
          <a:lstStyle/>
          <a:p>
            <a:r>
              <a:rPr lang="et-EE" sz="3200" dirty="0">
                <a:latin typeface="Bahnschrift" panose="020B0502040204020203" pitchFamily="34" charset="0"/>
              </a:rPr>
              <a:t>Üldandmed (4)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5840AAE8-5FEE-40EB-BE97-5E71EEE3A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/>
          </a:bodyPr>
          <a:lstStyle/>
          <a:p>
            <a:r>
              <a:rPr lang="et-EE" sz="1800" dirty="0">
                <a:latin typeface="Bahnschrift" panose="020B0502040204020203" pitchFamily="34" charset="0"/>
              </a:rPr>
              <a:t>Vastajatel oli lubatud valida mitu viimati kasutatud teenust.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D177482B-909E-4217-AAAC-E40E8F37D2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554206"/>
              </p:ext>
            </p:extLst>
          </p:nvPr>
        </p:nvGraphicFramePr>
        <p:xfrm>
          <a:off x="979714" y="1962831"/>
          <a:ext cx="8940800" cy="4480560"/>
        </p:xfrm>
        <a:graphic>
          <a:graphicData uri="http://schemas.openxmlformats.org/drawingml/2006/table">
            <a:tbl>
              <a:tblPr/>
              <a:tblGrid>
                <a:gridCol w="3416300">
                  <a:extLst>
                    <a:ext uri="{9D8B030D-6E8A-4147-A177-3AD203B41FA5}">
                      <a16:colId xmlns:a16="http://schemas.microsoft.com/office/drawing/2014/main" val="3975902435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3396314532"/>
                    </a:ext>
                  </a:extLst>
                </a:gridCol>
                <a:gridCol w="152400">
                  <a:extLst>
                    <a:ext uri="{9D8B030D-6E8A-4147-A177-3AD203B41FA5}">
                      <a16:colId xmlns:a16="http://schemas.microsoft.com/office/drawing/2014/main" val="3087484391"/>
                    </a:ext>
                  </a:extLst>
                </a:gridCol>
                <a:gridCol w="4241800">
                  <a:extLst>
                    <a:ext uri="{9D8B030D-6E8A-4147-A177-3AD203B41FA5}">
                      <a16:colId xmlns:a16="http://schemas.microsoft.com/office/drawing/2014/main" val="106587627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539683126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>
                          <a:solidFill>
                            <a:schemeClr val="tx1"/>
                          </a:solidFill>
                          <a:effectLst/>
                          <a:latin typeface="Bahnschrift" panose="020B0502040204020203" pitchFamily="34" charset="0"/>
                        </a:rPr>
                        <a:t>Millist Fertilitase teenust kasutasite?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0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ahnschrift" panose="020B0502040204020203" pitchFamily="34" charset="0"/>
                        </a:rPr>
                        <a:t>Arv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06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>
                          <a:solidFill>
                            <a:schemeClr val="tx1"/>
                          </a:solidFill>
                          <a:effectLst/>
                          <a:latin typeface="Bahnschrift" panose="020B0502040204020203" pitchFamily="34" charset="0"/>
                        </a:rPr>
                        <a:t>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06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1" i="0" u="none" strike="noStrike">
                          <a:solidFill>
                            <a:schemeClr val="tx1"/>
                          </a:solidFill>
                          <a:effectLst/>
                          <a:latin typeface="Bahnschrift" panose="020B0502040204020203" pitchFamily="34" charset="0"/>
                        </a:rPr>
                        <a:t>Millist Fertilitase teenust kasutasite?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0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Bahnschrift" panose="020B0502040204020203" pitchFamily="34" charset="0"/>
                        </a:rPr>
                        <a:t>Arv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65042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Muu</a:t>
                      </a:r>
                      <a:b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</a:br>
                      <a:r>
                        <a:rPr lang="et-EE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*Vabavastuste põhjal muu all mõeldud tõenäoliselt enamasti COVID19 vaktsineerimist</a:t>
                      </a:r>
                      <a:endParaRPr lang="et-EE" sz="1400" b="0" i="1" u="none" strike="noStrike" dirty="0">
                        <a:solidFill>
                          <a:srgbClr val="000000"/>
                        </a:solidFill>
                        <a:effectLst/>
                        <a:latin typeface="Bahnschrift" panose="020B0502040204020203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609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 konsultatsioon; Raseduse jälgimine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6270695"/>
                  </a:ext>
                </a:extLst>
              </a:tr>
              <a:tr h="358140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 konsultatsioon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352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 konsultatsioon; Haiglaravi: päevakirurgia; Raseduse jälgimine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3528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Raseduse jälgimine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 konsultatsioon; Raseduse jälgimine; Muu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045518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Haiglaravi: päevakirurgia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Raseduse jälgimine; Muu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068139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 konsultatsioon; Haiglaravi: päevakirurgia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 konsultatsioon; Mind suunati järelravile teisest haiglast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119675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Ambulatoorne taastusravi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Haiglaravi: operatsioon ja taastumine; Raseduse jälgimine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893045"/>
                  </a:ext>
                </a:extLst>
              </a:tr>
              <a:tr h="358140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Mind suunati järelravile teisest haiglast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</a:t>
                      </a:r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fi-FI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konsultatsioon</a:t>
                      </a:r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; </a:t>
                      </a:r>
                      <a:r>
                        <a:rPr lang="fi-FI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Haiglaravi</a:t>
                      </a:r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: </a:t>
                      </a:r>
                      <a:r>
                        <a:rPr lang="fi-FI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operatsioon</a:t>
                      </a:r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ja </a:t>
                      </a:r>
                      <a:r>
                        <a:rPr lang="fi-FI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taastumine</a:t>
                      </a:r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; </a:t>
                      </a:r>
                      <a:r>
                        <a:rPr lang="fi-FI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Raseduse</a:t>
                      </a:r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fi-FI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jälgimine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Bahnschrift" panose="020B0502040204020203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704390"/>
                  </a:ext>
                </a:extLst>
              </a:tr>
              <a:tr h="358140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Haiglaravi: operatsioon ja taastumine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 konsultatsioon; Haiglaravi: päevakirurgia; Haiglaravi: operatsioon ja taastumine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8041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 konsultatsioon; Muu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Haiglaravi: päevakirurgia; Raseduse jälgimine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644535"/>
                  </a:ext>
                </a:extLst>
              </a:tr>
              <a:tr h="358140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 konsultatsioon; Ambulatoorne taastusravi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 konsultatsioon; Haiglaravi: päevakirurgia; Haiglaravi: operatsioon ja taastumine; Muu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5156807"/>
                  </a:ext>
                </a:extLst>
              </a:tr>
              <a:tr h="358140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Eriarsti</a:t>
                      </a:r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fi-FI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konsultatsioon</a:t>
                      </a:r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; </a:t>
                      </a:r>
                      <a:r>
                        <a:rPr lang="fi-FI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Haiglaravi</a:t>
                      </a:r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: </a:t>
                      </a:r>
                      <a:r>
                        <a:rPr lang="fi-FI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operatsioon</a:t>
                      </a:r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ja </a:t>
                      </a:r>
                      <a:r>
                        <a:rPr lang="fi-FI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taastumine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Bahnschrift" panose="020B0502040204020203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Mind suunati järelravile teisest haiglast; Muu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4374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1878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el 12">
            <a:extLst>
              <a:ext uri="{FF2B5EF4-FFF2-40B4-BE49-F238E27FC236}">
                <a16:creationId xmlns:a16="http://schemas.microsoft.com/office/drawing/2014/main" id="{86618805-FAAB-4C52-9702-AD63008DCD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134622"/>
              </p:ext>
            </p:extLst>
          </p:nvPr>
        </p:nvGraphicFramePr>
        <p:xfrm>
          <a:off x="761528" y="799012"/>
          <a:ext cx="8573336" cy="5970958"/>
        </p:xfrm>
        <a:graphic>
          <a:graphicData uri="http://schemas.openxmlformats.org/drawingml/2006/table">
            <a:tbl>
              <a:tblPr/>
              <a:tblGrid>
                <a:gridCol w="3046296">
                  <a:extLst>
                    <a:ext uri="{9D8B030D-6E8A-4147-A177-3AD203B41FA5}">
                      <a16:colId xmlns:a16="http://schemas.microsoft.com/office/drawing/2014/main" val="4024760330"/>
                    </a:ext>
                  </a:extLst>
                </a:gridCol>
                <a:gridCol w="644434">
                  <a:extLst>
                    <a:ext uri="{9D8B030D-6E8A-4147-A177-3AD203B41FA5}">
                      <a16:colId xmlns:a16="http://schemas.microsoft.com/office/drawing/2014/main" val="1827901972"/>
                    </a:ext>
                  </a:extLst>
                </a:gridCol>
                <a:gridCol w="141515">
                  <a:extLst>
                    <a:ext uri="{9D8B030D-6E8A-4147-A177-3AD203B41FA5}">
                      <a16:colId xmlns:a16="http://schemas.microsoft.com/office/drawing/2014/main" val="3154764503"/>
                    </a:ext>
                  </a:extLst>
                </a:gridCol>
                <a:gridCol w="4426131">
                  <a:extLst>
                    <a:ext uri="{9D8B030D-6E8A-4147-A177-3AD203B41FA5}">
                      <a16:colId xmlns:a16="http://schemas.microsoft.com/office/drawing/2014/main" val="3821882994"/>
                    </a:ext>
                  </a:extLst>
                </a:gridCol>
                <a:gridCol w="314960">
                  <a:extLst>
                    <a:ext uri="{9D8B030D-6E8A-4147-A177-3AD203B41FA5}">
                      <a16:colId xmlns:a16="http://schemas.microsoft.com/office/drawing/2014/main" val="2967109813"/>
                    </a:ext>
                  </a:extLst>
                </a:gridCol>
              </a:tblGrid>
              <a:tr h="21641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Bahnschrift" panose="020B0502040204020203" pitchFamily="34" charset="0"/>
                        </a:rPr>
                        <a:t>Kust</a:t>
                      </a:r>
                      <a:r>
                        <a:rPr lang="fi-FI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fi-FI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Bahnschrift" panose="020B0502040204020203" pitchFamily="34" charset="0"/>
                        </a:rPr>
                        <a:t>saite</a:t>
                      </a:r>
                      <a:r>
                        <a:rPr lang="fi-FI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Bahnschrift" panose="020B0502040204020203" pitchFamily="34" charset="0"/>
                        </a:rPr>
                        <a:t> infot </a:t>
                      </a:r>
                      <a:r>
                        <a:rPr lang="fi-FI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Bahnschrift" panose="020B0502040204020203" pitchFamily="34" charset="0"/>
                        </a:rPr>
                        <a:t>Fertilitase</a:t>
                      </a:r>
                      <a:r>
                        <a:rPr lang="fi-FI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Bahnschrift" panose="020B0502040204020203" pitchFamily="34" charset="0"/>
                        </a:rPr>
                        <a:t> kohta?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0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t-EE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Bahnschrift" panose="020B0502040204020203" pitchFamily="34" charset="0"/>
                        </a:rPr>
                        <a:t>Arv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06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1" i="0" u="none" strike="noStrike">
                          <a:solidFill>
                            <a:srgbClr val="FFFFFF"/>
                          </a:solidFill>
                          <a:effectLst/>
                          <a:latin typeface="Bahnschrift" panose="020B0502040204020203" pitchFamily="34" charset="0"/>
                        </a:rPr>
                        <a:t> 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FFFFFF"/>
                          </a:solidFill>
                          <a:effectLst/>
                          <a:latin typeface="Bahnschrift" panose="020B0502040204020203" pitchFamily="34" charset="0"/>
                        </a:rPr>
                        <a:t>Kust saite infot Fertilitase kohta? 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0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Bahnschrift" panose="020B0502040204020203" pitchFamily="34" charset="0"/>
                        </a:rPr>
                        <a:t>Arv 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731914"/>
                  </a:ext>
                </a:extLst>
              </a:tr>
              <a:tr h="216415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Mujalt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328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Mujalt internetist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197596"/>
                  </a:ext>
                </a:extLst>
              </a:tr>
              <a:tr h="216415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Mujalt internetist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202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Mujalt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3918475"/>
                  </a:ext>
                </a:extLst>
              </a:tr>
              <a:tr h="201281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 kodulehelt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191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</a:t>
                      </a:r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kodulehelt; Sotsiaalmeediast; Mujalt internetist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765303"/>
                  </a:ext>
                </a:extLst>
              </a:tr>
              <a:tr h="244038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146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 kodulehelt; Arstilt või mõnest kliinikust; Mujalt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8442351"/>
                  </a:ext>
                </a:extLst>
              </a:tr>
              <a:tr h="225220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Arstilt või mõnest kliinikust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122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Sotsiaalmeediast; Internetifoorumist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176569"/>
                  </a:ext>
                </a:extLst>
              </a:tr>
              <a:tr h="244745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Sotsiaalmeediast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53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 kodulehelt; Ajalehest või ajakirjast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5864038"/>
                  </a:ext>
                </a:extLst>
              </a:tr>
              <a:tr h="220225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Internetifoorumist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50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Sotsiaalmeediast; Ajalehest või ajakirjast; Arstilt või mõnest kliinikust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786807"/>
                  </a:ext>
                </a:extLst>
              </a:tr>
              <a:tr h="218804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Fertilitase kodulehelt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14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Internetifoorumist; Ajalehest või ajakirjast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4750438"/>
                  </a:ext>
                </a:extLst>
              </a:tr>
              <a:tr h="395852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Mujalt internetist; Mujalt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9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</a:t>
                      </a:r>
                      <a:r>
                        <a:rPr lang="et-E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</a:t>
                      </a:r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kodulehelt; Sotsiaalmeediast; Internetifoorumist; Mujalt internetist; Ajalehest või ajakirjast; Arstilt või mõnest kliinikust; Mujalt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182815"/>
                  </a:ext>
                </a:extLst>
              </a:tr>
              <a:tr h="348045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 kodulehelt; Arstilt või mõnest kliinikust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7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 kodulehelt; Sotsiaalmeediast; Internetifoorumist; Ajalehest või ajakirjast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486070"/>
                  </a:ext>
                </a:extLst>
              </a:tr>
              <a:tr h="236025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 kodulehelt; Sotsiaalmeediast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6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Sotsiaalmeediast; Mujalt internetist; Mujalt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843602"/>
                  </a:ext>
                </a:extLst>
              </a:tr>
              <a:tr h="288765"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Arstilt või mõnest kliinikust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5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Sotsiaalmeediast; Internetifoorumist; Ajalehest või ajakirjast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6551738"/>
                  </a:ext>
                </a:extLst>
              </a:tr>
              <a:tr h="187408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Internetifoorumist; Mujalt internetist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5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Sotsiaalmeediast; Internetifoorumist; Mujalt internetist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809931"/>
                  </a:ext>
                </a:extLst>
              </a:tr>
              <a:tr h="223106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Ajalehest või ajakirjast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5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Fertilitase kodulehelt; Ajalehest või ajakirjast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5548993"/>
                  </a:ext>
                </a:extLst>
              </a:tr>
              <a:tr h="216415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Sotsiaalmeediast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4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Internetifoorumist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106979"/>
                  </a:ext>
                </a:extLst>
              </a:tr>
              <a:tr h="229795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</a:t>
                      </a:r>
                      <a:r>
                        <a:rPr lang="et-EE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</a:t>
                      </a:r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 kodulehelt; Arstilt või mõnest kliinikust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4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Sotsiaalmeediast; Internetifoorumist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6913969"/>
                  </a:ext>
                </a:extLst>
              </a:tr>
              <a:tr h="169561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Sotsiaalmeediast; Mujalt internetist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4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 kodulehelt; Internetifoorumist; Mujalt internetist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393357"/>
                  </a:ext>
                </a:extLst>
              </a:tr>
              <a:tr h="249878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Fertilitase kodulehelt; Sotsiaalmeediast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3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Sotsiaalmeediast; Internetifoorumist; Ajalehest või ajakirjast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3654637"/>
                  </a:ext>
                </a:extLst>
              </a:tr>
              <a:tr h="232030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 kodulehelt; Mujalt internetist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3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Mujalt internetist; Arstilt või mõnest kliinikust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875760"/>
                  </a:ext>
                </a:extLst>
              </a:tr>
              <a:tr h="178484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 kodulehelt; Mujalt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3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Fertilitase kodulehelt; Mujalt internetist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6832312"/>
                  </a:ext>
                </a:extLst>
              </a:tr>
              <a:tr h="178484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 kodulehelt; Internetifoorumist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3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Fertilitase kodulehelt; Sotsiaalmeediast; Mujalt internetist; Mujalt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195102"/>
                  </a:ext>
                </a:extLst>
              </a:tr>
              <a:tr h="212132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Arstilt või mõnest kliinikust; Mujalt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Fertilitase kodulehelt; Mujalt internetist; Arstilt või mõnest kliinikust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6769227"/>
                  </a:ext>
                </a:extLst>
              </a:tr>
              <a:tr h="178273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Mujalt internetist; Arstilt või mõnest kliinikust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Ajalehest või ajakirjast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570808"/>
                  </a:ext>
                </a:extLst>
              </a:tr>
              <a:tr h="209422"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Tuttav soovitas; Fertilitase kodulehelt; Mujalt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2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 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000" b="0" i="0" u="none" strike="noStrike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Sotsiaalmeediast; Arstilt või mõnest kliinikust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ahnschrift" panose="020B0502040204020203" pitchFamily="34" charset="0"/>
                        </a:rPr>
                        <a:t>1</a:t>
                      </a:r>
                    </a:p>
                  </a:txBody>
                  <a:tcPr marL="3710" marR="3710" marT="37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146808"/>
                  </a:ext>
                </a:extLst>
              </a:tr>
            </a:tbl>
          </a:graphicData>
        </a:graphic>
      </p:graphicFrame>
      <p:sp>
        <p:nvSpPr>
          <p:cNvPr id="14" name="Pealkiri 1">
            <a:extLst>
              <a:ext uri="{FF2B5EF4-FFF2-40B4-BE49-F238E27FC236}">
                <a16:creationId xmlns:a16="http://schemas.microsoft.com/office/drawing/2014/main" id="{EDA43112-54E8-415A-955E-F2570BE68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442" y="234497"/>
            <a:ext cx="9938657" cy="433887"/>
          </a:xfrm>
        </p:spPr>
        <p:txBody>
          <a:bodyPr>
            <a:noAutofit/>
          </a:bodyPr>
          <a:lstStyle/>
          <a:p>
            <a:r>
              <a:rPr lang="et-EE" sz="2000" dirty="0">
                <a:latin typeface="Bahnschrift" panose="020B0502040204020203" pitchFamily="34" charset="0"/>
              </a:rPr>
              <a:t>Info saamise kanalid </a:t>
            </a:r>
            <a:r>
              <a:rPr lang="et-EE" sz="2000" dirty="0" err="1">
                <a:latin typeface="Bahnschrift" panose="020B0502040204020203" pitchFamily="34" charset="0"/>
              </a:rPr>
              <a:t>Fertilitase</a:t>
            </a:r>
            <a:r>
              <a:rPr lang="et-EE" sz="2000" dirty="0">
                <a:latin typeface="Bahnschrift" panose="020B0502040204020203" pitchFamily="34" charset="0"/>
              </a:rPr>
              <a:t> kohta</a:t>
            </a:r>
          </a:p>
        </p:txBody>
      </p:sp>
    </p:spTree>
    <p:extLst>
      <p:ext uri="{BB962C8B-B14F-4D97-AF65-F5344CB8AC3E}">
        <p14:creationId xmlns:p14="http://schemas.microsoft.com/office/powerpoint/2010/main" val="2654093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EC6439B-CCDE-4EF4-BF03-5CD175A4D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2800" dirty="0">
                <a:latin typeface="Bahnschrift" panose="020B0502040204020203" pitchFamily="34" charset="0"/>
              </a:rPr>
              <a:t>Info saamise kanalid </a:t>
            </a:r>
            <a:r>
              <a:rPr lang="et-EE" sz="2800" dirty="0" err="1">
                <a:latin typeface="Bahnschrift" panose="020B0502040204020203" pitchFamily="34" charset="0"/>
              </a:rPr>
              <a:t>Fertilitase</a:t>
            </a:r>
            <a:r>
              <a:rPr lang="et-EE" sz="2800" dirty="0">
                <a:latin typeface="Bahnschrift" panose="020B0502040204020203" pitchFamily="34" charset="0"/>
              </a:rPr>
              <a:t> kohta aastate lõikes</a:t>
            </a:r>
            <a:endParaRPr lang="et-EE" sz="2800" dirty="0"/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1A24BD70-A3FD-4E4B-9D64-C67309728F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7298015"/>
              </p:ext>
            </p:extLst>
          </p:nvPr>
        </p:nvGraphicFramePr>
        <p:xfrm>
          <a:off x="1214437" y="1870710"/>
          <a:ext cx="9763125" cy="3958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4241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B8027D4-76C5-4944-881F-392F3694A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72240"/>
          </a:xfrm>
        </p:spPr>
        <p:txBody>
          <a:bodyPr>
            <a:noAutofit/>
          </a:bodyPr>
          <a:lstStyle/>
          <a:p>
            <a:r>
              <a:rPr lang="et-EE" sz="2400" dirty="0">
                <a:latin typeface="Bahnschrift" panose="020B0502040204020203" pitchFamily="34" charset="0"/>
              </a:rPr>
              <a:t>Rahulolu registreerimise- ja vastuvõtu korraldusega</a:t>
            </a:r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E72B2C72-A810-4832-876B-77D90C9309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5454295"/>
              </p:ext>
            </p:extLst>
          </p:nvPr>
        </p:nvGraphicFramePr>
        <p:xfrm>
          <a:off x="-559652" y="987222"/>
          <a:ext cx="6794918" cy="3553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C746E844-4F9A-4C8B-9958-3B20D45350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0440295"/>
              </p:ext>
            </p:extLst>
          </p:nvPr>
        </p:nvGraphicFramePr>
        <p:xfrm>
          <a:off x="1870364" y="4197927"/>
          <a:ext cx="8052953" cy="2660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122EE4A0-0AFF-4CDA-A01E-E3D44E007C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6779779"/>
              </p:ext>
            </p:extLst>
          </p:nvPr>
        </p:nvGraphicFramePr>
        <p:xfrm>
          <a:off x="4329656" y="1091318"/>
          <a:ext cx="4929014" cy="34497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E504D452-A517-4D44-9BA4-AE41B72602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0962263"/>
              </p:ext>
            </p:extLst>
          </p:nvPr>
        </p:nvGraphicFramePr>
        <p:xfrm>
          <a:off x="7664625" y="841462"/>
          <a:ext cx="4827974" cy="3553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605680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182CBA5-E245-4CEB-8694-2BE08D48B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640" y="267598"/>
            <a:ext cx="10515600" cy="1325563"/>
          </a:xfrm>
        </p:spPr>
        <p:txBody>
          <a:bodyPr>
            <a:normAutofit/>
          </a:bodyPr>
          <a:lstStyle/>
          <a:p>
            <a:r>
              <a:rPr lang="et-EE" sz="2400" dirty="0">
                <a:latin typeface="Bahnschrift" panose="020B0502040204020203" pitchFamily="34" charset="0"/>
              </a:rPr>
              <a:t>Aastate lõikes rahulolu vastuvõtule registreerimise korraldusega</a:t>
            </a:r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1F716165-C70A-4B5B-AD0E-7E1643B032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211876"/>
              </p:ext>
            </p:extLst>
          </p:nvPr>
        </p:nvGraphicFramePr>
        <p:xfrm>
          <a:off x="1129211" y="1593161"/>
          <a:ext cx="9808029" cy="2188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89BA3A8B-5AE4-41EA-9052-49D9081DBF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0479566"/>
              </p:ext>
            </p:extLst>
          </p:nvPr>
        </p:nvGraphicFramePr>
        <p:xfrm>
          <a:off x="1483178" y="4070451"/>
          <a:ext cx="9225643" cy="2388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87049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1692</TotalTime>
  <Words>1429</Words>
  <Application>Microsoft Office PowerPoint</Application>
  <PresentationFormat>Widescreen</PresentationFormat>
  <Paragraphs>388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Bahnschrift</vt:lpstr>
      <vt:lpstr>Calibri</vt:lpstr>
      <vt:lpstr>Calibri Light</vt:lpstr>
      <vt:lpstr>Office'i kujundus</vt:lpstr>
      <vt:lpstr> Fertilitase patsientide  rahulolu-uuring 2021</vt:lpstr>
      <vt:lpstr>Üldandmed</vt:lpstr>
      <vt:lpstr>Üldandmed (2)</vt:lpstr>
      <vt:lpstr>Üldandmed (3)</vt:lpstr>
      <vt:lpstr>Üldandmed (4)</vt:lpstr>
      <vt:lpstr>Info saamise kanalid Fertilitase kohta</vt:lpstr>
      <vt:lpstr>Info saamise kanalid Fertilitase kohta aastate lõikes</vt:lpstr>
      <vt:lpstr>Rahulolu registreerimise- ja vastuvõtu korraldusega</vt:lpstr>
      <vt:lpstr>Aastate lõikes rahulolu vastuvõtule registreerimise korraldusega</vt:lpstr>
      <vt:lpstr>Hinnang probleemile leevenduse saamise kohta</vt:lpstr>
      <vt:lpstr>Hinnang probleemile leevenduse saamise kohta aastate lõikes</vt:lpstr>
      <vt:lpstr>Rahulolu personaliga</vt:lpstr>
      <vt:lpstr>Rahulolu personaliga (2)</vt:lpstr>
      <vt:lpstr>Üldine rahulolu</vt:lpstr>
      <vt:lpstr>Hinnang hinna-kvaliteedi suhtele aastate lõikes</vt:lpstr>
      <vt:lpstr>Üldine rahulolu (2)</vt:lpstr>
      <vt:lpstr>Rahulolu tervikuna teenuste lõikes</vt:lpstr>
      <vt:lpstr>Rahulolu tervikuna aastate lõikes</vt:lpstr>
      <vt:lpstr>Pöördumine taas Fertilitasse</vt:lpstr>
      <vt:lpstr>Pöördumine taas Fertilitasse aastate lõikes</vt:lpstr>
      <vt:lpstr>Vabavastuste kokkuvõte</vt:lpstr>
      <vt:lpstr>Patsiendid räägivad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Tallinna Hambapolikliinik patsientide rahuloluuuring 2021</dc:title>
  <dc:creator>Richard Jalakas</dc:creator>
  <cp:lastModifiedBy>Liina Raieste</cp:lastModifiedBy>
  <cp:revision>224</cp:revision>
  <dcterms:created xsi:type="dcterms:W3CDTF">2022-01-25T05:25:38Z</dcterms:created>
  <dcterms:modified xsi:type="dcterms:W3CDTF">2022-04-25T05:26:33Z</dcterms:modified>
</cp:coreProperties>
</file>