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7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9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AB4"/>
    <a:srgbClr val="CF6363"/>
    <a:srgbClr val="FBE5D6"/>
    <a:srgbClr val="595959"/>
    <a:srgbClr val="B50055"/>
    <a:srgbClr val="FF5BA9"/>
    <a:srgbClr val="EA006F"/>
    <a:srgbClr val="FF9BCB"/>
    <a:srgbClr val="D0006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Hele laad 3 – rõhk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Hele laad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Keskmine laad 2 – rõh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Keskmine laad 2 – rõh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Keskmine laad 3 – rõhk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598" autoAdjust="0"/>
  </p:normalViewPr>
  <p:slideViewPr>
    <p:cSldViewPr snapToGrid="0">
      <p:cViewPr varScale="1">
        <p:scale>
          <a:sx n="79" d="100"/>
          <a:sy n="79" d="100"/>
        </p:scale>
        <p:origin x="422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2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2.xl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2.xls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2.xls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2.xls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2.xls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2.xls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2.xls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2.xls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2.xls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v6rdlus_aastate_l6ike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2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esktop\fertilitas\P__hik__simustik_patsiendile_2022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2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2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2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2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2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2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[P__hik__simustik_patsiendile_2022.xls]Leht1!PivotTable-liigendtabel1</c:name>
    <c:fmtId val="6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sz="1400"/>
              <a:t>Vastamise meetod</a:t>
            </a:r>
            <a:endParaRPr lang="en-US" sz="1400"/>
          </a:p>
        </c:rich>
      </c:tx>
      <c:layout>
        <c:manualLayout>
          <c:xMode val="edge"/>
          <c:yMode val="edge"/>
          <c:x val="0.38419425470446122"/>
          <c:y val="4.90559117889228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ACAB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8782426-8372-4591-B8DA-D744883E6BB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339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rgbClr val="FBE5D6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F1A46EE-747A-49D2-85BC-D156F054987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288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FACAB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8782426-8372-4591-B8DA-D744883E6BB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339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rgbClr val="FBE5D6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F1A46EE-747A-49D2-85BC-D156F054987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288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ACAB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8782426-8372-4591-B8DA-D744883E6BB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339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rgbClr val="FBE5D6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F1A46EE-747A-49D2-85BC-D156F054987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288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doughnutChart>
        <c:varyColors val="1"/>
        <c:ser>
          <c:idx val="0"/>
          <c:order val="0"/>
          <c:tx>
            <c:strRef>
              <c:f>Leht1!$B$3:$B$4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ACAB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588-44C9-8067-DB3626B61738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588-44C9-8067-DB3626B6173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38782426-8372-4591-B8DA-D744883E6BBB}" type="PERCENTAGE">
                      <a:rPr lang="en-US" smtClean="0"/>
                      <a:pPr/>
                      <a:t>[PROTSENT]</a:t>
                    </a:fld>
                    <a:r>
                      <a:rPr lang="en-US" dirty="0"/>
                      <a:t>;</a:t>
                    </a:r>
                    <a:br>
                      <a:rPr lang="en-US" dirty="0"/>
                    </a:br>
                    <a:r>
                      <a:rPr lang="en-US" dirty="0"/>
                      <a:t>339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588-44C9-8067-DB3626B6173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F1A46EE-747A-49D2-85BC-D156F0549870}" type="PERCENTAGE">
                      <a:rPr lang="en-US"/>
                      <a:pPr/>
                      <a:t>[PROTSENT]</a:t>
                    </a:fld>
                    <a:r>
                      <a:rPr lang="en-US"/>
                      <a:t>;</a:t>
                    </a:r>
                    <a:br>
                      <a:rPr lang="en-US"/>
                    </a:br>
                    <a:r>
                      <a:rPr lang="en-US"/>
                      <a:t>288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588-44C9-8067-DB3626B617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Leht1!$A$5:$A$7</c:f>
              <c:strCache>
                <c:ptCount val="2"/>
                <c:pt idx="0">
                  <c:v>Nutiseade</c:v>
                </c:pt>
                <c:pt idx="1">
                  <c:v>Arvuti</c:v>
                </c:pt>
              </c:strCache>
            </c:strRef>
          </c:cat>
          <c:val>
            <c:numRef>
              <c:f>Leht1!$B$5:$B$7</c:f>
              <c:numCache>
                <c:formatCode>General</c:formatCode>
                <c:ptCount val="2"/>
                <c:pt idx="0">
                  <c:v>339</c:v>
                </c:pt>
                <c:pt idx="1">
                  <c:v>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88-44C9-8067-DB3626B6173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159037912001452"/>
          <c:y val="0.14080163774394763"/>
          <c:w val="0.27681924175997097"/>
          <c:h val="6.65154764886409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[P__hik__simustik_patsiendile_2022.xls]Leht16!PivotTable-liigendtabel7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Probleemile leevenduse saamine vanuse lõikes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Leht16!$B$3:$B$4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ACAB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Leht16!$A$5:$A$13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Leht16!$B$5:$B$13</c:f>
              <c:numCache>
                <c:formatCode>General</c:formatCode>
                <c:ptCount val="8"/>
                <c:pt idx="0">
                  <c:v>7</c:v>
                </c:pt>
                <c:pt idx="1">
                  <c:v>16</c:v>
                </c:pt>
                <c:pt idx="2">
                  <c:v>63</c:v>
                </c:pt>
                <c:pt idx="3">
                  <c:v>111</c:v>
                </c:pt>
                <c:pt idx="4">
                  <c:v>78</c:v>
                </c:pt>
                <c:pt idx="5">
                  <c:v>49</c:v>
                </c:pt>
                <c:pt idx="6">
                  <c:v>34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DB-487D-A20F-CD90CBB3E88D}"/>
            </c:ext>
          </c:extLst>
        </c:ser>
        <c:ser>
          <c:idx val="1"/>
          <c:order val="1"/>
          <c:tx>
            <c:strRef>
              <c:f>Leht16!$C$3:$C$4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rgbClr val="FBE5D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Leht16!$A$5:$A$13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Leht16!$C$5:$C$13</c:f>
              <c:numCache>
                <c:formatCode>General</c:formatCode>
                <c:ptCount val="8"/>
                <c:pt idx="0">
                  <c:v>8</c:v>
                </c:pt>
                <c:pt idx="1">
                  <c:v>7</c:v>
                </c:pt>
                <c:pt idx="2">
                  <c:v>26</c:v>
                </c:pt>
                <c:pt idx="3">
                  <c:v>42</c:v>
                </c:pt>
                <c:pt idx="4">
                  <c:v>25</c:v>
                </c:pt>
                <c:pt idx="5">
                  <c:v>23</c:v>
                </c:pt>
                <c:pt idx="6">
                  <c:v>11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DB-487D-A20F-CD90CBB3E88D}"/>
            </c:ext>
          </c:extLst>
        </c:ser>
        <c:ser>
          <c:idx val="2"/>
          <c:order val="2"/>
          <c:tx>
            <c:strRef>
              <c:f>Leht16!$D$3:$D$4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rgbClr val="CF636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Leht16!$A$5:$A$13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Leht16!$D$5:$D$13</c:f>
              <c:numCache>
                <c:formatCode>General</c:formatCode>
                <c:ptCount val="8"/>
                <c:pt idx="2">
                  <c:v>4</c:v>
                </c:pt>
                <c:pt idx="3">
                  <c:v>5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DB-487D-A20F-CD90CBB3E88D}"/>
            </c:ext>
          </c:extLst>
        </c:ser>
        <c:ser>
          <c:idx val="3"/>
          <c:order val="3"/>
          <c:tx>
            <c:strRef>
              <c:f>Leht16!$E$3:$E$4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Leht16!$A$5:$A$13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Leht16!$E$5:$E$13</c:f>
              <c:numCache>
                <c:formatCode>General</c:formatCode>
                <c:ptCount val="8"/>
                <c:pt idx="1">
                  <c:v>1</c:v>
                </c:pt>
                <c:pt idx="2">
                  <c:v>5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2DB-487D-A20F-CD90CBB3E88D}"/>
            </c:ext>
          </c:extLst>
        </c:ser>
        <c:ser>
          <c:idx val="4"/>
          <c:order val="4"/>
          <c:tx>
            <c:strRef>
              <c:f>Leht16!$F$3:$F$4</c:f>
              <c:strCache>
                <c:ptCount val="1"/>
                <c:pt idx="0">
                  <c:v>Ei oska öelda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Leht16!$A$5:$A$13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Leht16!$F$5:$F$13</c:f>
              <c:numCache>
                <c:formatCode>General</c:formatCode>
                <c:ptCount val="8"/>
                <c:pt idx="0">
                  <c:v>3</c:v>
                </c:pt>
                <c:pt idx="1">
                  <c:v>1</c:v>
                </c:pt>
                <c:pt idx="2">
                  <c:v>12</c:v>
                </c:pt>
                <c:pt idx="3">
                  <c:v>22</c:v>
                </c:pt>
                <c:pt idx="4">
                  <c:v>17</c:v>
                </c:pt>
                <c:pt idx="5">
                  <c:v>11</c:v>
                </c:pt>
                <c:pt idx="6">
                  <c:v>4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2DB-487D-A20F-CD90CBB3E88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17395664"/>
        <c:axId val="617392304"/>
      </c:barChart>
      <c:catAx>
        <c:axId val="61739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617392304"/>
        <c:crosses val="autoZero"/>
        <c:auto val="1"/>
        <c:lblAlgn val="ctr"/>
        <c:lblOffset val="100"/>
        <c:noMultiLvlLbl val="0"/>
      </c:catAx>
      <c:valAx>
        <c:axId val="61739230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617395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[P__hik__simustik_patsiendile_2022.xls]Leht2!PivotTable-liigendtabel1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dirty="0"/>
              <a:t>Kas </a:t>
            </a:r>
            <a:r>
              <a:rPr lang="en-US" dirty="0" err="1"/>
              <a:t>jäite</a:t>
            </a:r>
            <a:r>
              <a:rPr lang="en-US" dirty="0"/>
              <a:t> </a:t>
            </a:r>
            <a:r>
              <a:rPr lang="en-US" dirty="0" err="1"/>
              <a:t>Fertilitase</a:t>
            </a:r>
            <a:r>
              <a:rPr lang="en-US" dirty="0"/>
              <a:t> </a:t>
            </a:r>
            <a:r>
              <a:rPr lang="en-US" dirty="0" err="1"/>
              <a:t>erahaigla</a:t>
            </a:r>
            <a:r>
              <a:rPr lang="en-US" dirty="0"/>
              <a:t> </a:t>
            </a:r>
            <a:r>
              <a:rPr lang="en-US" dirty="0" err="1"/>
              <a:t>külastusega</a:t>
            </a:r>
            <a:r>
              <a:rPr lang="en-US" dirty="0"/>
              <a:t> </a:t>
            </a:r>
            <a:endParaRPr lang="et-EE" dirty="0"/>
          </a:p>
          <a:p>
            <a:pPr>
              <a:defRPr/>
            </a:pPr>
            <a:r>
              <a:rPr lang="en-US" dirty="0" err="1"/>
              <a:t>tervikuna</a:t>
            </a:r>
            <a:r>
              <a:rPr lang="en-US" dirty="0"/>
              <a:t> </a:t>
            </a:r>
            <a:r>
              <a:rPr lang="en-US" dirty="0" err="1"/>
              <a:t>rahule</a:t>
            </a:r>
            <a:r>
              <a:rPr lang="en-US" dirty="0"/>
              <a:t>?</a:t>
            </a:r>
          </a:p>
        </c:rich>
      </c:tx>
      <c:layout>
        <c:manualLayout>
          <c:xMode val="edge"/>
          <c:yMode val="edge"/>
          <c:x val="0.21147667342461141"/>
          <c:y val="3.7323785238175427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F59B656-27DB-4B2E-B92F-37488B3E4DF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468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2E3BDE6-5A2F-4595-9B75-5F0F97E888E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115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5.2777777777777778E-2"/>
              <c:y val="-8.7962962962963007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36CEB6B-AC40-4C27-AA1C-A50FD7F4ABA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4.4444444444444446E-2"/>
              <c:y val="-9.7222222222222265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D7431FB-A0A0-498A-9018-8DCA46ECDCF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F59B656-27DB-4B2E-B92F-37488B3E4DF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468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2E3BDE6-5A2F-4595-9B75-5F0F97E888E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115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5.2777777777777778E-2"/>
              <c:y val="-8.7962962962963007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36CEB6B-AC40-4C27-AA1C-A50FD7F4ABA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4.4444444444444446E-2"/>
              <c:y val="-9.7222222222222265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D7431FB-A0A0-498A-9018-8DCA46ECDCF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F59B656-27DB-4B2E-B92F-37488B3E4DF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468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2E3BDE6-5A2F-4595-9B75-5F0F97E888E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115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5.2777777777777778E-2"/>
              <c:y val="-8.7962962962963007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36CEB6B-AC40-4C27-AA1C-A50FD7F4ABA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4.4444444444444446E-2"/>
              <c:y val="-9.7222222222222265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D7431FB-A0A0-498A-9018-8DCA46ECDCF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25218549933378831"/>
          <c:y val="0.30376542217532188"/>
          <c:w val="0.46176428188712482"/>
          <c:h val="0.69623457782467812"/>
        </c:manualLayout>
      </c:layout>
      <c:doughnutChart>
        <c:varyColors val="1"/>
        <c:ser>
          <c:idx val="0"/>
          <c:order val="0"/>
          <c:tx>
            <c:strRef>
              <c:f>Leht2!$B$3:$B$4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ACAB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D79-4D76-A0FC-BE9295938380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D79-4D76-A0FC-BE9295938380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D79-4D76-A0FC-BE92959383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D79-4D76-A0FC-BE9295938380}"/>
              </c:ext>
            </c:extLst>
          </c:dPt>
          <c:dLbls>
            <c:dLbl>
              <c:idx val="0"/>
              <c:layout>
                <c:manualLayout>
                  <c:x val="5.9358424237929683E-2"/>
                  <c:y val="-0.18132722744189356"/>
                </c:manualLayout>
              </c:layout>
              <c:tx>
                <c:rich>
                  <a:bodyPr/>
                  <a:lstStyle/>
                  <a:p>
                    <a:fld id="{4F59B656-27DB-4B2E-B92F-37488B3E4DF9}" type="PERCENTAGE">
                      <a:rPr lang="en-US"/>
                      <a:pPr/>
                      <a:t>[PROTSENT]</a:t>
                    </a:fld>
                    <a:r>
                      <a:rPr lang="en-US"/>
                      <a:t>; 468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D79-4D76-A0FC-BE929593838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2E3BDE6-5A2F-4595-9B75-5F0F97E888EF}" type="PERCENTAGE">
                      <a:rPr lang="en-US"/>
                      <a:pPr/>
                      <a:t>[PROTSENT]</a:t>
                    </a:fld>
                    <a:r>
                      <a:rPr lang="en-US"/>
                      <a:t>;</a:t>
                    </a:r>
                    <a:br>
                      <a:rPr lang="en-US"/>
                    </a:br>
                    <a:r>
                      <a:rPr lang="en-US"/>
                      <a:t>115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D79-4D76-A0FC-BE9295938380}"/>
                </c:ext>
              </c:extLst>
            </c:dLbl>
            <c:dLbl>
              <c:idx val="2"/>
              <c:layout>
                <c:manualLayout>
                  <c:x val="-6.3360523436569061E-2"/>
                  <c:y val="-0.1494388311566221"/>
                </c:manualLayout>
              </c:layout>
              <c:tx>
                <c:rich>
                  <a:bodyPr/>
                  <a:lstStyle/>
                  <a:p>
                    <a:fld id="{F36CEB6B-AC40-4C27-AA1C-A50FD7F4ABA7}" type="PERCENTAGE">
                      <a:rPr lang="en-US"/>
                      <a:pPr/>
                      <a:t>[PROTSENT]</a:t>
                    </a:fld>
                    <a:r>
                      <a:rPr lang="en-US"/>
                      <a:t>; 7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D79-4D76-A0FC-BE9295938380}"/>
                </c:ext>
              </c:extLst>
            </c:dLbl>
            <c:dLbl>
              <c:idx val="3"/>
              <c:layout>
                <c:manualLayout>
                  <c:x val="2.3278994791132844E-2"/>
                  <c:y val="-0.14575587798663531"/>
                </c:manualLayout>
              </c:layout>
              <c:tx>
                <c:rich>
                  <a:bodyPr/>
                  <a:lstStyle/>
                  <a:p>
                    <a:fld id="{BD7431FB-A0A0-498A-9018-8DCA46ECDCFD}" type="PERCENTAGE">
                      <a:rPr lang="en-US"/>
                      <a:pPr/>
                      <a:t>[PROTSENT]</a:t>
                    </a:fld>
                    <a:r>
                      <a:rPr lang="en-US"/>
                      <a:t>; 15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D79-4D76-A0FC-BE92959383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Leht2!$A$5:$A$9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Leht2!$B$5:$B$9</c:f>
              <c:numCache>
                <c:formatCode>General</c:formatCode>
                <c:ptCount val="4"/>
                <c:pt idx="0">
                  <c:v>468</c:v>
                </c:pt>
                <c:pt idx="1">
                  <c:v>115</c:v>
                </c:pt>
                <c:pt idx="2">
                  <c:v>7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D79-4D76-A0FC-BE929593838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6627402257703514"/>
          <c:y val="0.13786794819305748"/>
          <c:w val="0.4290746286515168"/>
          <c:h val="5.6520718200794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[P__hik__simustik_patsiendile_2022.xls]Leht11!PivotTable-liigendtabel2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dirty="0" err="1"/>
              <a:t>Fertilitase</a:t>
            </a:r>
            <a:r>
              <a:rPr lang="et-EE" dirty="0"/>
              <a:t> külastusega tervikuna rahulolu teenuse kasutamise (kitsendatud </a:t>
            </a:r>
            <a:r>
              <a:rPr lang="et-EE" baseline="0" dirty="0"/>
              <a:t>10 enimmainitud teenust)</a:t>
            </a:r>
            <a:r>
              <a:rPr lang="et-EE" dirty="0"/>
              <a:t> lõikes</a:t>
            </a:r>
          </a:p>
        </c:rich>
      </c:tx>
      <c:layout>
        <c:manualLayout>
          <c:xMode val="edge"/>
          <c:yMode val="edge"/>
          <c:x val="0.1383634354545259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Leht11!$B$3:$B$4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ACAB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Leht11!$A$5:$A$15</c:f>
              <c:strCache>
                <c:ptCount val="10"/>
                <c:pt idx="0">
                  <c:v>Eriarsti konsultatsioon</c:v>
                </c:pt>
                <c:pt idx="1">
                  <c:v>Muu</c:v>
                </c:pt>
                <c:pt idx="2">
                  <c:v>Raseduse jälgimine</c:v>
                </c:pt>
                <c:pt idx="3">
                  <c:v>Eriarsti konsultatsioon; Raseduse jälgimine</c:v>
                </c:pt>
                <c:pt idx="4">
                  <c:v>Ambulatoorne taastusravi</c:v>
                </c:pt>
                <c:pt idx="5">
                  <c:v>Eriarsti konsultatsioon; Ambulatoorne taastusravi</c:v>
                </c:pt>
                <c:pt idx="6">
                  <c:v>Haiglaravi: päevakirurgia</c:v>
                </c:pt>
                <c:pt idx="7">
                  <c:v>Eriarsti konsultatsioon; Haiglaravi: päevakirurgia</c:v>
                </c:pt>
                <c:pt idx="8">
                  <c:v>Eriarsti konsultatsioon; Muu</c:v>
                </c:pt>
                <c:pt idx="9">
                  <c:v>Eriarsti konsultatsioon; Haiglaravi: operatsioon ja taastumine</c:v>
                </c:pt>
              </c:strCache>
            </c:strRef>
          </c:cat>
          <c:val>
            <c:numRef>
              <c:f>Leht11!$B$5:$B$15</c:f>
              <c:numCache>
                <c:formatCode>General</c:formatCode>
                <c:ptCount val="10"/>
                <c:pt idx="0">
                  <c:v>287</c:v>
                </c:pt>
                <c:pt idx="1">
                  <c:v>55</c:v>
                </c:pt>
                <c:pt idx="2">
                  <c:v>23</c:v>
                </c:pt>
                <c:pt idx="3">
                  <c:v>18</c:v>
                </c:pt>
                <c:pt idx="4">
                  <c:v>16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9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3B-4A87-9444-CC5309E373DB}"/>
            </c:ext>
          </c:extLst>
        </c:ser>
        <c:ser>
          <c:idx val="1"/>
          <c:order val="1"/>
          <c:tx>
            <c:strRef>
              <c:f>Leht11!$C$3:$C$4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rgbClr val="FBE5D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Leht11!$A$5:$A$15</c:f>
              <c:strCache>
                <c:ptCount val="10"/>
                <c:pt idx="0">
                  <c:v>Eriarsti konsultatsioon</c:v>
                </c:pt>
                <c:pt idx="1">
                  <c:v>Muu</c:v>
                </c:pt>
                <c:pt idx="2">
                  <c:v>Raseduse jälgimine</c:v>
                </c:pt>
                <c:pt idx="3">
                  <c:v>Eriarsti konsultatsioon; Raseduse jälgimine</c:v>
                </c:pt>
                <c:pt idx="4">
                  <c:v>Ambulatoorne taastusravi</c:v>
                </c:pt>
                <c:pt idx="5">
                  <c:v>Eriarsti konsultatsioon; Ambulatoorne taastusravi</c:v>
                </c:pt>
                <c:pt idx="6">
                  <c:v>Haiglaravi: päevakirurgia</c:v>
                </c:pt>
                <c:pt idx="7">
                  <c:v>Eriarsti konsultatsioon; Haiglaravi: päevakirurgia</c:v>
                </c:pt>
                <c:pt idx="8">
                  <c:v>Eriarsti konsultatsioon; Muu</c:v>
                </c:pt>
                <c:pt idx="9">
                  <c:v>Eriarsti konsultatsioon; Haiglaravi: operatsioon ja taastumine</c:v>
                </c:pt>
              </c:strCache>
            </c:strRef>
          </c:cat>
          <c:val>
            <c:numRef>
              <c:f>Leht11!$C$5:$C$15</c:f>
              <c:numCache>
                <c:formatCode>General</c:formatCode>
                <c:ptCount val="10"/>
                <c:pt idx="0">
                  <c:v>69</c:v>
                </c:pt>
                <c:pt idx="1">
                  <c:v>13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1</c:v>
                </c:pt>
                <c:pt idx="7">
                  <c:v>1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3B-4A87-9444-CC5309E373DB}"/>
            </c:ext>
          </c:extLst>
        </c:ser>
        <c:ser>
          <c:idx val="2"/>
          <c:order val="2"/>
          <c:tx>
            <c:strRef>
              <c:f>Leht11!$D$3:$D$4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rgbClr val="CF636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Leht11!$A$5:$A$15</c:f>
              <c:strCache>
                <c:ptCount val="10"/>
                <c:pt idx="0">
                  <c:v>Eriarsti konsultatsioon</c:v>
                </c:pt>
                <c:pt idx="1">
                  <c:v>Muu</c:v>
                </c:pt>
                <c:pt idx="2">
                  <c:v>Raseduse jälgimine</c:v>
                </c:pt>
                <c:pt idx="3">
                  <c:v>Eriarsti konsultatsioon; Raseduse jälgimine</c:v>
                </c:pt>
                <c:pt idx="4">
                  <c:v>Ambulatoorne taastusravi</c:v>
                </c:pt>
                <c:pt idx="5">
                  <c:v>Eriarsti konsultatsioon; Ambulatoorne taastusravi</c:v>
                </c:pt>
                <c:pt idx="6">
                  <c:v>Haiglaravi: päevakirurgia</c:v>
                </c:pt>
                <c:pt idx="7">
                  <c:v>Eriarsti konsultatsioon; Haiglaravi: päevakirurgia</c:v>
                </c:pt>
                <c:pt idx="8">
                  <c:v>Eriarsti konsultatsioon; Muu</c:v>
                </c:pt>
                <c:pt idx="9">
                  <c:v>Eriarsti konsultatsioon; Haiglaravi: operatsioon ja taastumine</c:v>
                </c:pt>
              </c:strCache>
            </c:strRef>
          </c:cat>
          <c:val>
            <c:numRef>
              <c:f>Leht11!$D$5:$D$15</c:f>
              <c:numCache>
                <c:formatCode>General</c:formatCode>
                <c:ptCount val="10"/>
                <c:pt idx="0">
                  <c:v>6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3B-4A87-9444-CC5309E373DB}"/>
            </c:ext>
          </c:extLst>
        </c:ser>
        <c:ser>
          <c:idx val="3"/>
          <c:order val="3"/>
          <c:tx>
            <c:strRef>
              <c:f>Leht11!$E$3:$E$4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6986523584293912E-17"/>
                  <c:y val="-1.666640107909791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F3B-4A87-9444-CC5309E373DB}"/>
                </c:ext>
              </c:extLst>
            </c:dLbl>
            <c:dLbl>
              <c:idx val="2"/>
              <c:layout>
                <c:manualLayout>
                  <c:x val="-3.3973047168587824E-17"/>
                  <c:y val="-1.66664010790979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3B-4A87-9444-CC5309E373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Leht11!$A$5:$A$15</c:f>
              <c:strCache>
                <c:ptCount val="10"/>
                <c:pt idx="0">
                  <c:v>Eriarsti konsultatsioon</c:v>
                </c:pt>
                <c:pt idx="1">
                  <c:v>Muu</c:v>
                </c:pt>
                <c:pt idx="2">
                  <c:v>Raseduse jälgimine</c:v>
                </c:pt>
                <c:pt idx="3">
                  <c:v>Eriarsti konsultatsioon; Raseduse jälgimine</c:v>
                </c:pt>
                <c:pt idx="4">
                  <c:v>Ambulatoorne taastusravi</c:v>
                </c:pt>
                <c:pt idx="5">
                  <c:v>Eriarsti konsultatsioon; Ambulatoorne taastusravi</c:v>
                </c:pt>
                <c:pt idx="6">
                  <c:v>Haiglaravi: päevakirurgia</c:v>
                </c:pt>
                <c:pt idx="7">
                  <c:v>Eriarsti konsultatsioon; Haiglaravi: päevakirurgia</c:v>
                </c:pt>
                <c:pt idx="8">
                  <c:v>Eriarsti konsultatsioon; Muu</c:v>
                </c:pt>
                <c:pt idx="9">
                  <c:v>Eriarsti konsultatsioon; Haiglaravi: operatsioon ja taastumine</c:v>
                </c:pt>
              </c:strCache>
            </c:strRef>
          </c:cat>
          <c:val>
            <c:numRef>
              <c:f>Leht11!$E$5:$E$15</c:f>
              <c:numCache>
                <c:formatCode>General</c:formatCode>
                <c:ptCount val="10"/>
                <c:pt idx="0">
                  <c:v>10</c:v>
                </c:pt>
                <c:pt idx="1">
                  <c:v>2</c:v>
                </c:pt>
                <c:pt idx="2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3B-4A87-9444-CC5309E373D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182608"/>
        <c:axId val="6183088"/>
      </c:barChart>
      <c:catAx>
        <c:axId val="618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6183088"/>
        <c:crosses val="autoZero"/>
        <c:auto val="1"/>
        <c:lblAlgn val="ctr"/>
        <c:lblOffset val="100"/>
        <c:noMultiLvlLbl val="0"/>
      </c:catAx>
      <c:valAx>
        <c:axId val="618308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6182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[P__hik__simustik_patsiendile_2022.xls]Leht17!PivotTable-liigendtabel4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/>
              <a:t>Kas raviteenus oli Teie jaoks piisavalt privaatne?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8E2FCFA-9561-459F-BD8C-D25B22D9A47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510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2383BCC0-772E-4995-8E96-F0756830E67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77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4444444444444446E-2"/>
              <c:y val="-0.12500000000000006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E823C6F-2817-4170-8827-B464F47A6B7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3333333333333333E-2"/>
              <c:y val="-0.125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B695756-BA6B-434C-A551-5FCE14623E2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8E2FCFA-9561-459F-BD8C-D25B22D9A47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510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2383BCC0-772E-4995-8E96-F0756830E67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77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4444444444444446E-2"/>
              <c:y val="-0.12500000000000006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E823C6F-2817-4170-8827-B464F47A6B7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3333333333333333E-2"/>
              <c:y val="-0.125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B695756-BA6B-434C-A551-5FCE14623E2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8E2FCFA-9561-459F-BD8C-D25B22D9A47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510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2383BCC0-772E-4995-8E96-F0756830E67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77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4444444444444446E-2"/>
              <c:y val="-0.12500000000000006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E823C6F-2817-4170-8827-B464F47A6B7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3333333333333333E-2"/>
              <c:y val="-0.125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B695756-BA6B-434C-A551-5FCE14623E2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doughnutChart>
        <c:varyColors val="1"/>
        <c:ser>
          <c:idx val="0"/>
          <c:order val="0"/>
          <c:tx>
            <c:strRef>
              <c:f>Leht17!$B$3:$B$4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ACAB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A2-4061-9492-692D81705317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BA2-4061-9492-692D81705317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BA2-4061-9492-692D8170531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BA2-4061-9492-692D8170531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98E2FCFA-9561-459F-BD8C-D25B22D9A477}" type="PERCENTAGE">
                      <a:rPr lang="en-US"/>
                      <a:pPr/>
                      <a:t>[PROTSENT]</a:t>
                    </a:fld>
                    <a:r>
                      <a:rPr lang="en-US"/>
                      <a:t>; 510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BA2-4061-9492-692D8170531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383BCC0-772E-4995-8E96-F0756830E678}" type="PERCENTAGE">
                      <a:rPr lang="en-US"/>
                      <a:pPr/>
                      <a:t>[PROTSENT]</a:t>
                    </a:fld>
                    <a:r>
                      <a:rPr lang="en-US"/>
                      <a:t>; 77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BA2-4061-9492-692D81705317}"/>
                </c:ext>
              </c:extLst>
            </c:dLbl>
            <c:dLbl>
              <c:idx val="2"/>
              <c:layout>
                <c:manualLayout>
                  <c:x val="-4.4444444444444446E-2"/>
                  <c:y val="-0.12500000000000006"/>
                </c:manualLayout>
              </c:layout>
              <c:tx>
                <c:rich>
                  <a:bodyPr/>
                  <a:lstStyle/>
                  <a:p>
                    <a:fld id="{AE823C6F-2817-4170-8827-B464F47A6B7E}" type="PERCENTAGE">
                      <a:rPr lang="en-US"/>
                      <a:pPr/>
                      <a:t>[PROTSENT]</a:t>
                    </a:fld>
                    <a:r>
                      <a:rPr lang="en-US"/>
                      <a:t>; 10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BA2-4061-9492-692D81705317}"/>
                </c:ext>
              </c:extLst>
            </c:dLbl>
            <c:dLbl>
              <c:idx val="3"/>
              <c:layout>
                <c:manualLayout>
                  <c:x val="3.3333333333333333E-2"/>
                  <c:y val="-0.125"/>
                </c:manualLayout>
              </c:layout>
              <c:tx>
                <c:rich>
                  <a:bodyPr/>
                  <a:lstStyle/>
                  <a:p>
                    <a:fld id="{DB695756-BA6B-434C-A551-5FCE14623E29}" type="PERCENTAGE">
                      <a:rPr lang="en-US"/>
                      <a:pPr/>
                      <a:t>[PROTSENT]</a:t>
                    </a:fld>
                    <a:r>
                      <a:rPr lang="en-US"/>
                      <a:t>; 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BA2-4061-9492-692D817053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Leht17!$A$5:$A$9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Leht17!$B$5:$B$9</c:f>
              <c:numCache>
                <c:formatCode>General</c:formatCode>
                <c:ptCount val="4"/>
                <c:pt idx="0">
                  <c:v>510</c:v>
                </c:pt>
                <c:pt idx="1">
                  <c:v>77</c:v>
                </c:pt>
                <c:pt idx="2">
                  <c:v>10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BA2-4061-9492-692D8170531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7136490715091824"/>
          <c:y val="0.10156693541614178"/>
          <c:w val="0.35319495742279677"/>
          <c:h val="5.40255731922398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[P__hik__simustik_patsiendile_2022.xls]Leht18!PivotTable-liigendtabel5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/>
              <a:t>Kas tundsite, et Teisse suhtuti sõbralikult?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EB4AAF3-1DE1-43FA-9143-CBF875588F0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526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2D7904C-53D6-43A1-80DB-7A5DF4207B1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62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2.5000000000000001E-2"/>
              <c:y val="-0.10185185185185185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BDEF088-98B0-43A6-940D-4232FB07586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4444444444444446E-2"/>
              <c:y val="-0.1203703703703704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4C6E682-15E0-404F-80FC-21B6ECDB25F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EB4AAF3-1DE1-43FA-9143-CBF875588F0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526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2D7904C-53D6-43A1-80DB-7A5DF4207B1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62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4444444444444446E-2"/>
              <c:y val="-0.1203703703703704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4C6E682-15E0-404F-80FC-21B6ECDB25F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2.5000000000000001E-2"/>
              <c:y val="-0.10185185185185185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BDEF088-98B0-43A6-940D-4232FB07586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EB4AAF3-1DE1-43FA-9143-CBF875588F0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526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2D7904C-53D6-43A1-80DB-7A5DF4207B1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62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4444444444444446E-2"/>
              <c:y val="-0.1203703703703704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4C6E682-15E0-404F-80FC-21B6ECDB25F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2.5000000000000001E-2"/>
              <c:y val="-0.10185185185185185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BDEF088-98B0-43A6-940D-4232FB07586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doughnutChart>
        <c:varyColors val="1"/>
        <c:ser>
          <c:idx val="0"/>
          <c:order val="0"/>
          <c:tx>
            <c:strRef>
              <c:f>Leht18!$B$3:$B$4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ACAB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18-4C39-AC7C-70534AE3BFBE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18-4C39-AC7C-70534AE3BFBE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18-4C39-AC7C-70534AE3BFB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118-4C39-AC7C-70534AE3BFB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9EB4AAF3-1DE1-43FA-9143-CBF875588F0F}" type="PERCENTAGE">
                      <a:rPr lang="en-US"/>
                      <a:pPr/>
                      <a:t>[PROTSENT]</a:t>
                    </a:fld>
                    <a:r>
                      <a:rPr lang="en-US"/>
                      <a:t>; 526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18-4C39-AC7C-70534AE3BFB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2D7904C-53D6-43A1-80DB-7A5DF4207B14}" type="PERCENTAGE">
                      <a:rPr lang="en-US"/>
                      <a:pPr/>
                      <a:t>[PROTSENT]</a:t>
                    </a:fld>
                    <a:r>
                      <a:rPr lang="en-US"/>
                      <a:t>; 62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118-4C39-AC7C-70534AE3BFBE}"/>
                </c:ext>
              </c:extLst>
            </c:dLbl>
            <c:dLbl>
              <c:idx val="2"/>
              <c:layout>
                <c:manualLayout>
                  <c:x val="-4.4444444444444446E-2"/>
                  <c:y val="-0.12037037037037042"/>
                </c:manualLayout>
              </c:layout>
              <c:tx>
                <c:rich>
                  <a:bodyPr/>
                  <a:lstStyle/>
                  <a:p>
                    <a:fld id="{D4C6E682-15E0-404F-80FC-21B6ECDB25FF}" type="PERCENTAGE">
                      <a:rPr lang="en-US"/>
                      <a:pPr/>
                      <a:t>[PROTSENT]</a:t>
                    </a:fld>
                    <a:r>
                      <a:rPr lang="en-US"/>
                      <a:t>; 10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118-4C39-AC7C-70534AE3BFBE}"/>
                </c:ext>
              </c:extLst>
            </c:dLbl>
            <c:dLbl>
              <c:idx val="3"/>
              <c:layout>
                <c:manualLayout>
                  <c:x val="2.5000000000000001E-2"/>
                  <c:y val="-0.10185185185185185"/>
                </c:manualLayout>
              </c:layout>
              <c:tx>
                <c:rich>
                  <a:bodyPr/>
                  <a:lstStyle/>
                  <a:p>
                    <a:fld id="{7BDEF088-98B0-43A6-940D-4232FB075865}" type="PERCENTAGE">
                      <a:rPr lang="en-US"/>
                      <a:pPr/>
                      <a:t>[PROTSENT]</a:t>
                    </a:fld>
                    <a:r>
                      <a:rPr lang="en-US"/>
                      <a:t>; 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118-4C39-AC7C-70534AE3BF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Leht18!$A$5:$A$9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Leht18!$B$5:$B$9</c:f>
              <c:numCache>
                <c:formatCode>General</c:formatCode>
                <c:ptCount val="4"/>
                <c:pt idx="0">
                  <c:v>526</c:v>
                </c:pt>
                <c:pt idx="1">
                  <c:v>62</c:v>
                </c:pt>
                <c:pt idx="2">
                  <c:v>10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118-4C39-AC7C-70534AE3BFB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[P__hik__simustik_patsiendile_2022.xls]Leht12!PivotTable-liigendtabel3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dirty="0"/>
              <a:t>Kas </a:t>
            </a:r>
            <a:r>
              <a:rPr lang="en-US" dirty="0" err="1"/>
              <a:t>arsti</a:t>
            </a:r>
            <a:r>
              <a:rPr lang="en-US" dirty="0"/>
              <a:t> </a:t>
            </a:r>
            <a:r>
              <a:rPr lang="en-US" dirty="0" err="1"/>
              <a:t>töö</a:t>
            </a:r>
            <a:r>
              <a:rPr lang="en-US" dirty="0"/>
              <a:t> </a:t>
            </a:r>
            <a:r>
              <a:rPr lang="en-US" dirty="0" err="1"/>
              <a:t>või</a:t>
            </a:r>
            <a:r>
              <a:rPr lang="en-US" dirty="0"/>
              <a:t> </a:t>
            </a:r>
            <a:r>
              <a:rPr lang="en-US" dirty="0" err="1"/>
              <a:t>tegevus</a:t>
            </a:r>
            <a:r>
              <a:rPr lang="en-US" dirty="0"/>
              <a:t> </a:t>
            </a:r>
            <a:r>
              <a:rPr lang="en-US" dirty="0" err="1"/>
              <a:t>jättis</a:t>
            </a:r>
            <a:r>
              <a:rPr lang="en-US" dirty="0"/>
              <a:t> </a:t>
            </a:r>
            <a:endParaRPr lang="et-EE" dirty="0"/>
          </a:p>
          <a:p>
            <a:pPr>
              <a:defRPr/>
            </a:pPr>
            <a:r>
              <a:rPr lang="en-US" dirty="0" err="1"/>
              <a:t>Teile</a:t>
            </a:r>
            <a:r>
              <a:rPr lang="en-US" dirty="0"/>
              <a:t> </a:t>
            </a:r>
            <a:r>
              <a:rPr lang="en-US" dirty="0" err="1"/>
              <a:t>professionaalse</a:t>
            </a:r>
            <a:r>
              <a:rPr lang="en-US" dirty="0"/>
              <a:t> </a:t>
            </a:r>
            <a:r>
              <a:rPr lang="en-US" dirty="0" err="1"/>
              <a:t>mulje</a:t>
            </a:r>
            <a:r>
              <a:rPr lang="en-US" dirty="0"/>
              <a:t>?</a:t>
            </a:r>
          </a:p>
        </c:rich>
      </c:tx>
      <c:layout>
        <c:manualLayout>
          <c:xMode val="edge"/>
          <c:yMode val="edge"/>
          <c:x val="0.35152287697438533"/>
          <c:y val="2.13956056297817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A58F5CE-DA9A-4A9C-90C3-46675335466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507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C2651F6-F36B-49F5-9283-6512470A5F9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84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1.9841269841269802E-2"/>
              <c:y val="-0.11177644710578846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624CD8B-B4C5-465B-B686-5E586461E4C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8500881834215165E-2"/>
              <c:y val="-9.9800399201596848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C3BA38F-DDEB-4532-9FFB-6643B5BAE48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A58F5CE-DA9A-4A9C-90C3-46675335466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507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C2651F6-F36B-49F5-9283-6512470A5F9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84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8500881834215165E-2"/>
              <c:y val="-9.9800399201596848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C3BA38F-DDEB-4532-9FFB-6643B5BAE48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1.9841269841269802E-2"/>
              <c:y val="-0.11177644710578846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624CD8B-B4C5-465B-B686-5E586461E4C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A58F5CE-DA9A-4A9C-90C3-46675335466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507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C2651F6-F36B-49F5-9283-6512470A5F9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84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4.8500881834215165E-2"/>
              <c:y val="-9.9800399201596848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C3BA38F-DDEB-4532-9FFB-6643B5BAE48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1.9841269841269802E-2"/>
              <c:y val="-0.11177644710578846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624CD8B-B4C5-465B-B686-5E586461E4C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27369163012315012"/>
          <c:y val="0.22130722699977642"/>
          <c:w val="0.42656109171113665"/>
          <c:h val="0.69834211346682484"/>
        </c:manualLayout>
      </c:layout>
      <c:doughnutChart>
        <c:varyColors val="1"/>
        <c:ser>
          <c:idx val="0"/>
          <c:order val="0"/>
          <c:tx>
            <c:strRef>
              <c:f>Leht12!$B$3:$B$4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ACAB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D9F-47ED-A100-3008AEDC96B4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D9F-47ED-A100-3008AEDC96B4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D9F-47ED-A100-3008AEDC96B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D9F-47ED-A100-3008AEDC96B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4A58F5CE-DA9A-4A9C-90C3-46675335466F}" type="PERCENTAGE">
                      <a:rPr lang="en-US"/>
                      <a:pPr/>
                      <a:t>[PROTSENT]</a:t>
                    </a:fld>
                    <a:r>
                      <a:rPr lang="en-US"/>
                      <a:t>; 507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D9F-47ED-A100-3008AEDC96B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C2651F6-F36B-49F5-9283-6512470A5F99}" type="PERCENTAGE">
                      <a:rPr lang="en-US"/>
                      <a:pPr/>
                      <a:t>[PROTSENT]</a:t>
                    </a:fld>
                    <a:r>
                      <a:rPr lang="en-US"/>
                      <a:t>; 84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D9F-47ED-A100-3008AEDC96B4}"/>
                </c:ext>
              </c:extLst>
            </c:dLbl>
            <c:dLbl>
              <c:idx val="2"/>
              <c:layout>
                <c:manualLayout>
                  <c:x val="-4.8500881834215165E-2"/>
                  <c:y val="-9.9800399201596848E-2"/>
                </c:manualLayout>
              </c:layout>
              <c:tx>
                <c:rich>
                  <a:bodyPr/>
                  <a:lstStyle/>
                  <a:p>
                    <a:fld id="{7C3BA38F-DDEB-4532-9FFB-6643B5BAE48F}" type="PERCENTAGE">
                      <a:rPr lang="en-US"/>
                      <a:pPr/>
                      <a:t>[PROTSENT]</a:t>
                    </a:fld>
                    <a:r>
                      <a:rPr lang="en-US"/>
                      <a:t>; 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D9F-47ED-A100-3008AEDC96B4}"/>
                </c:ext>
              </c:extLst>
            </c:dLbl>
            <c:dLbl>
              <c:idx val="3"/>
              <c:layout>
                <c:manualLayout>
                  <c:x val="1.9841269841269802E-2"/>
                  <c:y val="-0.11177644710578846"/>
                </c:manualLayout>
              </c:layout>
              <c:tx>
                <c:rich>
                  <a:bodyPr/>
                  <a:lstStyle/>
                  <a:p>
                    <a:fld id="{C624CD8B-B4C5-465B-B686-5E586461E4CA}" type="PERCENTAGE">
                      <a:rPr lang="en-US"/>
                      <a:pPr/>
                      <a:t>[PROTSENT]</a:t>
                    </a:fld>
                    <a:r>
                      <a:rPr lang="en-US"/>
                      <a:t>; 13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D9F-47ED-A100-3008AEDC96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Leht12!$A$5:$A$9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 </c:v>
                </c:pt>
                <c:pt idx="3">
                  <c:v>Ei</c:v>
                </c:pt>
              </c:strCache>
            </c:strRef>
          </c:cat>
          <c:val>
            <c:numRef>
              <c:f>Leht12!$B$5:$B$9</c:f>
              <c:numCache>
                <c:formatCode>General</c:formatCode>
                <c:ptCount val="4"/>
                <c:pt idx="0">
                  <c:v>507</c:v>
                </c:pt>
                <c:pt idx="1">
                  <c:v>84</c:v>
                </c:pt>
                <c:pt idx="2">
                  <c:v>5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D9F-47ED-A100-3008AEDC96B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2027610267515338"/>
          <c:y val="0.11626660116991473"/>
          <c:w val="0.35944766642307885"/>
          <c:h val="5.40165568231556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[P__hik__simustik_patsiendile_2022.xls]Leht20!PivotTable-liigendtabel7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/>
              <a:t>Kas Teie arvates on Fertilitase erahaigla teenuse </a:t>
            </a:r>
            <a:endParaRPr lang="et-EE"/>
          </a:p>
          <a:p>
            <a:pPr>
              <a:defRPr/>
            </a:pPr>
            <a:r>
              <a:rPr lang="en-US"/>
              <a:t>hinna ja kvaliteedi suhe hea?</a:t>
            </a:r>
          </a:p>
        </c:rich>
      </c:tx>
      <c:layout>
        <c:manualLayout>
          <c:xMode val="edge"/>
          <c:yMode val="edge"/>
          <c:x val="0.22631661220117089"/>
          <c:y val="3.34757884822200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F15DE06-462F-4DE8-BB07-4E7DB0035B7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236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03303E4-F989-48F3-B901-D5D9354A9F6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206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6.6666666666666666E-2"/>
              <c:y val="-9.2592592592592587E-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1C76036-8DE4-478D-9621-2E1AE601219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6.1111111111111137E-2"/>
              <c:y val="3.2407407407407406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CEB051C-7EBF-49E4-8194-DDA2CEC41E9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A966753-BDD4-42A9-8A5C-BD5E0AE9A2F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142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F15DE06-462F-4DE8-BB07-4E7DB0035B7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236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03303E4-F989-48F3-B901-D5D9354A9F6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206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6.1111111111111137E-2"/>
              <c:y val="3.2407407407407406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CEB051C-7EBF-49E4-8194-DDA2CEC41E9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6.6666666666666666E-2"/>
              <c:y val="-9.2592592592592587E-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1C76036-8DE4-478D-9621-2E1AE601219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A966753-BDD4-42A9-8A5C-BD5E0AE9A2F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142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F15DE06-462F-4DE8-BB07-4E7DB0035B7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236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03303E4-F989-48F3-B901-D5D9354A9F6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206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6.1111111111111137E-2"/>
              <c:y val="3.2407407407407406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CEB051C-7EBF-49E4-8194-DDA2CEC41E9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6.6666666666666666E-2"/>
              <c:y val="-9.2592592592592587E-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1C76036-8DE4-478D-9621-2E1AE601219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A966753-BDD4-42A9-8A5C-BD5E0AE9A2F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142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doughnutChart>
        <c:varyColors val="1"/>
        <c:ser>
          <c:idx val="0"/>
          <c:order val="0"/>
          <c:tx>
            <c:strRef>
              <c:f>Leht20!$B$3:$B$4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ACAB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28-461E-84ED-81E6BD43DC10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28-461E-84ED-81E6BD43DC10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28-461E-84ED-81E6BD43DC1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E28-461E-84ED-81E6BD43DC10}"/>
              </c:ext>
            </c:extLst>
          </c:dPt>
          <c:dPt>
            <c:idx val="4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E28-461E-84ED-81E6BD43DC1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3F15DE06-462F-4DE8-BB07-4E7DB0035B7E}" type="PERCENTAGE">
                      <a:rPr lang="en-US"/>
                      <a:pPr/>
                      <a:t>[PROTSENT]</a:t>
                    </a:fld>
                    <a:r>
                      <a:rPr lang="en-US"/>
                      <a:t>; 236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E28-461E-84ED-81E6BD43DC1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03303E4-F989-48F3-B901-D5D9354A9F64}" type="PERCENTAGE">
                      <a:rPr lang="en-US"/>
                      <a:pPr/>
                      <a:t>[PROTSENT]</a:t>
                    </a:fld>
                    <a:r>
                      <a:rPr lang="en-US"/>
                      <a:t>; 206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E28-461E-84ED-81E6BD43DC10}"/>
                </c:ext>
              </c:extLst>
            </c:dLbl>
            <c:dLbl>
              <c:idx val="2"/>
              <c:layout>
                <c:manualLayout>
                  <c:x val="-6.1111111111111137E-2"/>
                  <c:y val="3.2407407407407406E-2"/>
                </c:manualLayout>
              </c:layout>
              <c:tx>
                <c:rich>
                  <a:bodyPr/>
                  <a:lstStyle/>
                  <a:p>
                    <a:fld id="{ECEB051C-7EBF-49E4-8194-DDA2CEC41E9B}" type="PERCENTAGE">
                      <a:rPr lang="en-US"/>
                      <a:pPr/>
                      <a:t>[PROTSENT]</a:t>
                    </a:fld>
                    <a:r>
                      <a:rPr lang="en-US"/>
                      <a:t>; 15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E28-461E-84ED-81E6BD43DC10}"/>
                </c:ext>
              </c:extLst>
            </c:dLbl>
            <c:dLbl>
              <c:idx val="3"/>
              <c:layout>
                <c:manualLayout>
                  <c:x val="-6.6666666666666666E-2"/>
                  <c:y val="-9.2592592592592587E-3"/>
                </c:manualLayout>
              </c:layout>
              <c:tx>
                <c:rich>
                  <a:bodyPr/>
                  <a:lstStyle/>
                  <a:p>
                    <a:fld id="{D1C76036-8DE4-478D-9621-2E1AE6012198}" type="PERCENTAGE">
                      <a:rPr lang="en-US"/>
                      <a:pPr/>
                      <a:t>[PROTSENT]</a:t>
                    </a:fld>
                    <a:r>
                      <a:rPr lang="en-US"/>
                      <a:t>; 11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E28-461E-84ED-81E6BD43DC1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A966753-BDD4-42A9-8A5C-BD5E0AE9A2F2}" type="PERCENTAGE">
                      <a:rPr lang="en-US"/>
                      <a:pPr/>
                      <a:t>[PROTSENT]</a:t>
                    </a:fld>
                    <a:r>
                      <a:rPr lang="en-US"/>
                      <a:t>; 142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E28-461E-84ED-81E6BD43DC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Leht20!$A$5:$A$10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Ei oska öelda</c:v>
                </c:pt>
              </c:strCache>
            </c:strRef>
          </c:cat>
          <c:val>
            <c:numRef>
              <c:f>Leht20!$B$5:$B$10</c:f>
              <c:numCache>
                <c:formatCode>General</c:formatCode>
                <c:ptCount val="5"/>
                <c:pt idx="0">
                  <c:v>236</c:v>
                </c:pt>
                <c:pt idx="1">
                  <c:v>206</c:v>
                </c:pt>
                <c:pt idx="2">
                  <c:v>15</c:v>
                </c:pt>
                <c:pt idx="3">
                  <c:v>11</c:v>
                </c:pt>
                <c:pt idx="4">
                  <c:v>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E28-461E-84ED-81E6BD43DC1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2817067393967777"/>
          <c:y val="0.16840256288087477"/>
          <c:w val="0.53578241472005572"/>
          <c:h val="4.8715927788959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[P__hik__simustik_patsiendile_2022.xls]Leht21!PivotTable-liigendtabel8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Hinnang rahulolule hinna ja kvaliteedi </a:t>
            </a:r>
          </a:p>
          <a:p>
            <a:pPr>
              <a:defRPr/>
            </a:pPr>
            <a:r>
              <a:rPr lang="et-EE"/>
              <a:t>suhtes ameti lõikes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Leht21!$B$3:$B$4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ACAB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Leht21!$A$5:$A$13</c:f>
              <c:strCache>
                <c:ptCount val="8"/>
                <c:pt idx="0">
                  <c:v>õpilane/üliõpilane </c:v>
                </c:pt>
                <c:pt idx="1">
                  <c:v>kodune</c:v>
                </c:pt>
                <c:pt idx="2">
                  <c:v>ettevõtja</c:v>
                </c:pt>
                <c:pt idx="3">
                  <c:v>palgatöötaja - juht/keskastme juht</c:v>
                </c:pt>
                <c:pt idx="4">
                  <c:v>palgatöötaja - lihttööline</c:v>
                </c:pt>
                <c:pt idx="5">
                  <c:v>palgatöötaja - spetsialist</c:v>
                </c:pt>
                <c:pt idx="6">
                  <c:v>pensionär</c:v>
                </c:pt>
                <c:pt idx="7">
                  <c:v>muu</c:v>
                </c:pt>
              </c:strCache>
            </c:strRef>
          </c:cat>
          <c:val>
            <c:numRef>
              <c:f>Leht21!$B$5:$B$13</c:f>
              <c:numCache>
                <c:formatCode>General</c:formatCode>
                <c:ptCount val="8"/>
                <c:pt idx="0">
                  <c:v>15</c:v>
                </c:pt>
                <c:pt idx="1">
                  <c:v>15</c:v>
                </c:pt>
                <c:pt idx="2">
                  <c:v>19</c:v>
                </c:pt>
                <c:pt idx="3">
                  <c:v>44</c:v>
                </c:pt>
                <c:pt idx="4">
                  <c:v>21</c:v>
                </c:pt>
                <c:pt idx="5">
                  <c:v>95</c:v>
                </c:pt>
                <c:pt idx="6">
                  <c:v>18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82-4B4F-A533-2D90EA5B5336}"/>
            </c:ext>
          </c:extLst>
        </c:ser>
        <c:ser>
          <c:idx val="1"/>
          <c:order val="1"/>
          <c:tx>
            <c:strRef>
              <c:f>Leht21!$C$3:$C$4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rgbClr val="FBE5D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Leht21!$A$5:$A$13</c:f>
              <c:strCache>
                <c:ptCount val="8"/>
                <c:pt idx="0">
                  <c:v>õpilane/üliõpilane </c:v>
                </c:pt>
                <c:pt idx="1">
                  <c:v>kodune</c:v>
                </c:pt>
                <c:pt idx="2">
                  <c:v>ettevõtja</c:v>
                </c:pt>
                <c:pt idx="3">
                  <c:v>palgatöötaja - juht/keskastme juht</c:v>
                </c:pt>
                <c:pt idx="4">
                  <c:v>palgatöötaja - lihttööline</c:v>
                </c:pt>
                <c:pt idx="5">
                  <c:v>palgatöötaja - spetsialist</c:v>
                </c:pt>
                <c:pt idx="6">
                  <c:v>pensionär</c:v>
                </c:pt>
                <c:pt idx="7">
                  <c:v>muu</c:v>
                </c:pt>
              </c:strCache>
            </c:strRef>
          </c:cat>
          <c:val>
            <c:numRef>
              <c:f>Leht21!$C$5:$C$13</c:f>
              <c:numCache>
                <c:formatCode>General</c:formatCode>
                <c:ptCount val="8"/>
                <c:pt idx="0">
                  <c:v>9</c:v>
                </c:pt>
                <c:pt idx="1">
                  <c:v>13</c:v>
                </c:pt>
                <c:pt idx="2">
                  <c:v>16</c:v>
                </c:pt>
                <c:pt idx="3">
                  <c:v>46</c:v>
                </c:pt>
                <c:pt idx="4">
                  <c:v>14</c:v>
                </c:pt>
                <c:pt idx="5">
                  <c:v>84</c:v>
                </c:pt>
                <c:pt idx="6">
                  <c:v>19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82-4B4F-A533-2D90EA5B5336}"/>
            </c:ext>
          </c:extLst>
        </c:ser>
        <c:ser>
          <c:idx val="2"/>
          <c:order val="2"/>
          <c:tx>
            <c:strRef>
              <c:f>Leht21!$D$3:$D$4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rgbClr val="CF6363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9412146290188517E-17"/>
                  <c:y val="1.82450630070367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F82-4B4F-A533-2D90EA5B5336}"/>
                </c:ext>
              </c:extLst>
            </c:dLbl>
            <c:dLbl>
              <c:idx val="3"/>
              <c:layout>
                <c:manualLayout>
                  <c:x val="-7.8824292580377033E-17"/>
                  <c:y val="1.303218786216911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F82-4B4F-A533-2D90EA5B53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Leht21!$A$5:$A$13</c:f>
              <c:strCache>
                <c:ptCount val="8"/>
                <c:pt idx="0">
                  <c:v>õpilane/üliõpilane </c:v>
                </c:pt>
                <c:pt idx="1">
                  <c:v>kodune</c:v>
                </c:pt>
                <c:pt idx="2">
                  <c:v>ettevõtja</c:v>
                </c:pt>
                <c:pt idx="3">
                  <c:v>palgatöötaja - juht/keskastme juht</c:v>
                </c:pt>
                <c:pt idx="4">
                  <c:v>palgatöötaja - lihttööline</c:v>
                </c:pt>
                <c:pt idx="5">
                  <c:v>palgatöötaja - spetsialist</c:v>
                </c:pt>
                <c:pt idx="6">
                  <c:v>pensionär</c:v>
                </c:pt>
                <c:pt idx="7">
                  <c:v>muu</c:v>
                </c:pt>
              </c:strCache>
            </c:strRef>
          </c:cat>
          <c:val>
            <c:numRef>
              <c:f>Leht21!$D$5:$D$13</c:f>
              <c:numCache>
                <c:formatCode>General</c:formatCode>
                <c:ptCount val="8"/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4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82-4B4F-A533-2D90EA5B5336}"/>
            </c:ext>
          </c:extLst>
        </c:ser>
        <c:ser>
          <c:idx val="3"/>
          <c:order val="3"/>
          <c:tx>
            <c:strRef>
              <c:f>Leht21!$E$3:$E$4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7.8824292580377033E-17"/>
                  <c:y val="-1.824506300703681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82-4B4F-A533-2D90EA5B53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Leht21!$A$5:$A$13</c:f>
              <c:strCache>
                <c:ptCount val="8"/>
                <c:pt idx="0">
                  <c:v>õpilane/üliõpilane </c:v>
                </c:pt>
                <c:pt idx="1">
                  <c:v>kodune</c:v>
                </c:pt>
                <c:pt idx="2">
                  <c:v>ettevõtja</c:v>
                </c:pt>
                <c:pt idx="3">
                  <c:v>palgatöötaja - juht/keskastme juht</c:v>
                </c:pt>
                <c:pt idx="4">
                  <c:v>palgatöötaja - lihttööline</c:v>
                </c:pt>
                <c:pt idx="5">
                  <c:v>palgatöötaja - spetsialist</c:v>
                </c:pt>
                <c:pt idx="6">
                  <c:v>pensionär</c:v>
                </c:pt>
                <c:pt idx="7">
                  <c:v>muu</c:v>
                </c:pt>
              </c:strCache>
            </c:strRef>
          </c:cat>
          <c:val>
            <c:numRef>
              <c:f>Leht21!$E$5:$E$13</c:f>
              <c:numCache>
                <c:formatCode>General</c:formatCode>
                <c:ptCount val="8"/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4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82-4B4F-A533-2D90EA5B5336}"/>
            </c:ext>
          </c:extLst>
        </c:ser>
        <c:ser>
          <c:idx val="4"/>
          <c:order val="4"/>
          <c:tx>
            <c:strRef>
              <c:f>Leht21!$F$3:$F$4</c:f>
              <c:strCache>
                <c:ptCount val="1"/>
                <c:pt idx="0">
                  <c:v>Ei oska öelda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Leht21!$A$5:$A$13</c:f>
              <c:strCache>
                <c:ptCount val="8"/>
                <c:pt idx="0">
                  <c:v>õpilane/üliõpilane </c:v>
                </c:pt>
                <c:pt idx="1">
                  <c:v>kodune</c:v>
                </c:pt>
                <c:pt idx="2">
                  <c:v>ettevõtja</c:v>
                </c:pt>
                <c:pt idx="3">
                  <c:v>palgatöötaja - juht/keskastme juht</c:v>
                </c:pt>
                <c:pt idx="4">
                  <c:v>palgatöötaja - lihttööline</c:v>
                </c:pt>
                <c:pt idx="5">
                  <c:v>palgatöötaja - spetsialist</c:v>
                </c:pt>
                <c:pt idx="6">
                  <c:v>pensionär</c:v>
                </c:pt>
                <c:pt idx="7">
                  <c:v>muu</c:v>
                </c:pt>
              </c:strCache>
            </c:strRef>
          </c:cat>
          <c:val>
            <c:numRef>
              <c:f>Leht21!$F$5:$F$13</c:f>
              <c:numCache>
                <c:formatCode>General</c:formatCode>
                <c:ptCount val="8"/>
                <c:pt idx="0">
                  <c:v>4</c:v>
                </c:pt>
                <c:pt idx="1">
                  <c:v>10</c:v>
                </c:pt>
                <c:pt idx="2">
                  <c:v>16</c:v>
                </c:pt>
                <c:pt idx="3">
                  <c:v>13</c:v>
                </c:pt>
                <c:pt idx="4">
                  <c:v>9</c:v>
                </c:pt>
                <c:pt idx="5">
                  <c:v>62</c:v>
                </c:pt>
                <c:pt idx="6">
                  <c:v>20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82-4B4F-A533-2D90EA5B533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585312912"/>
        <c:axId val="1585299952"/>
      </c:barChart>
      <c:catAx>
        <c:axId val="158531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1585299952"/>
        <c:crosses val="autoZero"/>
        <c:auto val="1"/>
        <c:lblAlgn val="ctr"/>
        <c:lblOffset val="100"/>
        <c:noMultiLvlLbl val="0"/>
      </c:catAx>
      <c:valAx>
        <c:axId val="158529995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1585312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[P__hik__simustik_patsiendile_2022.xls]Leht19!PivotTable-liigendtabel6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dirty="0" err="1">
                <a:solidFill>
                  <a:srgbClr val="595959"/>
                </a:solidFill>
              </a:rPr>
              <a:t>Kui</a:t>
            </a:r>
            <a:r>
              <a:rPr lang="en-US" dirty="0">
                <a:solidFill>
                  <a:srgbClr val="595959"/>
                </a:solidFill>
              </a:rPr>
              <a:t> Teil </a:t>
            </a:r>
            <a:r>
              <a:rPr lang="en-US" dirty="0" err="1">
                <a:solidFill>
                  <a:srgbClr val="595959"/>
                </a:solidFill>
              </a:rPr>
              <a:t>tekib</a:t>
            </a:r>
            <a:r>
              <a:rPr lang="en-US" dirty="0">
                <a:solidFill>
                  <a:srgbClr val="595959"/>
                </a:solidFill>
              </a:rPr>
              <a:t> </a:t>
            </a:r>
            <a:r>
              <a:rPr lang="en-US" dirty="0" err="1">
                <a:solidFill>
                  <a:srgbClr val="595959"/>
                </a:solidFill>
              </a:rPr>
              <a:t>vajadus</a:t>
            </a:r>
            <a:r>
              <a:rPr lang="en-US" dirty="0">
                <a:solidFill>
                  <a:srgbClr val="595959"/>
                </a:solidFill>
              </a:rPr>
              <a:t> </a:t>
            </a:r>
            <a:r>
              <a:rPr lang="en-US" dirty="0" err="1">
                <a:solidFill>
                  <a:srgbClr val="595959"/>
                </a:solidFill>
              </a:rPr>
              <a:t>raviteenuse</a:t>
            </a:r>
            <a:r>
              <a:rPr lang="en-US" dirty="0">
                <a:solidFill>
                  <a:srgbClr val="595959"/>
                </a:solidFill>
              </a:rPr>
              <a:t> </a:t>
            </a:r>
            <a:r>
              <a:rPr lang="en-US" dirty="0" err="1">
                <a:solidFill>
                  <a:srgbClr val="595959"/>
                </a:solidFill>
              </a:rPr>
              <a:t>järele</a:t>
            </a:r>
            <a:r>
              <a:rPr lang="en-US" dirty="0">
                <a:solidFill>
                  <a:srgbClr val="595959"/>
                </a:solidFill>
              </a:rPr>
              <a:t>, kas </a:t>
            </a:r>
            <a:endParaRPr lang="et-EE" dirty="0">
              <a:solidFill>
                <a:srgbClr val="595959"/>
              </a:solidFill>
            </a:endParaRPr>
          </a:p>
          <a:p>
            <a:pPr>
              <a:defRPr/>
            </a:pPr>
            <a:r>
              <a:rPr lang="en-US" dirty="0" err="1">
                <a:solidFill>
                  <a:srgbClr val="595959"/>
                </a:solidFill>
              </a:rPr>
              <a:t>tuleksite</a:t>
            </a:r>
            <a:r>
              <a:rPr lang="en-US" dirty="0">
                <a:solidFill>
                  <a:srgbClr val="595959"/>
                </a:solidFill>
              </a:rPr>
              <a:t> </a:t>
            </a:r>
            <a:r>
              <a:rPr lang="en-US" dirty="0" err="1">
                <a:solidFill>
                  <a:srgbClr val="595959"/>
                </a:solidFill>
              </a:rPr>
              <a:t>taas</a:t>
            </a:r>
            <a:r>
              <a:rPr lang="en-US" dirty="0">
                <a:solidFill>
                  <a:srgbClr val="595959"/>
                </a:solidFill>
              </a:rPr>
              <a:t> </a:t>
            </a:r>
            <a:r>
              <a:rPr lang="en-US" dirty="0" err="1">
                <a:solidFill>
                  <a:srgbClr val="595959"/>
                </a:solidFill>
              </a:rPr>
              <a:t>Fertilitasse</a:t>
            </a:r>
            <a:r>
              <a:rPr lang="en-US" dirty="0">
                <a:solidFill>
                  <a:srgbClr val="595959"/>
                </a:solidFill>
              </a:rPr>
              <a:t>?</a:t>
            </a:r>
          </a:p>
        </c:rich>
      </c:tx>
      <c:layout>
        <c:manualLayout>
          <c:xMode val="edge"/>
          <c:yMode val="edge"/>
          <c:x val="0.24245317110488787"/>
          <c:y val="1.76425400379245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EC8DD72-C814-48AF-B337-9AFBE43A237C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494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261AEC6-64F3-4E42-9051-96AE8A81662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92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8888888888888841E-2"/>
              <c:y val="-0.10185185185185189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CC40B13-6373-4661-8650-6EC3501D99C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6.9444444444444475E-2"/>
              <c:y val="-8.7962962962962965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F3C9C94-ED7C-4D81-8811-3429A60E908C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EC8DD72-C814-48AF-B337-9AFBE43A237C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494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261AEC6-64F3-4E42-9051-96AE8A81662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92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8888888888888841E-2"/>
              <c:y val="-0.10185185185185189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CC40B13-6373-4661-8650-6EC3501D99C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6.9444444444444475E-2"/>
              <c:y val="-8.7962962962962965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F3C9C94-ED7C-4D81-8811-3429A60E908C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EC8DD72-C814-48AF-B337-9AFBE43A237C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494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261AEC6-64F3-4E42-9051-96AE8A81662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92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8888888888888841E-2"/>
              <c:y val="-0.10185185185185189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CC40B13-6373-4661-8650-6EC3501D99C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6.9444444444444475E-2"/>
              <c:y val="-8.7962962962962965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F3C9C94-ED7C-4D81-8811-3429A60E908C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doughnutChart>
        <c:varyColors val="1"/>
        <c:ser>
          <c:idx val="0"/>
          <c:order val="0"/>
          <c:tx>
            <c:strRef>
              <c:f>Leht19!$B$3:$B$4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ACAB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03-4D73-811D-AA39222F0117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03-4D73-811D-AA39222F0117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03-4D73-811D-AA39222F011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103-4D73-811D-AA39222F0117}"/>
              </c:ext>
            </c:extLst>
          </c:dPt>
          <c:dLbls>
            <c:dLbl>
              <c:idx val="0"/>
              <c:layout>
                <c:manualLayout>
                  <c:x val="7.7458464146143102E-2"/>
                  <c:y val="-0.21031319814191846"/>
                </c:manualLayout>
              </c:layout>
              <c:tx>
                <c:rich>
                  <a:bodyPr/>
                  <a:lstStyle/>
                  <a:p>
                    <a:fld id="{BEC8DD72-C814-48AF-B337-9AFBE43A237C}" type="PERCENTAGE">
                      <a:rPr lang="en-US"/>
                      <a:pPr/>
                      <a:t>[PROTSENT]</a:t>
                    </a:fld>
                    <a:r>
                      <a:rPr lang="en-US"/>
                      <a:t>; 494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03-4D73-811D-AA39222F011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261AEC6-64F3-4E42-9051-96AE8A816621}" type="PERCENTAGE">
                      <a:rPr lang="en-US"/>
                      <a:pPr/>
                      <a:t>[PROTSENT]</a:t>
                    </a:fld>
                    <a:r>
                      <a:rPr lang="en-US"/>
                      <a:t>; 92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103-4D73-811D-AA39222F0117}"/>
                </c:ext>
              </c:extLst>
            </c:dLbl>
            <c:dLbl>
              <c:idx val="2"/>
              <c:layout>
                <c:manualLayout>
                  <c:x val="3.8888888888888841E-2"/>
                  <c:y val="-0.10185185185185189"/>
                </c:manualLayout>
              </c:layout>
              <c:tx>
                <c:rich>
                  <a:bodyPr/>
                  <a:lstStyle/>
                  <a:p>
                    <a:fld id="{9CC40B13-6373-4661-8650-6EC3501D99CF}" type="PERCENTAGE">
                      <a:rPr lang="en-US"/>
                      <a:pPr/>
                      <a:t>[PROTSENT]</a:t>
                    </a:fld>
                    <a:r>
                      <a:rPr lang="en-US"/>
                      <a:t>; 10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103-4D73-811D-AA39222F0117}"/>
                </c:ext>
              </c:extLst>
            </c:dLbl>
            <c:dLbl>
              <c:idx val="3"/>
              <c:layout>
                <c:manualLayout>
                  <c:x val="-6.9444444444444475E-2"/>
                  <c:y val="-8.7962962962962965E-2"/>
                </c:manualLayout>
              </c:layout>
              <c:tx>
                <c:rich>
                  <a:bodyPr/>
                  <a:lstStyle/>
                  <a:p>
                    <a:fld id="{9F3C9C94-ED7C-4D81-8811-3429A60E908C}" type="PERCENTAGE">
                      <a:rPr lang="en-US"/>
                      <a:pPr/>
                      <a:t>[PROTSENT]</a:t>
                    </a:fld>
                    <a:r>
                      <a:rPr lang="en-US"/>
                      <a:t>; 11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103-4D73-811D-AA39222F01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Leht19!$A$5:$A$9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Leht19!$B$5:$B$9</c:f>
              <c:numCache>
                <c:formatCode>General</c:formatCode>
                <c:ptCount val="4"/>
                <c:pt idx="0">
                  <c:v>494</c:v>
                </c:pt>
                <c:pt idx="1">
                  <c:v>92</c:v>
                </c:pt>
                <c:pt idx="2">
                  <c:v>11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103-4D73-811D-AA39222F011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145711374649609"/>
          <c:y val="0.14040285496342828"/>
          <c:w val="0.40311013031060466"/>
          <c:h val="5.30625527015682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00" b="0" i="0" u="none" strike="noStrike" kern="1200" spc="0" baseline="0">
                <a:solidFill>
                  <a:sysClr val="windowText" lastClr="000000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sz="1300" dirty="0">
                <a:solidFill>
                  <a:srgbClr val="595959"/>
                </a:solidFill>
              </a:rPr>
              <a:t>Aastate lõikes (%) -</a:t>
            </a:r>
            <a:r>
              <a:rPr lang="et-EE" sz="1300" baseline="0" dirty="0">
                <a:solidFill>
                  <a:srgbClr val="595959"/>
                </a:solidFill>
              </a:rPr>
              <a:t> </a:t>
            </a:r>
            <a:r>
              <a:rPr lang="en-US" sz="1300" dirty="0" err="1">
                <a:solidFill>
                  <a:srgbClr val="595959"/>
                </a:solidFill>
              </a:rPr>
              <a:t>Kui</a:t>
            </a:r>
            <a:r>
              <a:rPr lang="en-US" sz="1300" dirty="0">
                <a:solidFill>
                  <a:srgbClr val="595959"/>
                </a:solidFill>
              </a:rPr>
              <a:t> Teil </a:t>
            </a:r>
            <a:r>
              <a:rPr lang="en-US" sz="1300" dirty="0" err="1">
                <a:solidFill>
                  <a:srgbClr val="595959"/>
                </a:solidFill>
              </a:rPr>
              <a:t>tekib</a:t>
            </a:r>
            <a:r>
              <a:rPr lang="en-US" sz="1300" dirty="0">
                <a:solidFill>
                  <a:srgbClr val="595959"/>
                </a:solidFill>
              </a:rPr>
              <a:t> </a:t>
            </a:r>
            <a:r>
              <a:rPr lang="en-US" sz="1300" dirty="0" err="1">
                <a:solidFill>
                  <a:srgbClr val="595959"/>
                </a:solidFill>
              </a:rPr>
              <a:t>vajadus</a:t>
            </a:r>
            <a:r>
              <a:rPr lang="en-US" sz="1300" dirty="0">
                <a:solidFill>
                  <a:srgbClr val="595959"/>
                </a:solidFill>
              </a:rPr>
              <a:t> </a:t>
            </a:r>
            <a:r>
              <a:rPr lang="en-US" sz="1300" dirty="0" err="1">
                <a:solidFill>
                  <a:srgbClr val="595959"/>
                </a:solidFill>
              </a:rPr>
              <a:t>raviteenuse</a:t>
            </a:r>
            <a:r>
              <a:rPr lang="en-US" sz="1300" dirty="0">
                <a:solidFill>
                  <a:srgbClr val="595959"/>
                </a:solidFill>
              </a:rPr>
              <a:t> </a:t>
            </a:r>
            <a:r>
              <a:rPr lang="en-US" sz="1300" dirty="0" err="1">
                <a:solidFill>
                  <a:srgbClr val="595959"/>
                </a:solidFill>
              </a:rPr>
              <a:t>järele</a:t>
            </a:r>
            <a:r>
              <a:rPr lang="en-US" sz="1300" dirty="0">
                <a:solidFill>
                  <a:srgbClr val="595959"/>
                </a:solidFill>
              </a:rPr>
              <a:t>, </a:t>
            </a:r>
            <a:endParaRPr lang="et-EE" sz="1300" dirty="0">
              <a:solidFill>
                <a:srgbClr val="595959"/>
              </a:solidFill>
            </a:endParaRPr>
          </a:p>
          <a:p>
            <a:pPr>
              <a:defRPr sz="1300"/>
            </a:pPr>
            <a:r>
              <a:rPr lang="en-US" sz="1300" dirty="0">
                <a:solidFill>
                  <a:srgbClr val="595959"/>
                </a:solidFill>
              </a:rPr>
              <a:t>kas </a:t>
            </a:r>
            <a:r>
              <a:rPr lang="en-US" sz="1300" dirty="0" err="1">
                <a:solidFill>
                  <a:srgbClr val="595959"/>
                </a:solidFill>
              </a:rPr>
              <a:t>tuleksite</a:t>
            </a:r>
            <a:r>
              <a:rPr lang="en-US" sz="1300" dirty="0">
                <a:solidFill>
                  <a:srgbClr val="595959"/>
                </a:solidFill>
              </a:rPr>
              <a:t> </a:t>
            </a:r>
            <a:r>
              <a:rPr lang="en-US" sz="1300" dirty="0" err="1">
                <a:solidFill>
                  <a:srgbClr val="595959"/>
                </a:solidFill>
              </a:rPr>
              <a:t>taas</a:t>
            </a:r>
            <a:r>
              <a:rPr lang="en-US" sz="1300" dirty="0">
                <a:solidFill>
                  <a:srgbClr val="595959"/>
                </a:solidFill>
              </a:rPr>
              <a:t> </a:t>
            </a:r>
            <a:r>
              <a:rPr lang="en-US" sz="1300" dirty="0" err="1">
                <a:solidFill>
                  <a:srgbClr val="595959"/>
                </a:solidFill>
              </a:rPr>
              <a:t>Fertilitasse</a:t>
            </a:r>
            <a:r>
              <a:rPr lang="en-US" sz="1300" dirty="0">
                <a:solidFill>
                  <a:srgbClr val="595959"/>
                </a:solidFill>
              </a:rPr>
              <a:t>?</a:t>
            </a:r>
            <a:endParaRPr lang="et-EE" sz="1300" dirty="0">
              <a:solidFill>
                <a:srgbClr val="595959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spc="0" baseline="0">
              <a:solidFill>
                <a:sysClr val="windowText" lastClr="000000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tuleksite_taas!$B$5</c:f>
              <c:strCache>
                <c:ptCount val="1"/>
                <c:pt idx="0">
                  <c:v>Jah</c:v>
                </c:pt>
              </c:strCache>
            </c:strRef>
          </c:tx>
          <c:spPr>
            <a:ln w="28575" cap="rnd">
              <a:solidFill>
                <a:srgbClr val="FACAB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ACAB4"/>
              </a:solidFill>
              <a:ln w="9525">
                <a:solidFill>
                  <a:srgbClr val="FACAB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tuleksite_taas!$C$4:$J$4</c:f>
              <c:strCach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strCache>
            </c:strRef>
          </c:cat>
          <c:val>
            <c:numRef>
              <c:f>tuleksite_taas!$C$5:$J$5</c:f>
              <c:numCache>
                <c:formatCode>General</c:formatCode>
                <c:ptCount val="8"/>
                <c:pt idx="0" formatCode="0">
                  <c:v>85.1</c:v>
                </c:pt>
                <c:pt idx="1">
                  <c:v>80</c:v>
                </c:pt>
                <c:pt idx="2">
                  <c:v>85</c:v>
                </c:pt>
                <c:pt idx="3">
                  <c:v>86</c:v>
                </c:pt>
                <c:pt idx="4">
                  <c:v>78</c:v>
                </c:pt>
                <c:pt idx="5">
                  <c:v>78</c:v>
                </c:pt>
                <c:pt idx="6">
                  <c:v>68</c:v>
                </c:pt>
                <c:pt idx="7">
                  <c:v>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F1-45A6-A1D8-B0CBEB6714C8}"/>
            </c:ext>
          </c:extLst>
        </c:ser>
        <c:ser>
          <c:idx val="1"/>
          <c:order val="1"/>
          <c:tx>
            <c:strRef>
              <c:f>tuleksite_taas!$B$6</c:f>
              <c:strCache>
                <c:ptCount val="1"/>
                <c:pt idx="0">
                  <c:v>Pigem jah</c:v>
                </c:pt>
              </c:strCache>
            </c:strRef>
          </c:tx>
          <c:spPr>
            <a:ln w="28575" cap="rnd">
              <a:solidFill>
                <a:srgbClr val="FBE5D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BE5D6"/>
              </a:solidFill>
              <a:ln w="9525">
                <a:solidFill>
                  <a:srgbClr val="FBE5D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tuleksite_taas!$C$4:$J$4</c:f>
              <c:strCach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strCache>
            </c:strRef>
          </c:cat>
          <c:val>
            <c:numRef>
              <c:f>tuleksite_taas!$C$6:$J$6</c:f>
              <c:numCache>
                <c:formatCode>General</c:formatCode>
                <c:ptCount val="8"/>
                <c:pt idx="0" formatCode="0">
                  <c:v>10</c:v>
                </c:pt>
                <c:pt idx="1">
                  <c:v>13</c:v>
                </c:pt>
                <c:pt idx="2">
                  <c:v>13</c:v>
                </c:pt>
                <c:pt idx="3">
                  <c:v>12</c:v>
                </c:pt>
                <c:pt idx="4">
                  <c:v>19</c:v>
                </c:pt>
                <c:pt idx="5">
                  <c:v>18</c:v>
                </c:pt>
                <c:pt idx="6">
                  <c:v>24</c:v>
                </c:pt>
                <c:pt idx="7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F1-45A6-A1D8-B0CBEB6714C8}"/>
            </c:ext>
          </c:extLst>
        </c:ser>
        <c:ser>
          <c:idx val="2"/>
          <c:order val="2"/>
          <c:tx>
            <c:strRef>
              <c:f>tuleksite_taas!$B$7</c:f>
              <c:strCache>
                <c:ptCount val="1"/>
                <c:pt idx="0">
                  <c:v>Pigem ei</c:v>
                </c:pt>
              </c:strCache>
            </c:strRef>
          </c:tx>
          <c:spPr>
            <a:ln w="28575" cap="rnd">
              <a:solidFill>
                <a:srgbClr val="CF636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F6363"/>
              </a:solidFill>
              <a:ln w="9525">
                <a:solidFill>
                  <a:srgbClr val="CF636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tuleksite_taas!$C$4:$J$4</c:f>
              <c:strCach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strCache>
            </c:strRef>
          </c:cat>
          <c:val>
            <c:numRef>
              <c:f>tuleksite_taas!$C$7:$J$7</c:f>
              <c:numCache>
                <c:formatCode>General</c:formatCode>
                <c:ptCount val="8"/>
                <c:pt idx="0" formatCode="0">
                  <c:v>2.9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4</c:v>
                </c:pt>
                <c:pt idx="7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F1-45A6-A1D8-B0CBEB6714C8}"/>
            </c:ext>
          </c:extLst>
        </c:ser>
        <c:ser>
          <c:idx val="3"/>
          <c:order val="3"/>
          <c:tx>
            <c:strRef>
              <c:f>tuleksite_taas!$B$8</c:f>
              <c:strCache>
                <c:ptCount val="1"/>
                <c:pt idx="0">
                  <c:v>Ei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tuleksite_taas!$C$4:$J$4</c:f>
              <c:strCach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strCache>
            </c:strRef>
          </c:cat>
          <c:val>
            <c:numRef>
              <c:f>tuleksite_taas!$C$8:$J$8</c:f>
              <c:numCache>
                <c:formatCode>General</c:formatCode>
                <c:ptCount val="8"/>
                <c:pt idx="0" formatCode="0">
                  <c:v>2.1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0F1-45A6-A1D8-B0CBEB6714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00020479"/>
        <c:axId val="800017151"/>
      </c:lineChart>
      <c:catAx>
        <c:axId val="800020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800017151"/>
        <c:crosses val="autoZero"/>
        <c:auto val="1"/>
        <c:lblAlgn val="ctr"/>
        <c:lblOffset val="100"/>
        <c:noMultiLvlLbl val="0"/>
      </c:catAx>
      <c:valAx>
        <c:axId val="800017151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800020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Bahnschrift" panose="020B0502040204020203" pitchFamily="34" charset="0"/>
        </a:defRPr>
      </a:pPr>
      <a:endParaRPr lang="et-E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[P__hik__simustik_patsiendile_2022.xls]Leht3!PivotTable-liigendtabel3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sz="1400"/>
              <a:t>Vastamise keel</a:t>
            </a:r>
            <a:endParaRPr lang="en-US" sz="1400"/>
          </a:p>
        </c:rich>
      </c:tx>
      <c:layout>
        <c:manualLayout>
          <c:xMode val="edge"/>
          <c:yMode val="edge"/>
          <c:x val="0.39357785768753339"/>
          <c:y val="3.42642955303022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084CF9B-C4C0-4050-A954-C7E37CEE12E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584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D4301E0-6429-4D1C-A877-835B62CFC1A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40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1DEBA30-D0C1-4D1F-84B4-C79D792ED44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084CF9B-C4C0-4050-A954-C7E37CEE12E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584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D4301E0-6429-4D1C-A877-835B62CFC1A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40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1DEBA30-D0C1-4D1F-84B4-C79D792ED44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084CF9B-C4C0-4050-A954-C7E37CEE12E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584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D4301E0-6429-4D1C-A877-835B62CFC1A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40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1DEBA30-D0C1-4D1F-84B4-C79D792ED44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28011344860110671"/>
          <c:y val="0.27044113534273473"/>
          <c:w val="0.46845329457116336"/>
          <c:h val="0.68184934611868997"/>
        </c:manualLayout>
      </c:layout>
      <c:doughnutChart>
        <c:varyColors val="1"/>
        <c:ser>
          <c:idx val="0"/>
          <c:order val="0"/>
          <c:tx>
            <c:strRef>
              <c:f>Leht3!$B$3:$B$4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ACAB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2D8-4179-8D9D-19983464D567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2D8-4179-8D9D-19983464D567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2D8-4179-8D9D-19983464D567}"/>
              </c:ext>
            </c:extLst>
          </c:dPt>
          <c:dLbls>
            <c:dLbl>
              <c:idx val="0"/>
              <c:layout>
                <c:manualLayout>
                  <c:x val="0.16969113465914609"/>
                  <c:y val="-0.28525731365622137"/>
                </c:manualLayout>
              </c:layout>
              <c:tx>
                <c:rich>
                  <a:bodyPr/>
                  <a:lstStyle/>
                  <a:p>
                    <a:fld id="{9084CF9B-C4C0-4050-A954-C7E37CEE12E4}" type="PERCENTAGE">
                      <a:rPr lang="en-US"/>
                      <a:pPr/>
                      <a:t>[PROTSENT]</a:t>
                    </a:fld>
                    <a:r>
                      <a:rPr lang="en-US" dirty="0"/>
                      <a:t>; </a:t>
                    </a:r>
                    <a:br>
                      <a:rPr lang="en-US" dirty="0"/>
                    </a:br>
                    <a:r>
                      <a:rPr lang="en-US" dirty="0"/>
                      <a:t>584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2D8-4179-8D9D-19983464D56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D4301E0-6429-4D1C-A877-835B62CFC1A0}" type="PERCENTAGE">
                      <a:rPr lang="en-US"/>
                      <a:pPr/>
                      <a:t>[PROTSENT]</a:t>
                    </a:fld>
                    <a:r>
                      <a:rPr lang="en-US"/>
                      <a:t>;</a:t>
                    </a:r>
                    <a:br>
                      <a:rPr lang="en-US"/>
                    </a:br>
                    <a:r>
                      <a:rPr lang="en-US"/>
                      <a:t>40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2D8-4179-8D9D-19983464D567}"/>
                </c:ext>
              </c:extLst>
            </c:dLbl>
            <c:dLbl>
              <c:idx val="2"/>
              <c:layout>
                <c:manualLayout>
                  <c:x val="5.0190335603409401E-2"/>
                  <c:y val="-7.6532450005327685E-2"/>
                </c:manualLayout>
              </c:layout>
              <c:tx>
                <c:rich>
                  <a:bodyPr/>
                  <a:lstStyle/>
                  <a:p>
                    <a:fld id="{B1DEBA30-D0C1-4D1F-84B4-C79D792ED446}" type="PERCENTAGE">
                      <a:rPr lang="en-US"/>
                      <a:pPr/>
                      <a:t>[PROTSENT]</a:t>
                    </a:fld>
                    <a:r>
                      <a:rPr lang="en-US"/>
                      <a:t>; 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2D8-4179-8D9D-19983464D5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Leht3!$A$5:$A$8</c:f>
              <c:strCache>
                <c:ptCount val="3"/>
                <c:pt idx="0">
                  <c:v>Eesti</c:v>
                </c:pt>
                <c:pt idx="1">
                  <c:v>Vene</c:v>
                </c:pt>
                <c:pt idx="2">
                  <c:v>Inglise</c:v>
                </c:pt>
              </c:strCache>
            </c:strRef>
          </c:cat>
          <c:val>
            <c:numRef>
              <c:f>Leht3!$B$5:$B$8</c:f>
              <c:numCache>
                <c:formatCode>General</c:formatCode>
                <c:ptCount val="3"/>
                <c:pt idx="0">
                  <c:v>584</c:v>
                </c:pt>
                <c:pt idx="1">
                  <c:v>40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2D8-4179-8D9D-19983464D56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[P__hik__simustik_patsiendile_2022.xls]Leht4!PivotTable-liigendtabel4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sz="1400"/>
              <a:t>Soolis-vanuseline jaotus (arvuliselt)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Leht4!$B$3:$B$4</c:f>
              <c:strCache>
                <c:ptCount val="1"/>
                <c:pt idx="0">
                  <c:v>Naised</c:v>
                </c:pt>
              </c:strCache>
            </c:strRef>
          </c:tx>
          <c:spPr>
            <a:solidFill>
              <a:srgbClr val="FACAB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Leht4!$A$5:$A$13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Leht4!$B$5:$B$13</c:f>
              <c:numCache>
                <c:formatCode>General</c:formatCode>
                <c:ptCount val="8"/>
                <c:pt idx="0">
                  <c:v>13</c:v>
                </c:pt>
                <c:pt idx="1">
                  <c:v>19</c:v>
                </c:pt>
                <c:pt idx="2">
                  <c:v>95</c:v>
                </c:pt>
                <c:pt idx="3">
                  <c:v>153</c:v>
                </c:pt>
                <c:pt idx="4">
                  <c:v>105</c:v>
                </c:pt>
                <c:pt idx="5">
                  <c:v>73</c:v>
                </c:pt>
                <c:pt idx="6">
                  <c:v>31</c:v>
                </c:pt>
                <c:pt idx="7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7C-4BC1-A84F-F0F5253D2371}"/>
            </c:ext>
          </c:extLst>
        </c:ser>
        <c:ser>
          <c:idx val="1"/>
          <c:order val="1"/>
          <c:tx>
            <c:strRef>
              <c:f>Leht4!$C$3:$C$4</c:f>
              <c:strCache>
                <c:ptCount val="1"/>
                <c:pt idx="0">
                  <c:v>Mehed</c:v>
                </c:pt>
              </c:strCache>
            </c:strRef>
          </c:tx>
          <c:spPr>
            <a:solidFill>
              <a:srgbClr val="CF636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>
                <a:softEdge rad="12700"/>
              </a:effectLst>
            </c:spPr>
            <c:txPr>
              <a:bodyPr rot="0" spcFirstLastPara="1" vertOverflow="overflow" horzOverflow="overflow" vert="horz" wrap="square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Leht4!$A$5:$A$13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Leht4!$C$5:$C$13</c:f>
              <c:numCache>
                <c:formatCode>General</c:formatCode>
                <c:ptCount val="8"/>
                <c:pt idx="0">
                  <c:v>6</c:v>
                </c:pt>
                <c:pt idx="1">
                  <c:v>6</c:v>
                </c:pt>
                <c:pt idx="2">
                  <c:v>16</c:v>
                </c:pt>
                <c:pt idx="3">
                  <c:v>27</c:v>
                </c:pt>
                <c:pt idx="4">
                  <c:v>25</c:v>
                </c:pt>
                <c:pt idx="5">
                  <c:v>19</c:v>
                </c:pt>
                <c:pt idx="6">
                  <c:v>21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7C-4BC1-A84F-F0F5253D23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98057104"/>
        <c:axId val="98048464"/>
      </c:barChart>
      <c:catAx>
        <c:axId val="9805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98048464"/>
        <c:crosses val="autoZero"/>
        <c:auto val="1"/>
        <c:lblAlgn val="ctr"/>
        <c:lblOffset val="100"/>
        <c:noMultiLvlLbl val="0"/>
      </c:catAx>
      <c:valAx>
        <c:axId val="9804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98057104"/>
        <c:crosses val="autoZero"/>
        <c:crossBetween val="between"/>
      </c:valAx>
      <c:spPr>
        <a:noFill/>
        <a:ln>
          <a:noFill/>
        </a:ln>
        <a:effectLst>
          <a:softEdge rad="12700"/>
        </a:effectLst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[P__hik__simustik_patsiendile_2022.xls]Leht5!PivotTable-liigendtabel5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dirty="0" err="1"/>
              <a:t>Mitu</a:t>
            </a:r>
            <a:r>
              <a:rPr lang="en-US" dirty="0"/>
              <a:t> </a:t>
            </a:r>
            <a:r>
              <a:rPr lang="en-US" dirty="0" err="1"/>
              <a:t>korda</a:t>
            </a:r>
            <a:r>
              <a:rPr lang="en-US" dirty="0"/>
              <a:t> </a:t>
            </a:r>
            <a:r>
              <a:rPr lang="en-US" dirty="0" err="1"/>
              <a:t>olete</a:t>
            </a:r>
            <a:r>
              <a:rPr lang="en-US" dirty="0"/>
              <a:t> </a:t>
            </a:r>
            <a:r>
              <a:rPr lang="en-US" dirty="0" err="1"/>
              <a:t>külastanud</a:t>
            </a:r>
            <a:r>
              <a:rPr lang="en-US" dirty="0"/>
              <a:t> </a:t>
            </a:r>
            <a:r>
              <a:rPr lang="en-US" dirty="0" err="1"/>
              <a:t>Fertilitase</a:t>
            </a:r>
            <a:r>
              <a:rPr lang="en-US" dirty="0"/>
              <a:t> </a:t>
            </a:r>
            <a:r>
              <a:rPr lang="en-US" dirty="0" err="1"/>
              <a:t>erahaiglat</a:t>
            </a:r>
            <a:r>
              <a:rPr lang="en-US" dirty="0"/>
              <a:t>?</a:t>
            </a:r>
          </a:p>
        </c:rich>
      </c:tx>
      <c:layout>
        <c:manualLayout>
          <c:xMode val="edge"/>
          <c:yMode val="edge"/>
          <c:x val="1.6599906042409702E-2"/>
          <c:y val="1.31954654651429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3833C3F-435E-40D3-88EF-585265150B3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153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C7E5E30-02F1-470D-B295-FBF927FFDBC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193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204A6DE-DAB0-41DA-949F-360DC5D3BBF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134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5101341-B473-409A-8F47-CA4AEA4DB60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69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E5B0631-FD32-476B-B0F6-E3FCFD0AF60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74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3833C3F-435E-40D3-88EF-585265150B3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153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C7E5E30-02F1-470D-B295-FBF927FFDBC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193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204A6DE-DAB0-41DA-949F-360DC5D3BBF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134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5101341-B473-409A-8F47-CA4AEA4DB60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69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E5B0631-FD32-476B-B0F6-E3FCFD0AF60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74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3833C3F-435E-40D3-88EF-585265150B3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153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C7E5E30-02F1-470D-B295-FBF927FFDBC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193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204A6DE-DAB0-41DA-949F-360DC5D3BBF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134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5101341-B473-409A-8F47-CA4AEA4DB60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69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E5B0631-FD32-476B-B0F6-E3FCFD0AF60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74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1.7875175438724869E-2"/>
          <c:y val="0.18296405094171442"/>
          <c:w val="0.57319691432736175"/>
          <c:h val="0.78252818974497429"/>
        </c:manualLayout>
      </c:layout>
      <c:doughnutChart>
        <c:varyColors val="1"/>
        <c:ser>
          <c:idx val="0"/>
          <c:order val="0"/>
          <c:tx>
            <c:strRef>
              <c:f>Leht5!$B$3:$B$4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ACAB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70D-4155-BB4C-2747236FFC7F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70D-4155-BB4C-2747236FFC7F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70D-4155-BB4C-2747236FFC7F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70D-4155-BB4C-2747236FFC7F}"/>
              </c:ext>
            </c:extLst>
          </c:dPt>
          <c:dPt>
            <c:idx val="4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70D-4155-BB4C-2747236FFC7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83833C3F-435E-40D3-88EF-585265150B39}" type="PERCENTAGE">
                      <a:rPr lang="en-US"/>
                      <a:pPr/>
                      <a:t>[PROTSENT]</a:t>
                    </a:fld>
                    <a:r>
                      <a:rPr lang="en-US"/>
                      <a:t>;</a:t>
                    </a:r>
                    <a:br>
                      <a:rPr lang="en-US"/>
                    </a:br>
                    <a:r>
                      <a:rPr lang="en-US"/>
                      <a:t>153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70D-4155-BB4C-2747236FFC7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C7E5E30-02F1-470D-B295-FBF927FFDBCB}" type="PERCENTAGE">
                      <a:rPr lang="en-US"/>
                      <a:pPr/>
                      <a:t>[PROTSENT]</a:t>
                    </a:fld>
                    <a:r>
                      <a:rPr lang="en-US"/>
                      <a:t>;</a:t>
                    </a:r>
                    <a:br>
                      <a:rPr lang="en-US"/>
                    </a:br>
                    <a:r>
                      <a:rPr lang="en-US"/>
                      <a:t>193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70D-4155-BB4C-2747236FFC7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204A6DE-DAB0-41DA-949F-360DC5D3BBFD}" type="PERCENTAGE">
                      <a:rPr lang="en-US"/>
                      <a:pPr/>
                      <a:t>[PROTSENT]</a:t>
                    </a:fld>
                    <a:r>
                      <a:rPr lang="en-US"/>
                      <a:t>;</a:t>
                    </a:r>
                    <a:br>
                      <a:rPr lang="en-US"/>
                    </a:br>
                    <a:r>
                      <a:rPr lang="en-US"/>
                      <a:t>134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70D-4155-BB4C-2747236FFC7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5101341-B473-409A-8F47-CA4AEA4DB604}" type="PERCENTAGE">
                      <a:rPr lang="en-US"/>
                      <a:pPr/>
                      <a:t>[PROTSENT]</a:t>
                    </a:fld>
                    <a:r>
                      <a:rPr lang="en-US"/>
                      <a:t>;</a:t>
                    </a:r>
                    <a:br>
                      <a:rPr lang="en-US"/>
                    </a:br>
                    <a:r>
                      <a:rPr lang="en-US"/>
                      <a:t>69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70D-4155-BB4C-2747236FFC7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E5B0631-FD32-476B-B0F6-E3FCFD0AF607}" type="PERCENTAGE">
                      <a:rPr lang="en-US"/>
                      <a:pPr/>
                      <a:t>[PROTSENT]</a:t>
                    </a:fld>
                    <a:r>
                      <a:rPr lang="en-US"/>
                      <a:t>;</a:t>
                    </a:r>
                    <a:br>
                      <a:rPr lang="en-US"/>
                    </a:br>
                    <a:r>
                      <a:rPr lang="en-US"/>
                      <a:t>74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70D-4155-BB4C-2747236FFC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Leht5!$A$5:$A$10</c:f>
              <c:strCache>
                <c:ptCount val="5"/>
                <c:pt idx="0">
                  <c:v>Ühe korra viimase viie aasta jooksul/ külastasin esimest korda</c:v>
                </c:pt>
                <c:pt idx="1">
                  <c:v>2-3 korda viimase viie aasta jooksul</c:v>
                </c:pt>
                <c:pt idx="2">
                  <c:v>4-10 korda viimase viie aasta jooksul</c:v>
                </c:pt>
                <c:pt idx="3">
                  <c:v>Üle 10 korra viimase viie aasta joksul</c:v>
                </c:pt>
                <c:pt idx="4">
                  <c:v>Ei oska öelda</c:v>
                </c:pt>
              </c:strCache>
            </c:strRef>
          </c:cat>
          <c:val>
            <c:numRef>
              <c:f>Leht5!$B$5:$B$10</c:f>
              <c:numCache>
                <c:formatCode>General</c:formatCode>
                <c:ptCount val="5"/>
                <c:pt idx="0">
                  <c:v>153</c:v>
                </c:pt>
                <c:pt idx="1">
                  <c:v>193</c:v>
                </c:pt>
                <c:pt idx="2">
                  <c:v>134</c:v>
                </c:pt>
                <c:pt idx="3">
                  <c:v>69</c:v>
                </c:pt>
                <c:pt idx="4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70D-4155-BB4C-2747236FFC7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566611409827042"/>
          <c:y val="0.16450641465086671"/>
          <c:w val="0.3900897344157393"/>
          <c:h val="0.832692684360003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[P__hik__simustik_patsiendile_2022.xls]Leht6!PivotTable-liigendtabel6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/>
              <a:t>Millal külastasite viimati Fertilitase erahaiglat?</a:t>
            </a:r>
          </a:p>
        </c:rich>
      </c:tx>
      <c:layout>
        <c:manualLayout>
          <c:xMode val="edge"/>
          <c:yMode val="edge"/>
          <c:x val="8.6122521383116796E-2"/>
          <c:y val="1.49164828309099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9DC21E1-D293-4B0E-BAE3-FF45A7A99C1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81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E15A9CD-7010-418E-A854-AA78DA7B37A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98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262EB86-0F0A-46A5-8CDD-0CDB350C4C8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118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A2AF219-2306-48D9-868F-EC26C66E4BD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207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1EABAD7-1532-4E1E-AF38-8C913B11A03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120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9DC21E1-D293-4B0E-BAE3-FF45A7A99C1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81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E15A9CD-7010-418E-A854-AA78DA7B37A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98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262EB86-0F0A-46A5-8CDD-0CDB350C4C8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118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A2AF219-2306-48D9-868F-EC26C66E4BD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207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1EABAD7-1532-4E1E-AF38-8C913B11A03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120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9DC21E1-D293-4B0E-BAE3-FF45A7A99C1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81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E15A9CD-7010-418E-A854-AA78DA7B37A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98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262EB86-0F0A-46A5-8CDD-0CDB350C4C8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118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A2AF219-2306-48D9-868F-EC26C66E4BD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207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1EABAD7-1532-4E1E-AF38-8C913B11A03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120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doughnutChart>
        <c:varyColors val="1"/>
        <c:ser>
          <c:idx val="0"/>
          <c:order val="0"/>
          <c:tx>
            <c:strRef>
              <c:f>Leht6!$B$3:$B$4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ACAB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E64-46E3-BFA5-E1E7E0369BEE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E64-46E3-BFA5-E1E7E0369BEE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E64-46E3-BFA5-E1E7E0369BEE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E64-46E3-BFA5-E1E7E0369BEE}"/>
              </c:ext>
            </c:extLst>
          </c:dPt>
          <c:dPt>
            <c:idx val="4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E64-46E3-BFA5-E1E7E0369BE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A9DC21E1-D293-4B0E-BAE3-FF45A7A99C1D}" type="PERCENTAGE">
                      <a:rPr lang="en-US"/>
                      <a:pPr/>
                      <a:t>[PROTSENT]</a:t>
                    </a:fld>
                    <a:r>
                      <a:rPr lang="en-US"/>
                      <a:t>; 81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E64-46E3-BFA5-E1E7E0369BE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E15A9CD-7010-418E-A854-AA78DA7B37A4}" type="PERCENTAGE">
                      <a:rPr lang="en-US"/>
                      <a:pPr/>
                      <a:t>[PROTSENT]</a:t>
                    </a:fld>
                    <a:r>
                      <a:rPr lang="en-US"/>
                      <a:t>; 98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E64-46E3-BFA5-E1E7E0369BE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262EB86-0F0A-46A5-8CDD-0CDB350C4C8A}" type="PERCENTAGE">
                      <a:rPr lang="en-US"/>
                      <a:pPr/>
                      <a:t>[PROTSENT]</a:t>
                    </a:fld>
                    <a:r>
                      <a:rPr lang="en-US"/>
                      <a:t>; 118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E64-46E3-BFA5-E1E7E0369BE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A2AF219-2306-48D9-868F-EC26C66E4BDD}" type="PERCENTAGE">
                      <a:rPr lang="en-US"/>
                      <a:pPr/>
                      <a:t>[PROTSENT]</a:t>
                    </a:fld>
                    <a:r>
                      <a:rPr lang="en-US"/>
                      <a:t>; 207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E64-46E3-BFA5-E1E7E0369BE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1EABAD7-1532-4E1E-AF38-8C913B11A039}" type="PERCENTAGE">
                      <a:rPr lang="en-US"/>
                      <a:pPr/>
                      <a:t>[PROTSENT]</a:t>
                    </a:fld>
                    <a:r>
                      <a:rPr lang="en-US"/>
                      <a:t>; 120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E64-46E3-BFA5-E1E7E0369B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Leht6!$A$5:$A$10</c:f>
              <c:strCache>
                <c:ptCount val="5"/>
                <c:pt idx="0">
                  <c:v>Täna/ viibin praegu ravil</c:v>
                </c:pt>
                <c:pt idx="1">
                  <c:v>Viimase nädala jooksul</c:v>
                </c:pt>
                <c:pt idx="2">
                  <c:v>Viimase kuu jooksul</c:v>
                </c:pt>
                <c:pt idx="3">
                  <c:v>Varem kui kuu aja eest</c:v>
                </c:pt>
                <c:pt idx="4">
                  <c:v>Ei oska öelda</c:v>
                </c:pt>
              </c:strCache>
            </c:strRef>
          </c:cat>
          <c:val>
            <c:numRef>
              <c:f>Leht6!$B$5:$B$10</c:f>
              <c:numCache>
                <c:formatCode>General</c:formatCode>
                <c:ptCount val="5"/>
                <c:pt idx="0">
                  <c:v>81</c:v>
                </c:pt>
                <c:pt idx="1">
                  <c:v>98</c:v>
                </c:pt>
                <c:pt idx="2">
                  <c:v>118</c:v>
                </c:pt>
                <c:pt idx="3">
                  <c:v>207</c:v>
                </c:pt>
                <c:pt idx="4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E64-46E3-BFA5-E1E7E0369BE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545653811688749"/>
          <c:y val="0.29223848150303883"/>
          <c:w val="0.31661095091163499"/>
          <c:h val="0.536182450032919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[P__hik__simustik_patsiendile_2022.xls]Leht7!PivotTable-liigendtabel7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Elukoht</a:t>
            </a:r>
          </a:p>
        </c:rich>
      </c:tx>
      <c:layout>
        <c:manualLayout>
          <c:xMode val="edge"/>
          <c:yMode val="edge"/>
          <c:x val="0.29868239897270304"/>
          <c:y val="3.85732342406960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B7B53EE-4218-4290-909D-C1F02A85238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323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0A4368A-8668-4D9B-BFA7-0C5475C18D4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170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E305F43-D6F7-4864-A22B-68763830107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119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6.1111111111111165E-2"/>
              <c:y val="-0.12962962962962968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EAEEE15-8516-4BF5-9E88-B8A5CD5F827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4.9999999999999947E-2"/>
              <c:y val="-0.1296296296296296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76ED868-5485-43FF-BF7A-C4F3C161532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B7B53EE-4218-4290-909D-C1F02A85238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323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0A4368A-8668-4D9B-BFA7-0C5475C18D4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170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E305F43-D6F7-4864-A22B-68763830107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119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6.1111111111111165E-2"/>
              <c:y val="-0.12962962962962968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EAEEE15-8516-4BF5-9E88-B8A5CD5F827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4.9999999999999947E-2"/>
              <c:y val="-0.1296296296296296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76ED868-5485-43FF-BF7A-C4F3C161532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3B7B53EE-4218-4290-909D-C1F02A85238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323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0A4368A-8668-4D9B-BFA7-0C5475C18D4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170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E305F43-D6F7-4864-A22B-68763830107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119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6.1111111111111165E-2"/>
              <c:y val="-0.12962962962962968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EAEEE15-8516-4BF5-9E88-B8A5CD5F827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12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4.9999999999999947E-2"/>
              <c:y val="-0.1296296296296296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76ED868-5485-43FF-BF7A-C4F3C161532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10686178782191538"/>
          <c:y val="0.26837999425256476"/>
          <c:w val="0.54501775828625321"/>
          <c:h val="0.72834209856150578"/>
        </c:manualLayout>
      </c:layout>
      <c:doughnutChart>
        <c:varyColors val="1"/>
        <c:ser>
          <c:idx val="0"/>
          <c:order val="0"/>
          <c:tx>
            <c:strRef>
              <c:f>Leht7!$B$3:$B$4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ACAB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DA6-4539-9A27-4A4064B36CA8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DA6-4539-9A27-4A4064B36CA8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DA6-4539-9A27-4A4064B36CA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DA6-4539-9A27-4A4064B36CA8}"/>
              </c:ext>
            </c:extLst>
          </c:dPt>
          <c:dPt>
            <c:idx val="4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DA6-4539-9A27-4A4064B36CA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3B7B53EE-4218-4290-909D-C1F02A85238E}" type="PERCENTAGE">
                      <a:rPr lang="en-US"/>
                      <a:pPr/>
                      <a:t>[PROTSENT]</a:t>
                    </a:fld>
                    <a:r>
                      <a:rPr lang="en-US"/>
                      <a:t>;</a:t>
                    </a:r>
                    <a:br>
                      <a:rPr lang="en-US"/>
                    </a:br>
                    <a:r>
                      <a:rPr lang="en-US"/>
                      <a:t>323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DA6-4539-9A27-4A4064B36CA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0A4368A-8668-4D9B-BFA7-0C5475C18D4A}" type="PERCENTAGE">
                      <a:rPr lang="en-US"/>
                      <a:pPr/>
                      <a:t>[PROTSENT]</a:t>
                    </a:fld>
                    <a:r>
                      <a:rPr lang="en-US"/>
                      <a:t>;</a:t>
                    </a:r>
                    <a:br>
                      <a:rPr lang="en-US"/>
                    </a:br>
                    <a:r>
                      <a:rPr lang="en-US"/>
                      <a:t>170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DA6-4539-9A27-4A4064B36CA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E305F43-D6F7-4864-A22B-687638301076}" type="PERCENTAGE">
                      <a:rPr lang="en-US"/>
                      <a:pPr/>
                      <a:t>[PROTSENT]</a:t>
                    </a:fld>
                    <a:r>
                      <a:rPr lang="en-US"/>
                      <a:t>;</a:t>
                    </a:r>
                    <a:br>
                      <a:rPr lang="en-US"/>
                    </a:br>
                    <a:r>
                      <a:rPr lang="en-US"/>
                      <a:t>119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DA6-4539-9A27-4A4064B36CA8}"/>
                </c:ext>
              </c:extLst>
            </c:dLbl>
            <c:dLbl>
              <c:idx val="3"/>
              <c:layout>
                <c:manualLayout>
                  <c:x val="-7.1050627943142056E-2"/>
                  <c:y val="-0.12462121831609492"/>
                </c:manualLayout>
              </c:layout>
              <c:tx>
                <c:rich>
                  <a:bodyPr/>
                  <a:lstStyle/>
                  <a:p>
                    <a:fld id="{8EAEEE15-8516-4BF5-9E88-B8A5CD5F8275}" type="PERCENTAGE">
                      <a:rPr lang="en-US"/>
                      <a:pPr/>
                      <a:t>[PROTSENT]</a:t>
                    </a:fld>
                    <a:r>
                      <a:rPr lang="en-US"/>
                      <a:t>;</a:t>
                    </a:r>
                    <a:br>
                      <a:rPr lang="en-US"/>
                    </a:br>
                    <a:r>
                      <a:rPr lang="en-US"/>
                      <a:t>12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DA6-4539-9A27-4A4064B36CA8}"/>
                </c:ext>
              </c:extLst>
            </c:dLbl>
            <c:dLbl>
              <c:idx val="4"/>
              <c:layout>
                <c:manualLayout>
                  <c:x val="0.13099959527016808"/>
                  <c:y val="-0.16022728069212205"/>
                </c:manualLayout>
              </c:layout>
              <c:tx>
                <c:rich>
                  <a:bodyPr/>
                  <a:lstStyle/>
                  <a:p>
                    <a:fld id="{676ED868-5485-43FF-BF7A-C4F3C1615328}" type="PERCENTAGE">
                      <a:rPr lang="en-US"/>
                      <a:pPr/>
                      <a:t>[PROTSENT]</a:t>
                    </a:fld>
                    <a:r>
                      <a:rPr lang="en-US"/>
                      <a:t>; 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DA6-4539-9A27-4A4064B36C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Leht7!$A$5:$A$10</c:f>
              <c:strCache>
                <c:ptCount val="5"/>
                <c:pt idx="0">
                  <c:v>Tallinn</c:v>
                </c:pt>
                <c:pt idx="1">
                  <c:v>Viimsi</c:v>
                </c:pt>
                <c:pt idx="2">
                  <c:v>Mujal Eestis</c:v>
                </c:pt>
                <c:pt idx="3">
                  <c:v>Mujal välismaal</c:v>
                </c:pt>
                <c:pt idx="4">
                  <c:v>Soome</c:v>
                </c:pt>
              </c:strCache>
            </c:strRef>
          </c:cat>
          <c:val>
            <c:numRef>
              <c:f>Leht7!$B$5:$B$10</c:f>
              <c:numCache>
                <c:formatCode>General</c:formatCode>
                <c:ptCount val="5"/>
                <c:pt idx="0">
                  <c:v>323</c:v>
                </c:pt>
                <c:pt idx="1">
                  <c:v>170</c:v>
                </c:pt>
                <c:pt idx="2">
                  <c:v>119</c:v>
                </c:pt>
                <c:pt idx="3">
                  <c:v>12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DA6-4539-9A27-4A4064B36CA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214838112437969"/>
          <c:y val="0.47958328757969898"/>
          <c:w val="0.22793667333057685"/>
          <c:h val="0.300000934542319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[P__hik__simustik_patsiendile_2022.xls]Leht13!PivotTable-liigendtabel3</c:name>
    <c:fmtId val="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Rahulolu registreerimise korraldusega meetodite lõikes</a:t>
            </a:r>
          </a:p>
        </c:rich>
      </c:tx>
      <c:layout>
        <c:manualLayout>
          <c:xMode val="edge"/>
          <c:yMode val="edge"/>
          <c:x val="0.12727546043436666"/>
          <c:y val="4.2259957645033458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A24DCB6-0ECC-483C-AA7B-64795D878C61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293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8D1DDA6-3756-4BC8-8CD7-1048E4BC3150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51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393BB7E-5A65-4407-B1A4-97A232B91934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13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6900965-C08C-48FF-A53C-06A4E6830FD4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90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59BA2E2-5D05-4915-93BB-5F499CF6106F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124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37CAC2B-17FA-4A93-BF7B-9FF6633BDF77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437901C-4E85-4EB3-9502-53023B9ACC8C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13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4CCB6AB-EB96-4604-B61C-C6F9DDFF54E4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17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1.5326896794745362E-3"/>
              <c:y val="-7.161571199342896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63499D0-022E-4FD7-92B4-40701606ADB7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3"/>
          </a:solidFill>
          <a:ln>
            <a:noFill/>
          </a:ln>
          <a:effectLst/>
        </c:spPr>
        <c:dLbl>
          <c:idx val="0"/>
          <c:layout>
            <c:manualLayout>
              <c:x val="1.2060550159588844E-2"/>
              <c:y val="-2.475431270250578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657448B-DD0C-4653-A1DD-F404E58713CC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-5.5583786580113222E-17"/>
              <c:y val="-4.876607281467019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858E19D-DA4B-45CB-AEDF-452D0FEDE0AB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accent3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D737D28-99B1-495F-82D5-163BA38085C4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0"/>
              <c:y val="-4.5499105999688996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2530D86-5E82-4F16-9440-F0CB49969BE3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solidFill>
            <a:schemeClr val="accent3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68C6259-BBEF-46FF-A7AA-B508C63886A4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A24DCB6-0ECC-483C-AA7B-64795D878C61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293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393BB7E-5A65-4407-B1A4-97A232B91934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13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6900965-C08C-48FF-A53C-06A4E6830FD4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90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59BA2E2-5D05-4915-93BB-5F499CF6106F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124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8D1DDA6-3756-4BC8-8CD7-1048E4BC3150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51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5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37CAC2B-17FA-4A93-BF7B-9FF6633BDF77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6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437901C-4E85-4EB3-9502-53023B9ACC8C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13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7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4CCB6AB-EB96-4604-B61C-C6F9DDFF54E4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17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chemeClr val="accent3"/>
          </a:solidFill>
          <a:ln>
            <a:noFill/>
          </a:ln>
          <a:effectLst/>
        </c:spPr>
        <c:dLbl>
          <c:idx val="0"/>
          <c:layout>
            <c:manualLayout>
              <c:x val="1.2060550159588844E-2"/>
              <c:y val="-2.475431270250578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657448B-DD0C-4653-A1DD-F404E58713CC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0"/>
        <c:spPr>
          <a:solidFill>
            <a:schemeClr val="accent3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D737D28-99B1-495F-82D5-163BA38085C4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1"/>
        <c:spPr>
          <a:solidFill>
            <a:schemeClr val="accent3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68C6259-BBEF-46FF-A7AA-B508C63886A4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1.5326896794745362E-3"/>
              <c:y val="-7.161571199342896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63499D0-022E-4FD7-92B4-40701606ADB7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4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-5.5583786580113222E-17"/>
              <c:y val="-4.876607281467019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858E19D-DA4B-45CB-AEDF-452D0FEDE0AB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5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0"/>
              <c:y val="-4.5499105999688996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2530D86-5E82-4F16-9440-F0CB49969BE3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A24DCB6-0ECC-483C-AA7B-64795D878C61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293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393BB7E-5A65-4407-B1A4-97A232B91934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13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6900965-C08C-48FF-A53C-06A4E6830FD4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90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D59BA2E2-5D05-4915-93BB-5F499CF6106F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124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2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8D1DDA6-3756-4BC8-8CD7-1048E4BC3150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51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3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437CAC2B-17FA-4A93-BF7B-9FF6633BDF77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4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7437901C-4E85-4EB3-9502-53023B9ACC8C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13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5"/>
        <c:spPr>
          <a:solidFill>
            <a:schemeClr val="accent2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4CCB6AB-EB96-4604-B61C-C6F9DDFF54E4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17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7"/>
        <c:spPr>
          <a:solidFill>
            <a:schemeClr val="accent3"/>
          </a:solidFill>
          <a:ln>
            <a:noFill/>
          </a:ln>
          <a:effectLst/>
        </c:spPr>
        <c:dLbl>
          <c:idx val="0"/>
          <c:layout>
            <c:manualLayout>
              <c:x val="1.2060550159588844E-2"/>
              <c:y val="-2.475431270250578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C657448B-DD0C-4653-A1DD-F404E58713CC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8"/>
        <c:spPr>
          <a:solidFill>
            <a:schemeClr val="accent3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D737D28-99B1-495F-82D5-163BA38085C4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9"/>
        <c:spPr>
          <a:solidFill>
            <a:schemeClr val="accent3"/>
          </a:solidFill>
          <a:ln>
            <a:noFill/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68C6259-BBEF-46FF-A7AA-B508C63886A4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inBase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1.5326896794745362E-3"/>
              <c:y val="-7.161571199342896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63499D0-022E-4FD7-92B4-40701606ADB7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2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-5.5583786580113222E-17"/>
              <c:y val="-4.8766072814670193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0858E19D-DA4B-45CB-AEDF-452D0FEDE0AB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3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0"/>
              <c:y val="-4.5499105999688996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A2530D86-5E82-4F16-9440-F0CB49969BE3}" type="VALU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[VÄÄRTUS]</a:t>
                </a:fld>
                <a:r>
                  <a:rPr lang="en-US"/>
                  <a:t>; 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5.6767851347403142E-2"/>
          <c:y val="0.20947941774747206"/>
          <c:w val="0.83041784645224059"/>
          <c:h val="0.6622600906574900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Leht13!$B$3:$B$4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ACAB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580650308858136E-3"/>
                  <c:y val="-2.0202311946513792E-2"/>
                </c:manualLayout>
              </c:layout>
              <c:tx>
                <c:rich>
                  <a:bodyPr/>
                  <a:lstStyle/>
                  <a:p>
                    <a:fld id="{8A24DCB6-0ECC-483C-AA7B-64795D878C61}" type="VALUE">
                      <a:rPr lang="en-US"/>
                      <a:pPr/>
                      <a:t>[VÄÄRTUS]</a:t>
                    </a:fld>
                    <a:r>
                      <a:rPr lang="en-US"/>
                      <a:t>; 293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443-4DC2-8059-BA2CD49EF543}"/>
                </c:ext>
              </c:extLst>
            </c:dLbl>
            <c:dLbl>
              <c:idx val="1"/>
              <c:layout>
                <c:manualLayout>
                  <c:x val="0"/>
                  <c:y val="-4.3368331444239752E-2"/>
                </c:manualLayout>
              </c:layout>
              <c:tx>
                <c:rich>
                  <a:bodyPr/>
                  <a:lstStyle/>
                  <a:p>
                    <a:fld id="{A393BB7E-5A65-4407-B1A4-97A232B91934}" type="VALUE">
                      <a:rPr lang="en-US"/>
                      <a:pPr/>
                      <a:t>[VÄÄRTUS]</a:t>
                    </a:fld>
                    <a:r>
                      <a:rPr lang="en-US"/>
                      <a:t>; 13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443-4DC2-8059-BA2CD49EF543}"/>
                </c:ext>
              </c:extLst>
            </c:dLbl>
            <c:dLbl>
              <c:idx val="2"/>
              <c:layout>
                <c:manualLayout>
                  <c:x val="0"/>
                  <c:y val="-2.8001782366918661E-2"/>
                </c:manualLayout>
              </c:layout>
              <c:tx>
                <c:rich>
                  <a:bodyPr/>
                  <a:lstStyle/>
                  <a:p>
                    <a:fld id="{C6900965-C08C-48FF-A53C-06A4E6830FD4}" type="VALUE">
                      <a:rPr lang="en-US"/>
                      <a:pPr/>
                      <a:t>[VÄÄRTUS]</a:t>
                    </a:fld>
                    <a:r>
                      <a:rPr lang="en-US"/>
                      <a:t>; 90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443-4DC2-8059-BA2CD49EF543}"/>
                </c:ext>
              </c:extLst>
            </c:dLbl>
            <c:dLbl>
              <c:idx val="3"/>
              <c:layout>
                <c:manualLayout>
                  <c:x val="0"/>
                  <c:y val="-1.8238668051263E-2"/>
                </c:manualLayout>
              </c:layout>
              <c:tx>
                <c:rich>
                  <a:bodyPr/>
                  <a:lstStyle/>
                  <a:p>
                    <a:fld id="{D59BA2E2-5D05-4915-93BB-5F499CF6106F}" type="VALUE">
                      <a:rPr lang="en-US"/>
                      <a:pPr/>
                      <a:t>[VÄÄRTUS]</a:t>
                    </a:fld>
                    <a:r>
                      <a:rPr lang="en-US"/>
                      <a:t>; 124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443-4DC2-8059-BA2CD49EF5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Leht13!$A$5:$A$9</c:f>
              <c:strCache>
                <c:ptCount val="4"/>
                <c:pt idx="0">
                  <c:v>Broneerisin aja kodulehel</c:v>
                </c:pt>
                <c:pt idx="1">
                  <c:v>E-postiga</c:v>
                </c:pt>
                <c:pt idx="2">
                  <c:v>Registratuuris (või arst pani järgmise aja)</c:v>
                </c:pt>
                <c:pt idx="3">
                  <c:v>Telefoni teel</c:v>
                </c:pt>
              </c:strCache>
            </c:strRef>
          </c:cat>
          <c:val>
            <c:numRef>
              <c:f>Leht13!$B$5:$B$9</c:f>
              <c:numCache>
                <c:formatCode>0%</c:formatCode>
                <c:ptCount val="4"/>
                <c:pt idx="0">
                  <c:v>0.84195402298850575</c:v>
                </c:pt>
                <c:pt idx="1">
                  <c:v>0.76470588235294112</c:v>
                </c:pt>
                <c:pt idx="2">
                  <c:v>0.82568807339449546</c:v>
                </c:pt>
                <c:pt idx="3">
                  <c:v>0.85517241379310349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43-4DC2-8059-BA2CD49EF543}"/>
            </c:ext>
          </c:extLst>
        </c:ser>
        <c:ser>
          <c:idx val="1"/>
          <c:order val="1"/>
          <c:tx>
            <c:strRef>
              <c:f>Leht13!$C$3:$C$4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rgbClr val="FBE5D6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C8D1DDA6-3756-4BC8-8CD7-1048E4BC3150}" type="VALUE">
                      <a:rPr lang="en-US"/>
                      <a:pPr/>
                      <a:t>[VÄÄRTUS]</a:t>
                    </a:fld>
                    <a:r>
                      <a:rPr lang="en-US"/>
                      <a:t>; 51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443-4DC2-8059-BA2CD49EF54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37CAC2B-17FA-4A93-BF7B-9FF6633BDF77}" type="VALUE">
                      <a:rPr lang="en-US"/>
                      <a:pPr/>
                      <a:t>[VÄÄRTUS]</a:t>
                    </a:fld>
                    <a:r>
                      <a:rPr lang="en-US"/>
                      <a:t>; 4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A443-4DC2-8059-BA2CD49EF54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437901C-4E85-4EB3-9502-53023B9ACC8C}" type="VALUE">
                      <a:rPr lang="en-US"/>
                      <a:pPr/>
                      <a:t>[VÄÄRTUS]</a:t>
                    </a:fld>
                    <a:r>
                      <a:rPr lang="en-US"/>
                      <a:t>; 13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443-4DC2-8059-BA2CD49EF54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4CCB6AB-EB96-4604-B61C-C6F9DDFF54E4}" type="VALUE">
                      <a:rPr lang="en-US"/>
                      <a:pPr/>
                      <a:t>[VÄÄRTUS]</a:t>
                    </a:fld>
                    <a:r>
                      <a:rPr lang="en-US"/>
                      <a:t>; 17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A443-4DC2-8059-BA2CD49EF5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Leht13!$A$5:$A$9</c:f>
              <c:strCache>
                <c:ptCount val="4"/>
                <c:pt idx="0">
                  <c:v>Broneerisin aja kodulehel</c:v>
                </c:pt>
                <c:pt idx="1">
                  <c:v>E-postiga</c:v>
                </c:pt>
                <c:pt idx="2">
                  <c:v>Registratuuris (või arst pani järgmise aja)</c:v>
                </c:pt>
                <c:pt idx="3">
                  <c:v>Telefoni teel</c:v>
                </c:pt>
              </c:strCache>
            </c:strRef>
          </c:cat>
          <c:val>
            <c:numRef>
              <c:f>Leht13!$C$5:$C$9</c:f>
              <c:numCache>
                <c:formatCode>0%</c:formatCode>
                <c:ptCount val="4"/>
                <c:pt idx="0">
                  <c:v>0.14655172413793102</c:v>
                </c:pt>
                <c:pt idx="1">
                  <c:v>0.23529411764705882</c:v>
                </c:pt>
                <c:pt idx="2">
                  <c:v>0.11926605504587157</c:v>
                </c:pt>
                <c:pt idx="3">
                  <c:v>0.11724137931034483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443-4DC2-8059-BA2CD49EF543}"/>
            </c:ext>
          </c:extLst>
        </c:ser>
        <c:ser>
          <c:idx val="2"/>
          <c:order val="2"/>
          <c:tx>
            <c:strRef>
              <c:f>Leht13!$D$3:$D$4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rgbClr val="CF636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1221115649950396E-4"/>
                  <c:y val="1.7911077372395924E-3"/>
                </c:manualLayout>
              </c:layout>
              <c:tx>
                <c:rich>
                  <a:bodyPr/>
                  <a:lstStyle/>
                  <a:p>
                    <a:fld id="{C657448B-DD0C-4653-A1DD-F404E58713CC}" type="VALUE">
                      <a:rPr lang="en-US"/>
                      <a:pPr/>
                      <a:t>[VÄÄRTUS]</a:t>
                    </a:fld>
                    <a:r>
                      <a:rPr lang="en-US"/>
                      <a:t>; 3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A443-4DC2-8059-BA2CD49EF543}"/>
                </c:ext>
              </c:extLst>
            </c:dLbl>
            <c:dLbl>
              <c:idx val="2"/>
              <c:layout>
                <c:manualLayout>
                  <c:x val="0"/>
                  <c:y val="-9.2253639553341955E-4"/>
                </c:manualLayout>
              </c:layout>
              <c:tx>
                <c:rich>
                  <a:bodyPr/>
                  <a:lstStyle/>
                  <a:p>
                    <a:fld id="{5D737D28-99B1-495F-82D5-163BA38085C4}" type="VALUE">
                      <a:rPr lang="en-US"/>
                      <a:pPr/>
                      <a:t>[VÄÄRTUS]</a:t>
                    </a:fld>
                    <a:r>
                      <a:rPr lang="en-US"/>
                      <a:t>; 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A443-4DC2-8059-BA2CD49EF543}"/>
                </c:ext>
              </c:extLst>
            </c:dLbl>
            <c:dLbl>
              <c:idx val="3"/>
              <c:layout>
                <c:manualLayout>
                  <c:x val="0"/>
                  <c:y val="-2.4308976535652783E-3"/>
                </c:manualLayout>
              </c:layout>
              <c:tx>
                <c:rich>
                  <a:bodyPr/>
                  <a:lstStyle/>
                  <a:p>
                    <a:fld id="{A68C6259-BBEF-46FF-A7AA-B508C63886A4}" type="VALUE">
                      <a:rPr lang="en-US"/>
                      <a:pPr/>
                      <a:t>[VÄÄRTUS]</a:t>
                    </a:fld>
                    <a:r>
                      <a:rPr lang="en-US"/>
                      <a:t>; 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A443-4DC2-8059-BA2CD49EF5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Leht13!$A$5:$A$9</c:f>
              <c:strCache>
                <c:ptCount val="4"/>
                <c:pt idx="0">
                  <c:v>Broneerisin aja kodulehel</c:v>
                </c:pt>
                <c:pt idx="1">
                  <c:v>E-postiga</c:v>
                </c:pt>
                <c:pt idx="2">
                  <c:v>Registratuuris (või arst pani järgmise aja)</c:v>
                </c:pt>
                <c:pt idx="3">
                  <c:v>Telefoni teel</c:v>
                </c:pt>
              </c:strCache>
            </c:strRef>
          </c:cat>
          <c:val>
            <c:numRef>
              <c:f>Leht13!$D$5:$D$9</c:f>
              <c:numCache>
                <c:formatCode>0%</c:formatCode>
                <c:ptCount val="4"/>
                <c:pt idx="0">
                  <c:v>8.6206896551724137E-3</c:v>
                </c:pt>
                <c:pt idx="1">
                  <c:v>0</c:v>
                </c:pt>
                <c:pt idx="2">
                  <c:v>1.834862385321101E-2</c:v>
                </c:pt>
                <c:pt idx="3">
                  <c:v>1.3793103448275862E-2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443-4DC2-8059-BA2CD49EF543}"/>
            </c:ext>
          </c:extLst>
        </c:ser>
        <c:ser>
          <c:idx val="3"/>
          <c:order val="3"/>
          <c:tx>
            <c:strRef>
              <c:f>Leht13!$E$3:$E$4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5326896794745362E-3"/>
                  <c:y val="-7.1615711993428963E-2"/>
                </c:manualLayout>
              </c:layout>
              <c:tx>
                <c:rich>
                  <a:bodyPr/>
                  <a:lstStyle/>
                  <a:p>
                    <a:fld id="{063499D0-022E-4FD7-92B4-40701606ADB7}" type="VALUE">
                      <a:rPr lang="en-US"/>
                      <a:pPr/>
                      <a:t>[VÄÄRTUS]</a:t>
                    </a:fld>
                    <a:r>
                      <a:rPr lang="en-US"/>
                      <a:t>; 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A443-4DC2-8059-BA2CD49EF543}"/>
                </c:ext>
              </c:extLst>
            </c:dLbl>
            <c:dLbl>
              <c:idx val="2"/>
              <c:layout>
                <c:manualLayout>
                  <c:x val="-5.5583786580113222E-17"/>
                  <c:y val="-4.8766072814670193E-2"/>
                </c:manualLayout>
              </c:layout>
              <c:tx>
                <c:rich>
                  <a:bodyPr/>
                  <a:lstStyle/>
                  <a:p>
                    <a:fld id="{0858E19D-DA4B-45CB-AEDF-452D0FEDE0AB}" type="VALUE">
                      <a:rPr lang="en-US"/>
                      <a:pPr/>
                      <a:t>[VÄÄRTUS]</a:t>
                    </a:fld>
                    <a:r>
                      <a:rPr lang="en-US"/>
                      <a:t>; 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443-4DC2-8059-BA2CD49EF543}"/>
                </c:ext>
              </c:extLst>
            </c:dLbl>
            <c:dLbl>
              <c:idx val="3"/>
              <c:layout>
                <c:manualLayout>
                  <c:x val="0"/>
                  <c:y val="-4.5499105999688996E-2"/>
                </c:manualLayout>
              </c:layout>
              <c:tx>
                <c:rich>
                  <a:bodyPr/>
                  <a:lstStyle/>
                  <a:p>
                    <a:fld id="{A2530D86-5E82-4F16-9440-F0CB49969BE3}" type="VALUE">
                      <a:rPr lang="en-US"/>
                      <a:pPr/>
                      <a:t>[VÄÄRTUS]</a:t>
                    </a:fld>
                    <a:r>
                      <a:rPr lang="en-US"/>
                      <a:t>; 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A443-4DC2-8059-BA2CD49EF5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Leht13!$A$5:$A$9</c:f>
              <c:strCache>
                <c:ptCount val="4"/>
                <c:pt idx="0">
                  <c:v>Broneerisin aja kodulehel</c:v>
                </c:pt>
                <c:pt idx="1">
                  <c:v>E-postiga</c:v>
                </c:pt>
                <c:pt idx="2">
                  <c:v>Registratuuris (või arst pani järgmise aja)</c:v>
                </c:pt>
                <c:pt idx="3">
                  <c:v>Telefoni teel</c:v>
                </c:pt>
              </c:strCache>
            </c:strRef>
          </c:cat>
          <c:val>
            <c:numRef>
              <c:f>Leht13!$E$5:$E$9</c:f>
              <c:numCache>
                <c:formatCode>0%</c:formatCode>
                <c:ptCount val="4"/>
                <c:pt idx="0">
                  <c:v>2.8735632183908046E-3</c:v>
                </c:pt>
                <c:pt idx="1">
                  <c:v>0</c:v>
                </c:pt>
                <c:pt idx="2">
                  <c:v>3.669724770642202E-2</c:v>
                </c:pt>
                <c:pt idx="3">
                  <c:v>1.3793103448275862E-2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443-4DC2-8059-BA2CD49EF543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9317936"/>
        <c:axId val="2059320336"/>
      </c:barChart>
      <c:catAx>
        <c:axId val="205931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2059320336"/>
        <c:crosses val="autoZero"/>
        <c:auto val="1"/>
        <c:lblAlgn val="ctr"/>
        <c:lblOffset val="100"/>
        <c:noMultiLvlLbl val="0"/>
      </c:catAx>
      <c:valAx>
        <c:axId val="205932033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2059317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[P__hik__simustik_patsiendile_2022.xls]Leht14!PivotTable-liigendtabel5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Rahulolu registreerimise korraldusega tervikuna</a:t>
            </a:r>
            <a:endParaRPr lang="en-US"/>
          </a:p>
        </c:rich>
      </c:tx>
      <c:layout>
        <c:manualLayout>
          <c:xMode val="edge"/>
          <c:yMode val="edge"/>
          <c:x val="0.1357669890487270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B1F0DDF-6EAF-4296-8370-F3C6873670C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524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8.0555555555555575E-2"/>
              <c:y val="-0.11574074074074074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96DD6F4-707E-42E5-A94F-B2BD7AFEA75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3333333333333333E-2"/>
              <c:y val="-0.11574074074074074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395DDFA-4BC8-4CA6-A025-87FBF3CA470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0C34178-FD19-41DF-960B-D5AA1D1E4A5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85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B1F0DDF-6EAF-4296-8370-F3C6873670C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524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0C34178-FD19-41DF-960B-D5AA1D1E4A5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85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8.0555555555555575E-2"/>
              <c:y val="-0.11574074074074074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96DD6F4-707E-42E5-A94F-B2BD7AFEA75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3333333333333333E-2"/>
              <c:y val="-0.11574074074074074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395DDFA-4BC8-4CA6-A025-87FBF3CA470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B1F0DDF-6EAF-4296-8370-F3C6873670C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524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80C34178-FD19-41DF-960B-D5AA1D1E4A5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85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8.0555555555555575E-2"/>
              <c:y val="-0.11574074074074074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E96DD6F4-707E-42E5-A94F-B2BD7AFEA75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3.3333333333333333E-2"/>
              <c:y val="-0.11574074074074074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B395DDFA-4BC8-4CA6-A025-87FBF3CA470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18736701962199356"/>
          <c:y val="0.20348119726626415"/>
          <c:w val="0.59366191299772653"/>
          <c:h val="0.79200581464284525"/>
        </c:manualLayout>
      </c:layout>
      <c:doughnutChart>
        <c:varyColors val="1"/>
        <c:ser>
          <c:idx val="0"/>
          <c:order val="0"/>
          <c:tx>
            <c:strRef>
              <c:f>Leht14!$B$3:$B$4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ACAB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10B-471F-93AC-E981F3405206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10B-471F-93AC-E981F3405206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10B-471F-93AC-E981F34052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10B-471F-93AC-E981F340520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B1F0DDF-6EAF-4296-8370-F3C6873670C1}" type="PERCENTAGE">
                      <a:rPr lang="en-US"/>
                      <a:pPr/>
                      <a:t>[PROTSENT]</a:t>
                    </a:fld>
                    <a:r>
                      <a:rPr lang="en-US"/>
                      <a:t>; 524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10B-471F-93AC-E981F340520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0C34178-FD19-41DF-960B-D5AA1D1E4A58}" type="PERCENTAGE">
                      <a:rPr lang="en-US"/>
                      <a:pPr/>
                      <a:t>[PROTSENT]</a:t>
                    </a:fld>
                    <a:r>
                      <a:rPr lang="en-US"/>
                      <a:t>; 85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10B-471F-93AC-E981F3405206}"/>
                </c:ext>
              </c:extLst>
            </c:dLbl>
            <c:dLbl>
              <c:idx val="2"/>
              <c:layout>
                <c:manualLayout>
                  <c:x val="-8.0555555555555575E-2"/>
                  <c:y val="-0.11574074074074074"/>
                </c:manualLayout>
              </c:layout>
              <c:tx>
                <c:rich>
                  <a:bodyPr/>
                  <a:lstStyle/>
                  <a:p>
                    <a:fld id="{E96DD6F4-707E-42E5-A94F-B2BD7AFEA755}" type="PERCENTAGE">
                      <a:rPr lang="en-US"/>
                      <a:pPr/>
                      <a:t>[PROTSENT]</a:t>
                    </a:fld>
                    <a:r>
                      <a:rPr lang="en-US"/>
                      <a:t>; 7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10B-471F-93AC-E981F3405206}"/>
                </c:ext>
              </c:extLst>
            </c:dLbl>
            <c:dLbl>
              <c:idx val="3"/>
              <c:layout>
                <c:manualLayout>
                  <c:x val="3.3333392583849847E-2"/>
                  <c:y val="-0.14170766914915514"/>
                </c:manualLayout>
              </c:layout>
              <c:tx>
                <c:rich>
                  <a:bodyPr/>
                  <a:lstStyle/>
                  <a:p>
                    <a:fld id="{B395DDFA-4BC8-4CA6-A025-87FBF3CA470B}" type="PERCENTAGE">
                      <a:rPr lang="en-US"/>
                      <a:pPr/>
                      <a:t>[PROTSENT]</a:t>
                    </a:fld>
                    <a:r>
                      <a:rPr lang="en-US"/>
                      <a:t>; 7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10B-471F-93AC-E981F34052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Leht14!$A$5:$A$9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Leht14!$B$5:$B$9</c:f>
              <c:numCache>
                <c:formatCode>General</c:formatCode>
                <c:ptCount val="4"/>
                <c:pt idx="0">
                  <c:v>524</c:v>
                </c:pt>
                <c:pt idx="1">
                  <c:v>85</c:v>
                </c:pt>
                <c:pt idx="2">
                  <c:v>7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10B-471F-93AC-E981F340520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484572054256883"/>
          <c:y val="6.5797227749044354E-2"/>
          <c:w val="0.48954074332142988"/>
          <c:h val="5.84567648530158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[P__hik__simustik_patsiendile_2022.xls]Leht15!PivotTable-liigendtabel6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/>
              <a:t>Kas olete saanud leevendust oma probleemile?</a:t>
            </a:r>
          </a:p>
        </c:rich>
      </c:tx>
      <c:layout>
        <c:manualLayout>
          <c:xMode val="edge"/>
          <c:yMode val="edge"/>
          <c:x val="0.17918106238648701"/>
          <c:y val="6.05422420888877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45A8A01-495A-4F6E-8C5A-D95D87D0CAA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365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C71C3F1-7B91-4581-ACDD-2E0E3BFC175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75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05"/>
              <c:y val="-6.3888877909360486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1B9A51A-DA8B-44C1-8BAF-0ABFF902A97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3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7.2222222222222215E-2"/>
              <c:y val="9.1269825584799798E-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A3270F4-0852-4E4A-9B17-1D9AD8B0C43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14	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45A8A01-495A-4F6E-8C5A-D95D87D0CAA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365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7.2222222222222215E-2"/>
              <c:y val="9.1269825584799798E-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A3270F4-0852-4E4A-9B17-1D9AD8B0C43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14	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05"/>
              <c:y val="-6.3888877909360486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1B9A51A-DA8B-44C1-8BAF-0ABFF902A97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C71C3F1-7B91-4581-ACDD-2E0E3BFC175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75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45A8A01-495A-4F6E-8C5A-D95D87D0CAA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</a:t>
                </a:r>
                <a:br>
                  <a:rPr lang="en-US"/>
                </a:br>
                <a:r>
                  <a:rPr lang="en-US"/>
                  <a:t>365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7.2222222222222215E-2"/>
              <c:y val="9.1269825584799798E-3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A3270F4-0852-4E4A-9B17-1D9AD8B0C43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14	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05"/>
              <c:y val="-6.3888877909360486E-2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51B9A51A-DA8B-44C1-8BAF-0ABFF902A97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12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FC71C3F1-7B91-4581-ACDD-2E0E3BFC175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[PROTSENT]</a:t>
                </a:fld>
                <a:r>
                  <a:rPr lang="en-US"/>
                  <a:t>; 75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24047684810112158"/>
          <c:y val="0.25520839351691488"/>
          <c:w val="0.47999449403849431"/>
          <c:h val="0.71311329812834545"/>
        </c:manualLayout>
      </c:layout>
      <c:doughnutChart>
        <c:varyColors val="1"/>
        <c:ser>
          <c:idx val="0"/>
          <c:order val="0"/>
          <c:tx>
            <c:strRef>
              <c:f>Leht15!$B$3:$B$4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ACAB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F08-43FC-AF65-68D18A28C4D9}"/>
              </c:ext>
            </c:extLst>
          </c:dPt>
          <c:dPt>
            <c:idx val="1"/>
            <c:bubble3D val="0"/>
            <c:spPr>
              <a:solidFill>
                <a:srgbClr val="FBE5D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F08-43FC-AF65-68D18A28C4D9}"/>
              </c:ext>
            </c:extLst>
          </c:dPt>
          <c:dPt>
            <c:idx val="2"/>
            <c:bubble3D val="0"/>
            <c:spPr>
              <a:solidFill>
                <a:srgbClr val="CF63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F08-43FC-AF65-68D18A28C4D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F08-43FC-AF65-68D18A28C4D9}"/>
              </c:ext>
            </c:extLst>
          </c:dPt>
          <c:dPt>
            <c:idx val="4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F08-43FC-AF65-68D18A28C4D9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645A8A01-495A-4F6E-8C5A-D95D87D0CAA0}" type="PERCENTAGE">
                      <a:rPr lang="en-US"/>
                      <a:pPr/>
                      <a:t>[PROTSENT]</a:t>
                    </a:fld>
                    <a:r>
                      <a:rPr lang="en-US"/>
                      <a:t>;</a:t>
                    </a:r>
                    <a:br>
                      <a:rPr lang="en-US"/>
                    </a:br>
                    <a:r>
                      <a:rPr lang="en-US"/>
                      <a:t>365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F08-43FC-AF65-68D18A28C4D9}"/>
                </c:ext>
              </c:extLst>
            </c:dLbl>
            <c:dLbl>
              <c:idx val="2"/>
              <c:layout>
                <c:manualLayout>
                  <c:x val="-7.2222222222222215E-2"/>
                  <c:y val="9.1269825584799798E-3"/>
                </c:manualLayout>
              </c:layout>
              <c:tx>
                <c:rich>
                  <a:bodyPr/>
                  <a:lstStyle/>
                  <a:p>
                    <a:fld id="{5A3270F4-0852-4E4A-9B17-1D9AD8B0C432}" type="PERCENTAGE">
                      <a:rPr lang="en-US"/>
                      <a:pPr/>
                      <a:t>[PROTSENT]</a:t>
                    </a:fld>
                    <a:r>
                      <a:rPr lang="en-US"/>
                      <a:t>; 14	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F08-43FC-AF65-68D18A28C4D9}"/>
                </c:ext>
              </c:extLst>
            </c:dLbl>
            <c:dLbl>
              <c:idx val="3"/>
              <c:layout>
                <c:manualLayout>
                  <c:x val="-0.05"/>
                  <c:y val="-6.3888877909360486E-2"/>
                </c:manualLayout>
              </c:layout>
              <c:tx>
                <c:rich>
                  <a:bodyPr/>
                  <a:lstStyle/>
                  <a:p>
                    <a:fld id="{51B9A51A-DA8B-44C1-8BAF-0ABFF902A97A}" type="PERCENTAGE">
                      <a:rPr lang="en-US"/>
                      <a:pPr/>
                      <a:t>[PROTSENT]</a:t>
                    </a:fld>
                    <a:r>
                      <a:rPr lang="en-US"/>
                      <a:t>; 12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F08-43FC-AF65-68D18A28C4D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C71C3F1-7B91-4581-ACDD-2E0E3BFC175D}" type="PERCENTAGE">
                      <a:rPr lang="en-US"/>
                      <a:pPr/>
                      <a:t>[PROTSENT]</a:t>
                    </a:fld>
                    <a:r>
                      <a:rPr lang="en-US"/>
                      <a:t>; 75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F08-43FC-AF65-68D18A28C4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Leht15!$A$5:$A$10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Ei oska öelda</c:v>
                </c:pt>
              </c:strCache>
            </c:strRef>
          </c:cat>
          <c:val>
            <c:numRef>
              <c:f>Leht15!$B$5:$B$10</c:f>
              <c:numCache>
                <c:formatCode>General</c:formatCode>
                <c:ptCount val="5"/>
                <c:pt idx="0">
                  <c:v>365</c:v>
                </c:pt>
                <c:pt idx="1">
                  <c:v>146</c:v>
                </c:pt>
                <c:pt idx="2">
                  <c:v>14</c:v>
                </c:pt>
                <c:pt idx="3">
                  <c:v>12</c:v>
                </c:pt>
                <c:pt idx="4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F08-43FC-AF65-68D18A28C4D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7602563938696458"/>
          <c:y val="0.16997605497264517"/>
          <c:w val="0.61409983247055622"/>
          <c:h val="5.631802470951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>
            <a:extLst>
              <a:ext uri="{FF2B5EF4-FFF2-40B4-BE49-F238E27FC236}">
                <a16:creationId xmlns:a16="http://schemas.microsoft.com/office/drawing/2014/main" id="{1732A405-7295-4324-9844-F804AAB860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F97B44F1-5B61-44D4-98C8-826CFED9BA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2DDF-E288-4E0D-81CC-5AA9A7026F0B}" type="datetimeFigureOut">
              <a:rPr lang="et-EE" smtClean="0"/>
              <a:t>04.07.2023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5CB6D6BB-2FE5-4DFD-9E58-A62E962191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816343E2-67FB-480F-9B95-3D45665E1A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F26D9-9B54-4E43-89EF-67F8C436933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23688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E2CF9-3100-4959-8D8C-CDB466BBE9E0}" type="datetimeFigureOut">
              <a:rPr lang="et-EE" smtClean="0"/>
              <a:t>04.07.2023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6F1C9-14BA-4CEF-BFF6-87BABE93AE7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53732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DD92A0D-F7A6-4D4B-8FE7-F483CE664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D13A64ED-87AC-4A48-8A0C-04CBEB1FC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92A688B7-269B-4031-BB13-0C3CCE733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04.07.2023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CFE7D222-D9C7-4657-8CB5-FC8891399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63DAA879-507C-4D8C-8A8D-A7C74699C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87568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870CEEC-65DF-47ED-BE86-ED3C93FF3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041205EA-FB6F-4A17-A63C-B39D8E6BE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2584078-1901-49F0-A0B4-18FFF1CC0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04.07.2023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36369138-289E-484B-9CBF-D4EA55C4D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7BDCDBE1-29E1-4AD1-A8FF-F2A57DC07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2077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0DA5A121-A65F-4684-8762-F62D968C84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95382115-D476-48B4-81F1-F52B5472E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CCA28014-CF81-487A-B9E2-327A157CE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04.07.2023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21A6A417-648D-4EE3-8E9D-27F971FAC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F628FB05-2B90-4C4D-AA9E-27A4F9F2E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9485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FEBD471-A23D-4589-BD59-D45CE15C5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B70E0B5-9925-4790-8A4D-555AF2297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B19151F4-1D21-4584-B4F5-AC441CC0A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04.07.2023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91C15C83-4602-412F-8546-1FD5AB65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27970CE2-362D-4D6F-B177-731BAC31F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11986BB-DAE0-41B4-8FB3-2DB8BF8C58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0705" y="436946"/>
            <a:ext cx="2133230" cy="48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48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146347E-CACC-471A-853E-44E8A0A9D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C1234584-59C0-4987-8081-AB60F5174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8F14D7C8-0875-43DD-9E78-9715F83DA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04.07.2023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3936382E-D71D-40E3-984E-5D52D7BE8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E7F86F8F-0C62-4647-9E5A-2395B67B8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7618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83F0F32-EF57-4D40-9D4C-CD243E025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463001A-19A0-409E-8800-C0F1514AC1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EAE8C5B5-D057-4EA5-B6EB-2CA0F5DF2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DC9CCDC5-0D3D-4176-80A5-186DBD435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04.07.2023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33B83C78-7929-46B5-A0C8-32E60386B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D8C3CABA-229C-44F7-8C84-7326420DA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6432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5EF0A86-2555-48D4-9FC5-579D0CBBE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93B71046-3F8B-416E-B2C9-EA64C9E9B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C3BB55DB-B57E-465F-9A8E-4CD9BF12C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DD0CD9AA-A310-4916-AE82-9F925CD1F1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FB8A552F-FF18-4339-BEDC-37FC6636B1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8072C12B-56E7-4E41-A935-F729AB7C8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04.07.2023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86B4745A-09B0-4463-9D21-2D77EBD64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55E26CBD-3D97-4470-9088-A4ADE080B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2869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74C9F9E-C022-40EA-AC10-F67FC8E1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558E4F5B-EBAF-4571-A3A1-412F46BD1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04.07.2023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A8911005-8C7E-4531-8A6C-7385D2D0E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7F8100CF-562E-4BA7-8F16-08E27270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02419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29971EA6-F636-4A8F-A2BE-BB3418580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04.07.2023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038083A3-0E6A-4C9B-8045-6A923829C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22FCE096-B894-4325-9527-416AA8F48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8092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458A7B5-2C31-4BC2-AB82-0DF64B7D8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9161FF9-655E-42CF-91B3-687CB1543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A1465337-74FE-402C-A676-AE3130793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A8ACBA4E-C87D-4063-B113-97221C887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04.07.2023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5D445732-89B4-4019-ACF3-1D1AD041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8203D3FB-3C7A-4599-9386-C2462E591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0347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1A3A320-FA11-4D17-B1EB-592E47B7D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E97D4D44-AFA9-4C6E-BC9C-FEA5E0A35B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CC1190E5-6FC1-4B09-8201-998B5D352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9BB01B9C-75E4-471E-AF8B-218B59032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04.07.2023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101BE9DD-C26C-40CB-9E89-BECCDED2C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AB8ACD45-D522-4111-83F4-0EA5C57E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9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92A5C45D-0B07-4BAD-9EEC-4A2D0453E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142181B5-B1E1-47C5-B259-4BCA8ED28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46239FD9-14E3-4322-BF6B-D25BF4BDF2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D0EF9-066C-4D14-A201-591A07425BE3}" type="datetimeFigureOut">
              <a:rPr lang="et-EE" smtClean="0"/>
              <a:t>04.07.2023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4A691A6D-381E-4D4A-9D07-EC8C7563AE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25A4985F-A13B-4255-9CDA-CD18B9AEC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38588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E720E423-6CA7-4592-B935-2F41389DDE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66875"/>
            <a:ext cx="9144000" cy="2129032"/>
          </a:xfrm>
        </p:spPr>
        <p:txBody>
          <a:bodyPr>
            <a:noAutofit/>
          </a:bodyPr>
          <a:lstStyle/>
          <a:p>
            <a:br>
              <a:rPr lang="et-EE" sz="4800" dirty="0"/>
            </a:br>
            <a:r>
              <a:rPr lang="et-EE" sz="4800" dirty="0" err="1"/>
              <a:t>Fertilitase</a:t>
            </a:r>
            <a:r>
              <a:rPr lang="et-EE" sz="4800" dirty="0"/>
              <a:t> patsientide </a:t>
            </a:r>
            <a:br>
              <a:rPr lang="et-EE" sz="4800" dirty="0"/>
            </a:br>
            <a:r>
              <a:rPr lang="et-EE" sz="4800" dirty="0"/>
              <a:t>rahulolu-uuring 2022 a.</a:t>
            </a:r>
          </a:p>
        </p:txBody>
      </p:sp>
      <p:sp>
        <p:nvSpPr>
          <p:cNvPr id="6" name="Alapealkiri 5">
            <a:extLst>
              <a:ext uri="{FF2B5EF4-FFF2-40B4-BE49-F238E27FC236}">
                <a16:creationId xmlns:a16="http://schemas.microsoft.com/office/drawing/2014/main" id="{2D587DCA-DA20-4624-840E-F52C9F72AE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pPr algn="r"/>
            <a:r>
              <a:rPr lang="et-EE" dirty="0"/>
              <a:t>Uuringu läbiviija:</a:t>
            </a:r>
          </a:p>
        </p:txBody>
      </p:sp>
      <p:pic>
        <p:nvPicPr>
          <p:cNvPr id="17" name="Pilt 16">
            <a:extLst>
              <a:ext uri="{FF2B5EF4-FFF2-40B4-BE49-F238E27FC236}">
                <a16:creationId xmlns:a16="http://schemas.microsoft.com/office/drawing/2014/main" id="{A190F9D5-00EF-4D65-98B0-178A7D0CD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821" y="5220742"/>
            <a:ext cx="3128865" cy="514895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2321F598-8C7E-4A67-A64D-C5724B189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768" y="595944"/>
            <a:ext cx="3133232" cy="717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291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9A2C37B3-2320-7140-D8CB-570846FF90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0677374"/>
              </p:ext>
            </p:extLst>
          </p:nvPr>
        </p:nvGraphicFramePr>
        <p:xfrm>
          <a:off x="-601355" y="1400446"/>
          <a:ext cx="7214189" cy="5132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ealkiri 1">
            <a:extLst>
              <a:ext uri="{FF2B5EF4-FFF2-40B4-BE49-F238E27FC236}">
                <a16:creationId xmlns:a16="http://schemas.microsoft.com/office/drawing/2014/main" id="{E4D60813-2021-440B-8064-597A57A74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590" y="74883"/>
            <a:ext cx="10515600" cy="1325563"/>
          </a:xfrm>
        </p:spPr>
        <p:txBody>
          <a:bodyPr>
            <a:normAutofit/>
          </a:bodyPr>
          <a:lstStyle/>
          <a:p>
            <a:r>
              <a:rPr lang="et-EE" sz="3000" b="1" dirty="0">
                <a:latin typeface="Bahnschrift" panose="020B0502040204020203" pitchFamily="34" charset="0"/>
              </a:rPr>
              <a:t>Üldine rahulolu</a:t>
            </a:r>
          </a:p>
        </p:txBody>
      </p:sp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E0E79557-1BB2-4D99-B1A2-00DFD4B8C6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0558132"/>
              </p:ext>
            </p:extLst>
          </p:nvPr>
        </p:nvGraphicFramePr>
        <p:xfrm>
          <a:off x="5164048" y="1480723"/>
          <a:ext cx="6192290" cy="4512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8799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F30E027-032C-1385-BCB5-F1E3B63A7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218"/>
            <a:ext cx="10515600" cy="1325563"/>
          </a:xfrm>
        </p:spPr>
        <p:txBody>
          <a:bodyPr>
            <a:normAutofit/>
          </a:bodyPr>
          <a:lstStyle/>
          <a:p>
            <a:r>
              <a:rPr lang="et-EE" sz="3000" dirty="0">
                <a:latin typeface="Bahnschrift" panose="020B0502040204020203" pitchFamily="34" charset="0"/>
              </a:rPr>
              <a:t>Vabavastuste kokkuvõte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D9B2746A-5B84-E021-C599-F74BCC9BAF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412234"/>
              </p:ext>
            </p:extLst>
          </p:nvPr>
        </p:nvGraphicFramePr>
        <p:xfrm>
          <a:off x="974387" y="1400781"/>
          <a:ext cx="3691781" cy="3815524"/>
        </p:xfrm>
        <a:graphic>
          <a:graphicData uri="http://schemas.openxmlformats.org/drawingml/2006/table">
            <a:tbl>
              <a:tblPr/>
              <a:tblGrid>
                <a:gridCol w="2575080">
                  <a:extLst>
                    <a:ext uri="{9D8B030D-6E8A-4147-A177-3AD203B41FA5}">
                      <a16:colId xmlns:a16="http://schemas.microsoft.com/office/drawing/2014/main" val="3681404023"/>
                    </a:ext>
                  </a:extLst>
                </a:gridCol>
                <a:gridCol w="1116701">
                  <a:extLst>
                    <a:ext uri="{9D8B030D-6E8A-4147-A177-3AD203B41FA5}">
                      <a16:colId xmlns:a16="http://schemas.microsoft.com/office/drawing/2014/main" val="2377675036"/>
                    </a:ext>
                  </a:extLst>
                </a:gridCol>
              </a:tblGrid>
              <a:tr h="509758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Kategooria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A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Arv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A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500179"/>
                  </a:ext>
                </a:extLst>
              </a:tr>
              <a:tr h="509758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Kiitus- ja tänusõnad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2906340"/>
                  </a:ext>
                </a:extLst>
              </a:tr>
              <a:tr h="509758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Negatiivne kogemus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909352"/>
                  </a:ext>
                </a:extLst>
              </a:tr>
              <a:tr h="602090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Muu kommentaar </a:t>
                      </a:r>
                      <a:r>
                        <a:rPr lang="et-E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(nagu täiendav lisainfo küsimustiku täitmise vm kohta)</a:t>
                      </a:r>
                      <a:endParaRPr lang="et-EE" sz="1400" b="0" i="0" u="none" strike="noStrike" dirty="0">
                        <a:solidFill>
                          <a:srgbClr val="000000"/>
                        </a:solidFill>
                        <a:effectLst/>
                        <a:latin typeface="Bahnschrift" panose="020B0502040204020203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4263122"/>
                  </a:ext>
                </a:extLst>
              </a:tr>
              <a:tr h="509758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Ettepanekud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711034"/>
                  </a:ext>
                </a:extLst>
              </a:tr>
              <a:tr h="50975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Kommentaar teenuse kõrge hinna osas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2977707"/>
                  </a:ext>
                </a:extLst>
              </a:tr>
              <a:tr h="664644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Kommentaar ligipääsetavuse osas ehk Fertilitas jääb kodust kaugele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40078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82E1BB1-33BA-EA24-831D-FDE66729737F}"/>
              </a:ext>
            </a:extLst>
          </p:cNvPr>
          <p:cNvSpPr txBox="1"/>
          <p:nvPr/>
        </p:nvSpPr>
        <p:spPr>
          <a:xfrm>
            <a:off x="5398568" y="1180007"/>
            <a:ext cx="557585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600" dirty="0">
                <a:latin typeface="Bahnschrift" panose="020B0502040204020203" pitchFamily="34" charset="0"/>
              </a:rPr>
              <a:t>Nopped vabavastustest:</a:t>
            </a:r>
            <a:br>
              <a:rPr lang="et-EE" sz="1600" b="1" dirty="0">
                <a:latin typeface="Bahnschrift" panose="020B0502040204020203" pitchFamily="34" charset="0"/>
              </a:rPr>
            </a:br>
            <a:endParaRPr lang="et-EE" sz="1600" b="1" dirty="0">
              <a:latin typeface="Bahnschrif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600" i="1" dirty="0">
                <a:latin typeface="Bahnschrift" panose="020B0502040204020203" pitchFamily="34" charset="0"/>
              </a:rPr>
              <a:t>Broneerisin aja digilugu.ee keskkonnas. Dr Enn Rei on tõeliselt hea spetsialist: kuulas ära, tegi mulle asjad selgeks ja viskas ka natuke nalja. Ühtlasi sain teie apteegist välja osta rohu, mida Tallinna kesklinnas polnud saada. Nii et igati rahul :)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600" i="1" dirty="0">
                <a:latin typeface="Bahnschrift" panose="020B0502040204020203" pitchFamily="34" charset="0"/>
              </a:rPr>
              <a:t>Dr M. </a:t>
            </a:r>
            <a:r>
              <a:rPr lang="et-EE" sz="1600" i="1" dirty="0" err="1">
                <a:latin typeface="Bahnschrift" panose="020B0502040204020203" pitchFamily="34" charset="0"/>
              </a:rPr>
              <a:t>Lepplaan</a:t>
            </a:r>
            <a:r>
              <a:rPr lang="et-EE" sz="1600" i="1" dirty="0">
                <a:latin typeface="Bahnschrift" panose="020B0502040204020203" pitchFamily="34" charset="0"/>
              </a:rPr>
              <a:t> lahendas mu tervisemure esimese korraga  ära(asendipõhine pearinglus). Olen väga tänulik ja õnnelik. Jõudu-jaksu!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600" i="1" dirty="0">
                <a:latin typeface="Bahnschrift" panose="020B0502040204020203" pitchFamily="34" charset="0"/>
              </a:rPr>
              <a:t>Heli </a:t>
            </a:r>
            <a:r>
              <a:rPr lang="et-EE" sz="1600" i="1" dirty="0" err="1">
                <a:latin typeface="Bahnschrift" panose="020B0502040204020203" pitchFamily="34" charset="0"/>
              </a:rPr>
              <a:t>Tobre</a:t>
            </a:r>
            <a:r>
              <a:rPr lang="et-EE" sz="1600" i="1" dirty="0">
                <a:latin typeface="Bahnschrift" panose="020B0502040204020203" pitchFamily="34" charset="0"/>
              </a:rPr>
              <a:t> väga meeldiv arst, registratuuris väga soe suhtumine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600" i="1" dirty="0">
                <a:latin typeface="Bahnschrift" panose="020B0502040204020203" pitchFamily="34" charset="0"/>
              </a:rPr>
              <a:t>Soovitan kõigile </a:t>
            </a:r>
            <a:r>
              <a:rPr lang="et-EE" sz="1600" i="1" dirty="0" err="1">
                <a:latin typeface="Bahnschrift" panose="020B0502040204020203" pitchFamily="34" charset="0"/>
              </a:rPr>
              <a:t>dr.Kassi</a:t>
            </a:r>
            <a:r>
              <a:rPr lang="et-EE" sz="1600" i="1" dirty="0">
                <a:latin typeface="Bahnschrift" panose="020B0502040204020203" pitchFamily="34" charset="0"/>
              </a:rPr>
              <a:t> - arst suure algustähega!  AITÄH!!!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600" i="1" dirty="0">
                <a:latin typeface="Bahnschrift" panose="020B0502040204020203" pitchFamily="34" charset="0"/>
              </a:rPr>
              <a:t>Väga meeldiv ja patsiendisõbralik </a:t>
            </a:r>
            <a:r>
              <a:rPr lang="et-EE" sz="1600" i="1" dirty="0" err="1">
                <a:latin typeface="Bahnschrift" panose="020B0502040204020203" pitchFamily="34" charset="0"/>
              </a:rPr>
              <a:t>teenindus,põhjalikud</a:t>
            </a:r>
            <a:r>
              <a:rPr lang="et-EE" sz="1600" i="1" dirty="0">
                <a:latin typeface="Bahnschrift" panose="020B0502040204020203" pitchFamily="34" charset="0"/>
              </a:rPr>
              <a:t> selgitused ,mis maandasid kõik hirmud.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600" i="1" dirty="0">
                <a:latin typeface="Bahnschrift" panose="020B0502040204020203" pitchFamily="34" charset="0"/>
              </a:rPr>
              <a:t>Väga meeldiv teenindus, toredad arstid ja tunnen end alati hästi kui </a:t>
            </a:r>
            <a:r>
              <a:rPr lang="et-EE" sz="1600" i="1" dirty="0" err="1">
                <a:latin typeface="Bahnschrift" panose="020B0502040204020203" pitchFamily="34" charset="0"/>
              </a:rPr>
              <a:t>Fertilitast</a:t>
            </a:r>
            <a:r>
              <a:rPr lang="et-EE" sz="1600" i="1" dirty="0">
                <a:latin typeface="Bahnschrift" panose="020B0502040204020203" pitchFamily="34" charset="0"/>
              </a:rPr>
              <a:t> külastan.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600" i="1" dirty="0">
                <a:latin typeface="Bahnschrift" panose="020B0502040204020203" pitchFamily="34" charset="0"/>
              </a:rPr>
              <a:t>Äärmiselt meeldiv kogemus. Tänan.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t-EE" sz="1600" i="1" dirty="0">
              <a:latin typeface="Bahnschrif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t-EE" sz="1600" i="1" dirty="0">
              <a:latin typeface="Bahnschrift" panose="020B0502040204020203" pitchFamily="34" charset="0"/>
            </a:endParaRPr>
          </a:p>
          <a:p>
            <a:endParaRPr lang="et-EE" sz="1600" i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81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09A96B8-7198-CBAB-E8C5-4377554C9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000" b="1" dirty="0">
                <a:latin typeface="Bahnschrift" panose="020B0502040204020203" pitchFamily="34" charset="0"/>
              </a:rPr>
              <a:t>Üldandmed</a:t>
            </a:r>
            <a:br>
              <a:rPr lang="et-EE" sz="3000" dirty="0">
                <a:latin typeface="Bahnschrift" panose="020B0502040204020203" pitchFamily="34" charset="0"/>
              </a:rPr>
            </a:br>
            <a:r>
              <a:rPr lang="et-EE" sz="2000" dirty="0">
                <a:latin typeface="Bahnschrift" panose="020B0502040204020203" pitchFamily="34" charset="0"/>
              </a:rPr>
              <a:t>P</a:t>
            </a:r>
            <a:r>
              <a:rPr lang="et-EE" sz="2000" dirty="0">
                <a:solidFill>
                  <a:schemeClr val="tx1"/>
                </a:solidFill>
                <a:latin typeface="Bahnschrift" panose="020B0502040204020203" pitchFamily="34" charset="0"/>
              </a:rPr>
              <a:t>erioodil 01.01.2022-31.12.2022 kokku 627 vastajat.</a:t>
            </a:r>
            <a:br>
              <a:rPr lang="et-EE" sz="3000" dirty="0">
                <a:latin typeface="Bahnschrift" panose="020B0502040204020203" pitchFamily="34" charset="0"/>
              </a:rPr>
            </a:br>
            <a:endParaRPr lang="et-EE" sz="3000" dirty="0">
              <a:latin typeface="Bahnschrift" panose="020B0502040204020203" pitchFamily="34" charset="0"/>
            </a:endParaRPr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79EA13EB-F44B-098E-519E-B488D40A6D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2282848"/>
              </p:ext>
            </p:extLst>
          </p:nvPr>
        </p:nvGraphicFramePr>
        <p:xfrm>
          <a:off x="-1462393" y="1838527"/>
          <a:ext cx="6170579" cy="386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7842E3A-6B69-18BE-15C3-A1E4FAF09C77}"/>
              </a:ext>
            </a:extLst>
          </p:cNvPr>
          <p:cNvSpPr txBox="1"/>
          <p:nvPr/>
        </p:nvSpPr>
        <p:spPr>
          <a:xfrm>
            <a:off x="845444" y="3605698"/>
            <a:ext cx="16132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1400" dirty="0">
                <a:latin typeface="Bahnschrift" panose="020B0502040204020203" pitchFamily="34" charset="0"/>
              </a:rPr>
              <a:t>Keskmine küsimustiku täitmise aeg: 3min, 5 sek.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A13B29E2-DAE9-66F3-8B82-C26461C44D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5001148"/>
              </p:ext>
            </p:extLst>
          </p:nvPr>
        </p:nvGraphicFramePr>
        <p:xfrm>
          <a:off x="1931856" y="1943617"/>
          <a:ext cx="5313772" cy="3650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FEFD81D9-DDBE-ABD6-E756-7F86467BDD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8012306"/>
              </p:ext>
            </p:extLst>
          </p:nvPr>
        </p:nvGraphicFramePr>
        <p:xfrm>
          <a:off x="6200914" y="1894447"/>
          <a:ext cx="5878197" cy="3650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48183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7E31A86-6D55-230F-F600-802A07ADF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283"/>
          </a:xfrm>
        </p:spPr>
        <p:txBody>
          <a:bodyPr>
            <a:normAutofit/>
          </a:bodyPr>
          <a:lstStyle/>
          <a:p>
            <a:r>
              <a:rPr lang="et-EE" sz="3000" b="1" dirty="0">
                <a:latin typeface="Bahnschrift" panose="020B0502040204020203" pitchFamily="34" charset="0"/>
              </a:rPr>
              <a:t>Üldandmed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161FCF94-3DBB-902A-DBAB-78C36AE68F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2155532"/>
              </p:ext>
            </p:extLst>
          </p:nvPr>
        </p:nvGraphicFramePr>
        <p:xfrm>
          <a:off x="756164" y="1852636"/>
          <a:ext cx="5466296" cy="4004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DD47488E-1276-9106-FA9B-E8CF288704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1663273"/>
              </p:ext>
            </p:extLst>
          </p:nvPr>
        </p:nvGraphicFramePr>
        <p:xfrm>
          <a:off x="6008451" y="1852636"/>
          <a:ext cx="6034392" cy="4195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5130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3E11C36B-1AC0-0DF5-A009-1AC77661BC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104506"/>
              </p:ext>
            </p:extLst>
          </p:nvPr>
        </p:nvGraphicFramePr>
        <p:xfrm>
          <a:off x="0" y="1365712"/>
          <a:ext cx="5719865" cy="4280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ealkiri 1">
            <a:extLst>
              <a:ext uri="{FF2B5EF4-FFF2-40B4-BE49-F238E27FC236}">
                <a16:creationId xmlns:a16="http://schemas.microsoft.com/office/drawing/2014/main" id="{66E7B225-10A2-A832-B396-9F0002DFC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283"/>
          </a:xfrm>
        </p:spPr>
        <p:txBody>
          <a:bodyPr>
            <a:normAutofit/>
          </a:bodyPr>
          <a:lstStyle/>
          <a:p>
            <a:r>
              <a:rPr lang="et-EE" sz="3000" b="1" dirty="0">
                <a:latin typeface="Bahnschrift" panose="020B0502040204020203" pitchFamily="34" charset="0"/>
              </a:rPr>
              <a:t>Üldandmed</a:t>
            </a:r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AAAC8AE5-E13E-0940-0EE1-1C1FC2E2B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790396"/>
              </p:ext>
            </p:extLst>
          </p:nvPr>
        </p:nvGraphicFramePr>
        <p:xfrm>
          <a:off x="5321030" y="1128408"/>
          <a:ext cx="6235431" cy="5500913"/>
        </p:xfrm>
        <a:graphic>
          <a:graphicData uri="http://schemas.openxmlformats.org/drawingml/2006/table">
            <a:tbl>
              <a:tblPr/>
              <a:tblGrid>
                <a:gridCol w="2085429">
                  <a:extLst>
                    <a:ext uri="{9D8B030D-6E8A-4147-A177-3AD203B41FA5}">
                      <a16:colId xmlns:a16="http://schemas.microsoft.com/office/drawing/2014/main" val="3507667962"/>
                    </a:ext>
                  </a:extLst>
                </a:gridCol>
                <a:gridCol w="716912">
                  <a:extLst>
                    <a:ext uri="{9D8B030D-6E8A-4147-A177-3AD203B41FA5}">
                      <a16:colId xmlns:a16="http://schemas.microsoft.com/office/drawing/2014/main" val="2436519119"/>
                    </a:ext>
                  </a:extLst>
                </a:gridCol>
                <a:gridCol w="2775307">
                  <a:extLst>
                    <a:ext uri="{9D8B030D-6E8A-4147-A177-3AD203B41FA5}">
                      <a16:colId xmlns:a16="http://schemas.microsoft.com/office/drawing/2014/main" val="2691420485"/>
                    </a:ext>
                  </a:extLst>
                </a:gridCol>
                <a:gridCol w="657783">
                  <a:extLst>
                    <a:ext uri="{9D8B030D-6E8A-4147-A177-3AD203B41FA5}">
                      <a16:colId xmlns:a16="http://schemas.microsoft.com/office/drawing/2014/main" val="533411314"/>
                    </a:ext>
                  </a:extLst>
                </a:gridCol>
              </a:tblGrid>
              <a:tr h="141326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chemeClr val="bg1"/>
                          </a:solidFill>
                          <a:effectLst/>
                          <a:latin typeface="Bahnschrift" panose="020B0502040204020203" pitchFamily="34" charset="0"/>
                        </a:rPr>
                        <a:t>Kust saite infot Fertilitase kohta?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63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Bahnschrift" panose="020B0502040204020203" pitchFamily="34" charset="0"/>
                        </a:rPr>
                        <a:t>Kokku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63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chemeClr val="bg1"/>
                          </a:solidFill>
                          <a:effectLst/>
                          <a:latin typeface="Bahnschrift" panose="020B0502040204020203" pitchFamily="34" charset="0"/>
                        </a:rPr>
                        <a:t>Kust saite infot Fertilitase kohta?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63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Bahnschrift" panose="020B0502040204020203" pitchFamily="34" charset="0"/>
                        </a:rPr>
                        <a:t>Kokku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63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674627"/>
                  </a:ext>
                </a:extLst>
              </a:tr>
              <a:tr h="141326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173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Mujalt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353145"/>
                  </a:ext>
                </a:extLst>
              </a:tr>
              <a:tr h="141326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Mujalt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113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Mujalt internetist; Mujalt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284299"/>
                  </a:ext>
                </a:extLst>
              </a:tr>
              <a:tr h="141326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101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Internetifoorumist; Mujalt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809280"/>
                  </a:ext>
                </a:extLst>
              </a:tr>
              <a:tr h="278380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Arstilt või mõnest kliinikust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69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kodulehelt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;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Sotsiaalmeediast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;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Ajalehest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või</a:t>
                      </a:r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ajakirjast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Bahnschrift" panose="020B0502040204020203" pitchFamily="34" charset="0"/>
                      </a:endParaRP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3467052"/>
                  </a:ext>
                </a:extLst>
              </a:tr>
              <a:tr h="278380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Mujalt internetist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69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Sotsiaalmeediast; Internetifoorumist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4532101"/>
                  </a:ext>
                </a:extLst>
              </a:tr>
              <a:tr h="415434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Fertilitase kodulehelt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17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Sotsiaalmeediast; Internetifoorumist; Mujalt internetist; Arstilt või mõnest kliinikust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3559692"/>
                  </a:ext>
                </a:extLst>
              </a:tr>
              <a:tr h="278380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Sotsiaalmeediast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14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Sotsiaalmeediast; Mujalt internetist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739355"/>
                  </a:ext>
                </a:extLst>
              </a:tr>
              <a:tr h="390963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Internetifoorumist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11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Internetifoorumist; Mujalt internetist; Arstilt või mõnest kliinikust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9943246"/>
                  </a:ext>
                </a:extLst>
              </a:tr>
              <a:tr h="278380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Arstilt või mõnest kliinikust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8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Internetifoorumist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8003869"/>
                  </a:ext>
                </a:extLst>
              </a:tr>
              <a:tr h="278380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Mujalt internetist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6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Fertilitase kodulehelt; Sotsiaalmeediast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0078889"/>
                  </a:ext>
                </a:extLst>
              </a:tr>
              <a:tr h="415434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Fertilitase kodulehelt; Arstilt või mõnest kliinikust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5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Arstilt või mõnest kliinikust; Mujalt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3746710"/>
                  </a:ext>
                </a:extLst>
              </a:tr>
              <a:tr h="415434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Fertilitase kodulehelt; Mujalt internetist; Arstilt või mõnest kliinikust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4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Sotsiaalmeediast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277992"/>
                  </a:ext>
                </a:extLst>
              </a:tr>
              <a:tr h="278380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Sotsiaalmeediast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4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Internetifoorumist; Mujalt internetist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299029"/>
                  </a:ext>
                </a:extLst>
              </a:tr>
              <a:tr h="278380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Fertilitase kodulehelt; Mujalt internetist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3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Sotsiaalmeediast; Mujalt internetist; Ajalehest või ajakirjast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904664"/>
                  </a:ext>
                </a:extLst>
              </a:tr>
              <a:tr h="278380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Arstilt või mõnest kliinikust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3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Mujalt internetist; Ajalehest või ajakirjast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0013000"/>
                  </a:ext>
                </a:extLst>
              </a:tr>
              <a:tr h="278380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Ajalehest või ajakirjast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</a:t>
                      </a:r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kodulehelt; Mujalt internetist; Ajalehest või ajakirjast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8546332"/>
                  </a:ext>
                </a:extLst>
              </a:tr>
              <a:tr h="278380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Mujalt internetist</a:t>
                      </a:r>
                    </a:p>
                  </a:txBody>
                  <a:tcPr marL="4750" marR="4750" marT="47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</a:t>
                      </a:r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kodulehelt; Mujalt internetist; Ajalehest või ajakirjast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4750" marR="4750" marT="47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836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1">
            <a:extLst>
              <a:ext uri="{FF2B5EF4-FFF2-40B4-BE49-F238E27FC236}">
                <a16:creationId xmlns:a16="http://schemas.microsoft.com/office/drawing/2014/main" id="{09DFC6C5-F4DD-3366-58D6-32EC08283464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63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3000" b="1" dirty="0">
                <a:latin typeface="Bahnschrift" panose="020B0502040204020203" pitchFamily="34" charset="0"/>
              </a:rPr>
              <a:t>Rahulolu registreerimise korraldusega</a:t>
            </a:r>
          </a:p>
        </p:txBody>
      </p:sp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D8A532EC-5C44-8239-D039-1320342AC6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5395874"/>
              </p:ext>
            </p:extLst>
          </p:nvPr>
        </p:nvGraphicFramePr>
        <p:xfrm>
          <a:off x="401188" y="1381326"/>
          <a:ext cx="6485995" cy="5262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F307057E-B6A5-A7BB-32C8-2D88DD8273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176804"/>
              </p:ext>
            </p:extLst>
          </p:nvPr>
        </p:nvGraphicFramePr>
        <p:xfrm>
          <a:off x="6164982" y="1707204"/>
          <a:ext cx="5625830" cy="4401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39990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E8F5294-9235-D00E-052B-8465A58EC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295"/>
            <a:ext cx="10515600" cy="1325563"/>
          </a:xfrm>
        </p:spPr>
        <p:txBody>
          <a:bodyPr>
            <a:normAutofit/>
          </a:bodyPr>
          <a:lstStyle/>
          <a:p>
            <a:r>
              <a:rPr lang="et-EE" sz="3000" b="1" dirty="0">
                <a:latin typeface="Bahnschrift" panose="020B0502040204020203" pitchFamily="34" charset="0"/>
              </a:rPr>
              <a:t>Hinnang probleemile leevenduse saamisega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512DC708-9535-34E4-970D-FF3B5127ED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7311454"/>
              </p:ext>
            </p:extLst>
          </p:nvPr>
        </p:nvGraphicFramePr>
        <p:xfrm>
          <a:off x="-110248" y="1462222"/>
          <a:ext cx="6579142" cy="4568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B5E9A95A-96E3-2D7F-58AC-5E4E349153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333121"/>
              </p:ext>
            </p:extLst>
          </p:nvPr>
        </p:nvGraphicFramePr>
        <p:xfrm>
          <a:off x="5635559" y="1658699"/>
          <a:ext cx="5959812" cy="4479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522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F8C840C-0914-9C15-B69D-43488252A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69" y="-4630"/>
            <a:ext cx="10515600" cy="1325563"/>
          </a:xfrm>
        </p:spPr>
        <p:txBody>
          <a:bodyPr>
            <a:normAutofit/>
          </a:bodyPr>
          <a:lstStyle/>
          <a:p>
            <a:r>
              <a:rPr lang="et-EE" sz="3000" b="1" dirty="0">
                <a:latin typeface="Bahnschrift" panose="020B0502040204020203" pitchFamily="34" charset="0"/>
              </a:rPr>
              <a:t>Rahulolu külastusega tervikuna</a:t>
            </a:r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BE288721-C52D-08F9-4CE4-2E149EC34D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6473015"/>
              </p:ext>
            </p:extLst>
          </p:nvPr>
        </p:nvGraphicFramePr>
        <p:xfrm>
          <a:off x="-439365" y="1320933"/>
          <a:ext cx="6418634" cy="4552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117FF54D-24B9-BCBA-3563-5D4DD6909B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1678630"/>
              </p:ext>
            </p:extLst>
          </p:nvPr>
        </p:nvGraphicFramePr>
        <p:xfrm>
          <a:off x="5029200" y="1320933"/>
          <a:ext cx="6853393" cy="5334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7145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0416840F-5086-D120-0606-2A13683AC7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388909"/>
              </p:ext>
            </p:extLst>
          </p:nvPr>
        </p:nvGraphicFramePr>
        <p:xfrm>
          <a:off x="6006548" y="1550502"/>
          <a:ext cx="7797600" cy="476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0FD92FD9-2971-4D91-D46B-AE8E61BF06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9143909"/>
              </p:ext>
            </p:extLst>
          </p:nvPr>
        </p:nvGraphicFramePr>
        <p:xfrm>
          <a:off x="2018296" y="1551297"/>
          <a:ext cx="7797600" cy="476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C332BDDA-558E-13CE-132B-089B34AAE1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2142078"/>
              </p:ext>
            </p:extLst>
          </p:nvPr>
        </p:nvGraphicFramePr>
        <p:xfrm>
          <a:off x="-1792145" y="1550502"/>
          <a:ext cx="7798693" cy="4763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Pealkiri 1">
            <a:extLst>
              <a:ext uri="{FF2B5EF4-FFF2-40B4-BE49-F238E27FC236}">
                <a16:creationId xmlns:a16="http://schemas.microsoft.com/office/drawing/2014/main" id="{546D1357-F46E-2044-010D-3CAA62701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69" y="-4630"/>
            <a:ext cx="10515600" cy="1325563"/>
          </a:xfrm>
        </p:spPr>
        <p:txBody>
          <a:bodyPr>
            <a:normAutofit/>
          </a:bodyPr>
          <a:lstStyle/>
          <a:p>
            <a:r>
              <a:rPr lang="et-EE" sz="3000" b="1" dirty="0">
                <a:latin typeface="Bahnschrift" panose="020B0502040204020203" pitchFamily="34" charset="0"/>
              </a:rPr>
              <a:t>Rahulolu personaliga</a:t>
            </a:r>
          </a:p>
        </p:txBody>
      </p:sp>
    </p:spTree>
    <p:extLst>
      <p:ext uri="{BB962C8B-B14F-4D97-AF65-F5344CB8AC3E}">
        <p14:creationId xmlns:p14="http://schemas.microsoft.com/office/powerpoint/2010/main" val="2861637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F5F714F1-838D-C1F2-FB3C-9372668B05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8602922"/>
              </p:ext>
            </p:extLst>
          </p:nvPr>
        </p:nvGraphicFramePr>
        <p:xfrm>
          <a:off x="-762355" y="1108953"/>
          <a:ext cx="7540841" cy="5281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ealkiri 1">
            <a:extLst>
              <a:ext uri="{FF2B5EF4-FFF2-40B4-BE49-F238E27FC236}">
                <a16:creationId xmlns:a16="http://schemas.microsoft.com/office/drawing/2014/main" id="{DDAF29CC-A2BC-8380-FC6F-E797329D0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69" y="-4630"/>
            <a:ext cx="10515600" cy="1325563"/>
          </a:xfrm>
        </p:spPr>
        <p:txBody>
          <a:bodyPr>
            <a:normAutofit/>
          </a:bodyPr>
          <a:lstStyle/>
          <a:p>
            <a:r>
              <a:rPr lang="et-EE" sz="3000" b="1" dirty="0">
                <a:latin typeface="Bahnschrift" panose="020B0502040204020203" pitchFamily="34" charset="0"/>
              </a:rPr>
              <a:t>Rahulolu hinna ja kvaliteedi suhtega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E502BAE4-2553-C268-BBDF-C4488AAB7E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451482"/>
              </p:ext>
            </p:extLst>
          </p:nvPr>
        </p:nvGraphicFramePr>
        <p:xfrm>
          <a:off x="5629418" y="1320933"/>
          <a:ext cx="5907586" cy="5428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4267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1726</TotalTime>
  <Words>835</Words>
  <Application>Microsoft Office PowerPoint</Application>
  <PresentationFormat>Laiekraan</PresentationFormat>
  <Paragraphs>208</Paragraphs>
  <Slides>11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11</vt:i4>
      </vt:variant>
    </vt:vector>
  </HeadingPairs>
  <TitlesOfParts>
    <vt:vector size="16" baseType="lpstr">
      <vt:lpstr>Arial</vt:lpstr>
      <vt:lpstr>Bahnschrift</vt:lpstr>
      <vt:lpstr>Calibri</vt:lpstr>
      <vt:lpstr>Calibri Light</vt:lpstr>
      <vt:lpstr>Office'i kujundus</vt:lpstr>
      <vt:lpstr> Fertilitase patsientide  rahulolu-uuring 2022 a.</vt:lpstr>
      <vt:lpstr>Üldandmed Perioodil 01.01.2022-31.12.2022 kokku 627 vastajat. </vt:lpstr>
      <vt:lpstr>Üldandmed</vt:lpstr>
      <vt:lpstr>Üldandmed</vt:lpstr>
      <vt:lpstr>PowerPointi esitlus</vt:lpstr>
      <vt:lpstr>Hinnang probleemile leevenduse saamisega</vt:lpstr>
      <vt:lpstr>Rahulolu külastusega tervikuna</vt:lpstr>
      <vt:lpstr>Rahulolu personaliga</vt:lpstr>
      <vt:lpstr>Rahulolu hinna ja kvaliteedi suhtega</vt:lpstr>
      <vt:lpstr>Üldine rahulolu</vt:lpstr>
      <vt:lpstr>Vabavastuste kokkuvõte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Tallinna Hambapolikliinik patsientide rahuloluuuring 2021</dc:title>
  <dc:creator>Richard Jalakas</dc:creator>
  <cp:lastModifiedBy>Richard Jalakas</cp:lastModifiedBy>
  <cp:revision>153</cp:revision>
  <dcterms:created xsi:type="dcterms:W3CDTF">2022-01-25T05:25:38Z</dcterms:created>
  <dcterms:modified xsi:type="dcterms:W3CDTF">2023-07-04T19:19:41Z</dcterms:modified>
</cp:coreProperties>
</file>