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rawings/drawing1.xml" ContentType="application/vnd.openxmlformats-officedocument.drawingml.chartshapes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279"/>
    <p:restoredTop sz="94658"/>
  </p:normalViewPr>
  <p:slideViewPr>
    <p:cSldViewPr snapToGrid="0">
      <p:cViewPr varScale="1">
        <p:scale>
          <a:sx n="103" d="100"/>
          <a:sy n="103" d="100"/>
        </p:scale>
        <p:origin x="1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t-EE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3.0616999999999998E-2"/>
          <c:y val="0.109279"/>
          <c:w val="0.93876599999999999"/>
          <c:h val="0.85008899999999998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ACAB4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1210-F043-B7A2-5117394A3A32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1210-F043-B7A2-5117394A3A32}"/>
              </c:ext>
            </c:extLst>
          </c:dPt>
          <c:dLbls>
            <c:dLbl>
              <c:idx val="0"/>
              <c:numFmt formatCode="&quot;280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1210-F043-B7A2-5117394A3A32}"/>
                </c:ext>
              </c:extLst>
            </c:dLbl>
            <c:dLbl>
              <c:idx val="1"/>
              <c:numFmt formatCode="&quot;211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1210-F043-B7A2-5117394A3A32}"/>
                </c:ext>
              </c:extLst>
            </c:dLbl>
            <c:numFmt formatCode="&quot;280, &quot;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Sheet1!$B$1:$C$1</c:f>
              <c:strCache>
                <c:ptCount val="2"/>
                <c:pt idx="0">
                  <c:v>Nutiseade</c:v>
                </c:pt>
                <c:pt idx="1">
                  <c:v>Arvuti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280</c:v>
                </c:pt>
                <c:pt idx="1">
                  <c:v>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210-F043-B7A2-5117394A3A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14493200000000001"/>
          <c:y val="0"/>
          <c:w val="0.71013599999999999"/>
          <c:h val="8.8219599999999995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100" b="0" i="0" u="none" strike="noStrike">
              <a:solidFill>
                <a:srgbClr val="595959"/>
              </a:solidFill>
              <a:latin typeface="Bahnschrift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t-EE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8957299999999999"/>
          <c:y val="0.198431"/>
          <c:w val="0.62085299999999999"/>
          <c:h val="0.60156799999999999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ACAB4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0805-814D-9AD5-12BFEF27BDD1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0805-814D-9AD5-12BFEF27BDD1}"/>
              </c:ext>
            </c:extLst>
          </c:dPt>
          <c:dPt>
            <c:idx val="2"/>
            <c:bubble3D val="0"/>
            <c:spPr>
              <a:solidFill>
                <a:srgbClr val="CF6363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0805-814D-9AD5-12BFEF27BDD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0805-814D-9AD5-12BFEF27BDD1}"/>
              </c:ext>
            </c:extLst>
          </c:dPt>
          <c:dPt>
            <c:idx val="4"/>
            <c:bubble3D val="0"/>
            <c:spPr>
              <a:solidFill>
                <a:srgbClr val="E7E6E7"/>
              </a:solidFill>
              <a:ln w="6350" cap="flat">
                <a:solidFill>
                  <a:srgbClr val="FFFFFF"/>
                </a:solidFill>
                <a:prstDash val="solid"/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9-0805-814D-9AD5-12BFEF27BDD1}"/>
              </c:ext>
            </c:extLst>
          </c:dPt>
          <c:dLbls>
            <c:dLbl>
              <c:idx val="0"/>
              <c:numFmt formatCode="&quot;379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0805-814D-9AD5-12BFEF27BDD1}"/>
                </c:ext>
              </c:extLst>
            </c:dLbl>
            <c:dLbl>
              <c:idx val="1"/>
              <c:numFmt formatCode="&quot;63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0805-814D-9AD5-12BFEF27BDD1}"/>
                </c:ext>
              </c:extLst>
            </c:dLbl>
            <c:dLbl>
              <c:idx val="2"/>
              <c:layout>
                <c:manualLayout>
                  <c:x val="-0.11971324122710367"/>
                  <c:y val="-7.6305306585522981E-2"/>
                </c:manualLayout>
              </c:layout>
              <c:numFmt formatCode="&quot;8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805-814D-9AD5-12BFEF27BDD1}"/>
                </c:ext>
              </c:extLst>
            </c:dLbl>
            <c:dLbl>
              <c:idx val="3"/>
              <c:layout>
                <c:manualLayout>
                  <c:x val="-4.5225002241350273E-2"/>
                  <c:y val="-0.12103600354945024"/>
                </c:manualLayout>
              </c:layout>
              <c:numFmt formatCode="&quot;13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805-814D-9AD5-12BFEF27BDD1}"/>
                </c:ext>
              </c:extLst>
            </c:dLbl>
            <c:dLbl>
              <c:idx val="4"/>
              <c:numFmt formatCode="&quot;28, &quot;#,##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ino Regular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0805-814D-9AD5-12BFEF27BDD1}"/>
                </c:ext>
              </c:extLst>
            </c:dLbl>
            <c:numFmt formatCode="&quot;379, &quot;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5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  <c:pt idx="4">
                  <c:v>Ei vastanud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379</c:v>
                </c:pt>
                <c:pt idx="1">
                  <c:v>63</c:v>
                </c:pt>
                <c:pt idx="2">
                  <c:v>8</c:v>
                </c:pt>
                <c:pt idx="3">
                  <c:v>13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805-814D-9AD5-12BFEF27BD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184946"/>
          <c:y val="0"/>
          <c:w val="0.63010699999999997"/>
          <c:h val="9.8674100000000001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000" b="0" i="0" u="none" strike="noStrike">
              <a:solidFill>
                <a:srgbClr val="595959"/>
              </a:solidFill>
              <a:latin typeface="Aino" panose="02000603040504020204" pitchFamily="2" charset="77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t-EE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6.0323399999999999E-2"/>
          <c:y val="0.14596000000000001"/>
          <c:w val="0.93467699999999998"/>
          <c:h val="0.8262749999999999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Jah</c:v>
                </c:pt>
              </c:strCache>
            </c:strRef>
          </c:tx>
          <c:spPr>
            <a:solidFill>
              <a:srgbClr val="FACAB4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Ambulatoorne taastusravi</c:v>
                </c:pt>
                <c:pt idx="1">
                  <c:v>Eriarsti konsultatsioon</c:v>
                </c:pt>
                <c:pt idx="2">
                  <c:v>Haiglaravi: operatsioon ja taastumine</c:v>
                </c:pt>
                <c:pt idx="3">
                  <c:v>Haiglaravi: päevakirurgia</c:v>
                </c:pt>
                <c:pt idx="4">
                  <c:v>Raseduse jälgimine</c:v>
                </c:pt>
                <c:pt idx="5">
                  <c:v>Muu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38</c:v>
                </c:pt>
                <c:pt idx="1">
                  <c:v>273</c:v>
                </c:pt>
                <c:pt idx="2">
                  <c:v>23</c:v>
                </c:pt>
                <c:pt idx="3">
                  <c:v>17</c:v>
                </c:pt>
                <c:pt idx="4">
                  <c:v>27</c:v>
                </c:pt>
                <c:pt idx="5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53-F84C-AB6C-45585D89229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Pigem jah</c:v>
                </c:pt>
              </c:strCache>
            </c:strRef>
          </c:tx>
          <c:spPr>
            <a:solidFill>
              <a:srgbClr val="FBE5D6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Ambulatoorne taastusravi</c:v>
                </c:pt>
                <c:pt idx="1">
                  <c:v>Eriarsti konsultatsioon</c:v>
                </c:pt>
                <c:pt idx="2">
                  <c:v>Haiglaravi: operatsioon ja taastumine</c:v>
                </c:pt>
                <c:pt idx="3">
                  <c:v>Haiglaravi: päevakirurgia</c:v>
                </c:pt>
                <c:pt idx="4">
                  <c:v>Raseduse jälgimine</c:v>
                </c:pt>
                <c:pt idx="5">
                  <c:v>Muu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5</c:v>
                </c:pt>
                <c:pt idx="1">
                  <c:v>42</c:v>
                </c:pt>
                <c:pt idx="2">
                  <c:v>2</c:v>
                </c:pt>
                <c:pt idx="3">
                  <c:v>1</c:v>
                </c:pt>
                <c:pt idx="4">
                  <c:v>4</c:v>
                </c:pt>
                <c:pt idx="5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53-F84C-AB6C-45585D89229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Pigem ei</c:v>
                </c:pt>
              </c:strCache>
            </c:strRef>
          </c:tx>
          <c:spPr>
            <a:solidFill>
              <a:srgbClr val="CF636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453-F84C-AB6C-45585D89229A}"/>
                </c:ext>
              </c:extLst>
            </c:dLbl>
            <c:dLbl>
              <c:idx val="1"/>
              <c:layout>
                <c:manualLayout>
                  <c:x val="-5.3991043438557769E-2"/>
                  <c:y val="1.94285429554375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453-F84C-AB6C-45585D89229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453-F84C-AB6C-45585D89229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453-F84C-AB6C-45585D89229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453-F84C-AB6C-45585D89229A}"/>
                </c:ext>
              </c:extLst>
            </c:dLbl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Ambulatoorne taastusravi</c:v>
                </c:pt>
                <c:pt idx="1">
                  <c:v>Eriarsti konsultatsioon</c:v>
                </c:pt>
                <c:pt idx="2">
                  <c:v>Haiglaravi: operatsioon ja taastumine</c:v>
                </c:pt>
                <c:pt idx="3">
                  <c:v>Haiglaravi: päevakirurgia</c:v>
                </c:pt>
                <c:pt idx="4">
                  <c:v>Raseduse jälgimine</c:v>
                </c:pt>
                <c:pt idx="5">
                  <c:v>Muu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0</c:v>
                </c:pt>
                <c:pt idx="1">
                  <c:v>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53-F84C-AB6C-45585D89229A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Ei</c:v>
                </c:pt>
              </c:strCache>
            </c:strRef>
          </c:tx>
          <c:spPr>
            <a:solidFill>
              <a:schemeClr val="accent4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453-F84C-AB6C-45585D89229A}"/>
                </c:ext>
              </c:extLst>
            </c:dLbl>
            <c:dLbl>
              <c:idx val="1"/>
              <c:layout>
                <c:manualLayout>
                  <c:x val="5.7590446334461552E-2"/>
                  <c:y val="-2.775506136491087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453-F84C-AB6C-45585D89229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453-F84C-AB6C-45585D89229A}"/>
                </c:ext>
              </c:extLst>
            </c:dLbl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Ambulatoorne taastusravi</c:v>
                </c:pt>
                <c:pt idx="1">
                  <c:v>Eriarsti konsultatsioon</c:v>
                </c:pt>
                <c:pt idx="2">
                  <c:v>Haiglaravi: operatsioon ja taastumine</c:v>
                </c:pt>
                <c:pt idx="3">
                  <c:v>Haiglaravi: päevakirurgia</c:v>
                </c:pt>
                <c:pt idx="4">
                  <c:v>Raseduse jälgimine</c:v>
                </c:pt>
                <c:pt idx="5">
                  <c:v>Muu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0</c:v>
                </c:pt>
                <c:pt idx="1">
                  <c:v>8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53-F84C-AB6C-45585D89229A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Ei vastanud</c:v>
                </c:pt>
              </c:strCache>
            </c:strRef>
          </c:tx>
          <c:spPr>
            <a:solidFill>
              <a:srgbClr val="E7E6E6"/>
            </a:solidFill>
            <a:ln w="6350" cap="flat">
              <a:solidFill>
                <a:srgbClr val="FFFFFF"/>
              </a:solidFill>
              <a:prstDash val="solid"/>
              <a:miter lim="800000"/>
            </a:ln>
            <a:effectLst/>
          </c:spPr>
          <c:invertIfNegative val="0"/>
          <c:dLbls>
            <c:dLbl>
              <c:idx val="0"/>
              <c:layout>
                <c:manualLayout>
                  <c:x val="1.799701447951909E-3"/>
                  <c:y val="-1.725140971671916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453-F84C-AB6C-45585D89229A}"/>
                </c:ext>
              </c:extLst>
            </c:dLbl>
            <c:dLbl>
              <c:idx val="1"/>
              <c:layout>
                <c:manualLayout>
                  <c:x val="1.7997014479518925E-3"/>
                  <c:y val="-9.025421450772355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453-F84C-AB6C-45585D89229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453-F84C-AB6C-45585D89229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453-F84C-AB6C-45585D89229A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000000"/>
                    </a:solidFill>
                    <a:latin typeface="Bahnschrift" panose="020F0502020204030204" pitchFamily="34" charset="0"/>
                    <a:cs typeface="Bahnschrift" panose="020F050202020403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Ambulatoorne taastusravi</c:v>
                </c:pt>
                <c:pt idx="1">
                  <c:v>Eriarsti konsultatsioon</c:v>
                </c:pt>
                <c:pt idx="2">
                  <c:v>Haiglaravi: operatsioon ja taastumine</c:v>
                </c:pt>
                <c:pt idx="3">
                  <c:v>Haiglaravi: päevakirurgia</c:v>
                </c:pt>
                <c:pt idx="4">
                  <c:v>Raseduse jälgimine</c:v>
                </c:pt>
                <c:pt idx="5">
                  <c:v>Muu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  <c:pt idx="0">
                  <c:v>2</c:v>
                </c:pt>
                <c:pt idx="1">
                  <c:v>9</c:v>
                </c:pt>
                <c:pt idx="2">
                  <c:v>0</c:v>
                </c:pt>
                <c:pt idx="3">
                  <c:v>0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453-F84C-AB6C-45585D8922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solidFill>
              <a:srgbClr val="D9D9D9"/>
            </a:solidFill>
            <a:prstDash val="solid"/>
            <a:round/>
          </a:ln>
        </c:spPr>
        <c:txPr>
          <a:bodyPr rot="0"/>
          <a:lstStyle/>
          <a:p>
            <a:pPr>
              <a:defRPr sz="800" b="0" i="0" u="none" strike="noStrike">
                <a:solidFill>
                  <a:srgbClr val="595959"/>
                </a:solidFill>
                <a:latin typeface="Bahnschrift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900" b="0" i="0" u="none" strike="noStrike">
                <a:solidFill>
                  <a:srgbClr val="595959"/>
                </a:solidFill>
                <a:latin typeface="Bahnschrift"/>
              </a:defRPr>
            </a:pPr>
            <a:endParaRPr lang="en-US"/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29650100000000001"/>
          <c:y val="0"/>
          <c:w val="0.46732200000000002"/>
          <c:h val="0.102714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000" b="0" i="0" u="none" strike="noStrike">
              <a:solidFill>
                <a:srgbClr val="595959"/>
              </a:solidFill>
              <a:latin typeface="Aino" panose="02000603040504020204" pitchFamily="2" charset="77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t-EE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86115"/>
          <c:y val="0.19633700000000001"/>
          <c:w val="0.62776900000000002"/>
          <c:h val="0.6073849999999999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ACAB4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F9AB-7D44-A27A-54031D84781A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F9AB-7D44-A27A-54031D84781A}"/>
              </c:ext>
            </c:extLst>
          </c:dPt>
          <c:dPt>
            <c:idx val="2"/>
            <c:bubble3D val="0"/>
            <c:spPr>
              <a:solidFill>
                <a:srgbClr val="CF6363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F9AB-7D44-A27A-54031D84781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F9AB-7D44-A27A-54031D84781A}"/>
              </c:ext>
            </c:extLst>
          </c:dPt>
          <c:dPt>
            <c:idx val="4"/>
            <c:bubble3D val="0"/>
            <c:spPr>
              <a:solidFill>
                <a:srgbClr val="E7E6E5"/>
              </a:solidFill>
              <a:ln w="6350" cap="flat">
                <a:solidFill>
                  <a:srgbClr val="FFFFFF"/>
                </a:solidFill>
                <a:prstDash val="solid"/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9-F9AB-7D44-A27A-54031D84781A}"/>
              </c:ext>
            </c:extLst>
          </c:dPt>
          <c:dLbls>
            <c:dLbl>
              <c:idx val="0"/>
              <c:numFmt formatCode="&quot;410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F9AB-7D44-A27A-54031D84781A}"/>
                </c:ext>
              </c:extLst>
            </c:dLbl>
            <c:dLbl>
              <c:idx val="1"/>
              <c:numFmt formatCode="&quot;39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F9AB-7D44-A27A-54031D84781A}"/>
                </c:ext>
              </c:extLst>
            </c:dLbl>
            <c:dLbl>
              <c:idx val="2"/>
              <c:numFmt formatCode="&quot;6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F9AB-7D44-A27A-54031D84781A}"/>
                </c:ext>
              </c:extLst>
            </c:dLbl>
            <c:dLbl>
              <c:idx val="3"/>
              <c:numFmt formatCode="&quot;11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F9AB-7D44-A27A-54031D84781A}"/>
                </c:ext>
              </c:extLst>
            </c:dLbl>
            <c:dLbl>
              <c:idx val="4"/>
              <c:numFmt formatCode="&quot;25, &quot;#,##0%" sourceLinked="0"/>
              <c:spPr/>
              <c:txPr>
                <a:bodyPr/>
                <a:lstStyle/>
                <a:p>
                  <a:pPr>
                    <a:defRPr sz="1000" b="0" i="0" u="none" strike="noStrike">
                      <a:solidFill>
                        <a:srgbClr val="000000"/>
                      </a:solidFill>
                      <a:latin typeface="Aino Regular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F9AB-7D44-A27A-54031D84781A}"/>
                </c:ext>
              </c:extLst>
            </c:dLbl>
            <c:numFmt formatCode="&quot;410, &quot;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5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  <c:pt idx="4">
                  <c:v>Ei vastanud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410</c:v>
                </c:pt>
                <c:pt idx="1">
                  <c:v>39</c:v>
                </c:pt>
                <c:pt idx="2">
                  <c:v>6</c:v>
                </c:pt>
                <c:pt idx="3">
                  <c:v>11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9AB-7D44-A27A-54031D8478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20446800000000001"/>
          <c:y val="0"/>
          <c:w val="0.59106300000000001"/>
          <c:h val="9.3995200000000001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000" b="0" i="0" u="none" strike="noStrike">
              <a:solidFill>
                <a:srgbClr val="595959"/>
              </a:solidFill>
              <a:latin typeface="Aino" panose="02000603040504020204" pitchFamily="2" charset="77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t-EE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9388900000000001"/>
          <c:y val="0.21748300000000001"/>
          <c:w val="0.61222100000000002"/>
          <c:h val="0.58180200000000004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ACAB4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341A-C346-ADCF-0EEC83B4FFF9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341A-C346-ADCF-0EEC83B4FFF9}"/>
              </c:ext>
            </c:extLst>
          </c:dPt>
          <c:dPt>
            <c:idx val="2"/>
            <c:bubble3D val="0"/>
            <c:spPr>
              <a:solidFill>
                <a:srgbClr val="CF6363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341A-C346-ADCF-0EEC83B4FFF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341A-C346-ADCF-0EEC83B4FFF9}"/>
              </c:ext>
            </c:extLst>
          </c:dPt>
          <c:dPt>
            <c:idx val="4"/>
            <c:bubble3D val="0"/>
            <c:spPr>
              <a:solidFill>
                <a:srgbClr val="E7E6E6"/>
              </a:solidFill>
              <a:ln w="6350" cap="flat">
                <a:solidFill>
                  <a:srgbClr val="FFFFFF"/>
                </a:solidFill>
                <a:prstDash val="solid"/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9-341A-C346-ADCF-0EEC83B4FFF9}"/>
              </c:ext>
            </c:extLst>
          </c:dPt>
          <c:dLbls>
            <c:dLbl>
              <c:idx val="0"/>
              <c:numFmt formatCode="&quot;409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341A-C346-ADCF-0EEC83B4FFF9}"/>
                </c:ext>
              </c:extLst>
            </c:dLbl>
            <c:dLbl>
              <c:idx val="1"/>
              <c:numFmt formatCode="&quot;47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341A-C346-ADCF-0EEC83B4FFF9}"/>
                </c:ext>
              </c:extLst>
            </c:dLbl>
            <c:dLbl>
              <c:idx val="2"/>
              <c:numFmt formatCode="&quot;3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341A-C346-ADCF-0EEC83B4FFF9}"/>
                </c:ext>
              </c:extLst>
            </c:dLbl>
            <c:dLbl>
              <c:idx val="3"/>
              <c:numFmt formatCode="&quot;7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341A-C346-ADCF-0EEC83B4FFF9}"/>
                </c:ext>
              </c:extLst>
            </c:dLbl>
            <c:dLbl>
              <c:idx val="4"/>
              <c:numFmt formatCode="&quot;25, &quot;#,##0%" sourceLinked="0"/>
              <c:spPr/>
              <c:txPr>
                <a:bodyPr/>
                <a:lstStyle/>
                <a:p>
                  <a:pPr>
                    <a:defRPr sz="1000" b="0" i="0" u="none" strike="noStrike">
                      <a:solidFill>
                        <a:srgbClr val="000000"/>
                      </a:solidFill>
                      <a:latin typeface="Aino Regular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341A-C346-ADCF-0EEC83B4FFF9}"/>
                </c:ext>
              </c:extLst>
            </c:dLbl>
            <c:numFmt formatCode="&quot;409, &quot;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5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  <c:pt idx="4">
                  <c:v>Ei vastanud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409</c:v>
                </c:pt>
                <c:pt idx="1">
                  <c:v>47</c:v>
                </c:pt>
                <c:pt idx="2">
                  <c:v>3</c:v>
                </c:pt>
                <c:pt idx="3">
                  <c:v>7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41A-C346-ADCF-0EEC83B4FF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1840320520976893"/>
          <c:y val="4.724834212264107E-2"/>
          <c:w val="0.63193699999999997"/>
          <c:h val="9.1147699999999998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000" b="0" i="0" u="none" strike="noStrike">
              <a:solidFill>
                <a:srgbClr val="595959"/>
              </a:solidFill>
              <a:latin typeface="Aino" panose="02000603040504020204" pitchFamily="2" charset="77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t-EE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7960999999999999"/>
          <c:y val="0.17960999999999999"/>
          <c:w val="0.64077899999999999"/>
          <c:h val="0.62827900000000003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ACAB4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BC6F-FB4D-BA92-81A407CCEFBB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BC6F-FB4D-BA92-81A407CCEFBB}"/>
              </c:ext>
            </c:extLst>
          </c:dPt>
          <c:dPt>
            <c:idx val="2"/>
            <c:bubble3D val="0"/>
            <c:spPr>
              <a:solidFill>
                <a:srgbClr val="CF6363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BC6F-FB4D-BA92-81A407CCEFB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BC6F-FB4D-BA92-81A407CCEFBB}"/>
              </c:ext>
            </c:extLst>
          </c:dPt>
          <c:dPt>
            <c:idx val="4"/>
            <c:bubble3D val="0"/>
            <c:spPr>
              <a:solidFill>
                <a:srgbClr val="E7E6E6"/>
              </a:solidFill>
              <a:ln w="6350" cap="flat">
                <a:solidFill>
                  <a:srgbClr val="FFFFFF"/>
                </a:solidFill>
                <a:prstDash val="solid"/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9-BC6F-FB4D-BA92-81A407CCEFBB}"/>
              </c:ext>
            </c:extLst>
          </c:dPt>
          <c:dLbls>
            <c:dLbl>
              <c:idx val="0"/>
              <c:numFmt formatCode="&quot;392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BC6F-FB4D-BA92-81A407CCEFBB}"/>
                </c:ext>
              </c:extLst>
            </c:dLbl>
            <c:dLbl>
              <c:idx val="1"/>
              <c:numFmt formatCode="&quot;50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BC6F-FB4D-BA92-81A407CCEFBB}"/>
                </c:ext>
              </c:extLst>
            </c:dLbl>
            <c:dLbl>
              <c:idx val="2"/>
              <c:numFmt formatCode="&quot;10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BC6F-FB4D-BA92-81A407CCEFBB}"/>
                </c:ext>
              </c:extLst>
            </c:dLbl>
            <c:dLbl>
              <c:idx val="3"/>
              <c:numFmt formatCode="&quot;11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BC6F-FB4D-BA92-81A407CCEFBB}"/>
                </c:ext>
              </c:extLst>
            </c:dLbl>
            <c:dLbl>
              <c:idx val="4"/>
              <c:numFmt formatCode="&quot;28, &quot;#,##0%" sourceLinked="0"/>
              <c:spPr/>
              <c:txPr>
                <a:bodyPr/>
                <a:lstStyle/>
                <a:p>
                  <a:pPr>
                    <a:defRPr sz="1000" b="0" i="0" u="none" strike="noStrike">
                      <a:solidFill>
                        <a:srgbClr val="000000"/>
                      </a:solidFill>
                      <a:latin typeface="Aino Regular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BC6F-FB4D-BA92-81A407CCEFBB}"/>
                </c:ext>
              </c:extLst>
            </c:dLbl>
            <c:numFmt formatCode="&quot;392, &quot;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5"/>
                <c:pt idx="0">
                  <c:v>Jah</c:v>
                </c:pt>
                <c:pt idx="1">
                  <c:v>Pigem jah</c:v>
                </c:pt>
                <c:pt idx="2">
                  <c:v>Pigem ei </c:v>
                </c:pt>
                <c:pt idx="3">
                  <c:v>Ei</c:v>
                </c:pt>
                <c:pt idx="4">
                  <c:v>Ei vastanud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392</c:v>
                </c:pt>
                <c:pt idx="1">
                  <c:v>50</c:v>
                </c:pt>
                <c:pt idx="2">
                  <c:v>10</c:v>
                </c:pt>
                <c:pt idx="3">
                  <c:v>11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C6F-FB4D-BA92-81A407CCEF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20555599999999999"/>
          <c:y val="2.17066E-2"/>
          <c:w val="0.67450829920556998"/>
          <c:h val="9.3496300000000004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000" b="0" i="0" u="none" strike="noStrike">
              <a:solidFill>
                <a:srgbClr val="595959"/>
              </a:solidFill>
              <a:latin typeface="Aino" panose="02000603040504020204" pitchFamily="2" charset="77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t-EE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81954"/>
          <c:y val="0.181954"/>
          <c:w val="0.63609099999999996"/>
          <c:h val="0.62359100000000001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ACAB4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76A5-E046-88D0-E2C9B254A079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76A5-E046-88D0-E2C9B254A079}"/>
              </c:ext>
            </c:extLst>
          </c:dPt>
          <c:dPt>
            <c:idx val="2"/>
            <c:bubble3D val="0"/>
            <c:spPr>
              <a:solidFill>
                <a:srgbClr val="CF6363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76A5-E046-88D0-E2C9B254A07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76A5-E046-88D0-E2C9B254A079}"/>
              </c:ext>
            </c:extLst>
          </c:dPt>
          <c:dPt>
            <c:idx val="4"/>
            <c:bubble3D val="0"/>
            <c:spPr>
              <a:solidFill>
                <a:srgbClr val="E7E6E6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76A5-E046-88D0-E2C9B254A079}"/>
              </c:ext>
            </c:extLst>
          </c:dPt>
          <c:dLbls>
            <c:dLbl>
              <c:idx val="0"/>
              <c:numFmt formatCode="&quot;181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76A5-E046-88D0-E2C9B254A079}"/>
                </c:ext>
              </c:extLst>
            </c:dLbl>
            <c:dLbl>
              <c:idx val="1"/>
              <c:numFmt formatCode="&quot;119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76A5-E046-88D0-E2C9B254A079}"/>
                </c:ext>
              </c:extLst>
            </c:dLbl>
            <c:dLbl>
              <c:idx val="2"/>
              <c:numFmt formatCode="&quot;26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76A5-E046-88D0-E2C9B254A079}"/>
                </c:ext>
              </c:extLst>
            </c:dLbl>
            <c:dLbl>
              <c:idx val="3"/>
              <c:numFmt formatCode="&quot;10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76A5-E046-88D0-E2C9B254A079}"/>
                </c:ext>
              </c:extLst>
            </c:dLbl>
            <c:dLbl>
              <c:idx val="4"/>
              <c:numFmt formatCode="&quot;125 + 30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76A5-E046-88D0-E2C9B254A079}"/>
                </c:ext>
              </c:extLst>
            </c:dLbl>
            <c:numFmt formatCode="&quot;181, &quot;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5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  <c:pt idx="4">
                  <c:v>Ei oska öelda/Ei vastanud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181</c:v>
                </c:pt>
                <c:pt idx="1">
                  <c:v>119</c:v>
                </c:pt>
                <c:pt idx="2">
                  <c:v>26</c:v>
                </c:pt>
                <c:pt idx="3">
                  <c:v>10</c:v>
                </c:pt>
                <c:pt idx="4">
                  <c:v>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6A5-E046-88D0-E2C9B254A0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119725"/>
          <c:y val="2.0356800000000001E-2"/>
          <c:w val="0.76055099999999998"/>
          <c:h val="8.7062200000000006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000" b="0" i="0" u="none" strike="noStrike">
              <a:solidFill>
                <a:srgbClr val="595959"/>
              </a:solidFill>
              <a:latin typeface="Aino" panose="02000603040504020204" pitchFamily="2" charset="77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t-EE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6.05681E-2"/>
          <c:y val="9.3895699999999999E-2"/>
          <c:w val="0.93443200000000004"/>
          <c:h val="0.8583079999999999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Jah</c:v>
                </c:pt>
              </c:strCache>
            </c:strRef>
          </c:tx>
          <c:spPr>
            <a:solidFill>
              <a:srgbClr val="FACAB4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ettevõtja</c:v>
                </c:pt>
                <c:pt idx="1">
                  <c:v>kodune</c:v>
                </c:pt>
                <c:pt idx="2">
                  <c:v>õpilane/üliõpilane </c:v>
                </c:pt>
                <c:pt idx="3">
                  <c:v>palgatöötaja - juht/keskastme juht</c:v>
                </c:pt>
                <c:pt idx="4">
                  <c:v>palgatöötaja - lihttööline</c:v>
                </c:pt>
                <c:pt idx="5">
                  <c:v>palgatöötaja - spetsialist</c:v>
                </c:pt>
                <c:pt idx="6">
                  <c:v>pensionär</c:v>
                </c:pt>
                <c:pt idx="7">
                  <c:v>muu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20</c:v>
                </c:pt>
                <c:pt idx="1">
                  <c:v>8</c:v>
                </c:pt>
                <c:pt idx="2">
                  <c:v>10</c:v>
                </c:pt>
                <c:pt idx="3">
                  <c:v>18</c:v>
                </c:pt>
                <c:pt idx="4">
                  <c:v>20</c:v>
                </c:pt>
                <c:pt idx="5">
                  <c:v>70</c:v>
                </c:pt>
                <c:pt idx="6">
                  <c:v>15</c:v>
                </c:pt>
                <c:pt idx="7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66-3649-97E3-9250D7BAE96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Pigem jah</c:v>
                </c:pt>
              </c:strCache>
            </c:strRef>
          </c:tx>
          <c:spPr>
            <a:solidFill>
              <a:srgbClr val="FBE5D6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ettevõtja</c:v>
                </c:pt>
                <c:pt idx="1">
                  <c:v>kodune</c:v>
                </c:pt>
                <c:pt idx="2">
                  <c:v>õpilane/üliõpilane </c:v>
                </c:pt>
                <c:pt idx="3">
                  <c:v>palgatöötaja - juht/keskastme juht</c:v>
                </c:pt>
                <c:pt idx="4">
                  <c:v>palgatöötaja - lihttööline</c:v>
                </c:pt>
                <c:pt idx="5">
                  <c:v>palgatöötaja - spetsialist</c:v>
                </c:pt>
                <c:pt idx="6">
                  <c:v>pensionär</c:v>
                </c:pt>
                <c:pt idx="7">
                  <c:v>muu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17</c:v>
                </c:pt>
                <c:pt idx="1">
                  <c:v>5</c:v>
                </c:pt>
                <c:pt idx="2">
                  <c:v>8</c:v>
                </c:pt>
                <c:pt idx="3">
                  <c:v>13</c:v>
                </c:pt>
                <c:pt idx="4">
                  <c:v>11</c:v>
                </c:pt>
                <c:pt idx="5">
                  <c:v>41</c:v>
                </c:pt>
                <c:pt idx="6">
                  <c:v>20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66-3649-97E3-9250D7BAE96C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Pigem ei</c:v>
                </c:pt>
              </c:strCache>
            </c:strRef>
          </c:tx>
          <c:spPr>
            <a:solidFill>
              <a:srgbClr val="CF636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ettevõtja</c:v>
                </c:pt>
                <c:pt idx="1">
                  <c:v>kodune</c:v>
                </c:pt>
                <c:pt idx="2">
                  <c:v>õpilane/üliõpilane </c:v>
                </c:pt>
                <c:pt idx="3">
                  <c:v>palgatöötaja - juht/keskastme juht</c:v>
                </c:pt>
                <c:pt idx="4">
                  <c:v>palgatöötaja - lihttööline</c:v>
                </c:pt>
                <c:pt idx="5">
                  <c:v>palgatöötaja - spetsialist</c:v>
                </c:pt>
                <c:pt idx="6">
                  <c:v>pensionär</c:v>
                </c:pt>
                <c:pt idx="7">
                  <c:v>muu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7"/>
                <c:pt idx="0">
                  <c:v>4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3</c:v>
                </c:pt>
                <c:pt idx="5">
                  <c:v>8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66-3649-97E3-9250D7BAE96C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Ei</c:v>
                </c:pt>
              </c:strCache>
            </c:strRef>
          </c:tx>
          <c:spPr>
            <a:solidFill>
              <a:schemeClr val="accent4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ettevõtja</c:v>
                </c:pt>
                <c:pt idx="1">
                  <c:v>kodune</c:v>
                </c:pt>
                <c:pt idx="2">
                  <c:v>õpilane/üliõpilane </c:v>
                </c:pt>
                <c:pt idx="3">
                  <c:v>palgatöötaja - juht/keskastme juht</c:v>
                </c:pt>
                <c:pt idx="4">
                  <c:v>palgatöötaja - lihttööline</c:v>
                </c:pt>
                <c:pt idx="5">
                  <c:v>palgatöötaja - spetsialist</c:v>
                </c:pt>
                <c:pt idx="6">
                  <c:v>pensionär</c:v>
                </c:pt>
                <c:pt idx="7">
                  <c:v>muu</c:v>
                </c:pt>
              </c:strCache>
            </c:strRef>
          </c:cat>
          <c:val>
            <c:numRef>
              <c:f>Sheet1!$B$5:$I$5</c:f>
              <c:numCache>
                <c:formatCode>General</c:formatCode>
                <c:ptCount val="8"/>
                <c:pt idx="0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66-3649-97E3-9250D7BAE96C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Ei oska öelda/Ei vastanud</c:v>
                </c:pt>
              </c:strCache>
            </c:strRef>
          </c:tx>
          <c:spPr>
            <a:solidFill>
              <a:srgbClr val="E7E6E6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ettevõtja</c:v>
                </c:pt>
                <c:pt idx="1">
                  <c:v>kodune</c:v>
                </c:pt>
                <c:pt idx="2">
                  <c:v>õpilane/üliõpilane </c:v>
                </c:pt>
                <c:pt idx="3">
                  <c:v>palgatöötaja - juht/keskastme juht</c:v>
                </c:pt>
                <c:pt idx="4">
                  <c:v>palgatöötaja - lihttööline</c:v>
                </c:pt>
                <c:pt idx="5">
                  <c:v>palgatöötaja - spetsialist</c:v>
                </c:pt>
                <c:pt idx="6">
                  <c:v>pensionär</c:v>
                </c:pt>
                <c:pt idx="7">
                  <c:v>muu</c:v>
                </c:pt>
              </c:strCache>
            </c:strRef>
          </c:cat>
          <c:val>
            <c:numRef>
              <c:f>Sheet1!$B$6:$I$6</c:f>
              <c:numCache>
                <c:formatCode>General</c:formatCode>
                <c:ptCount val="8"/>
                <c:pt idx="0">
                  <c:v>13</c:v>
                </c:pt>
                <c:pt idx="1">
                  <c:v>7</c:v>
                </c:pt>
                <c:pt idx="2">
                  <c:v>9</c:v>
                </c:pt>
                <c:pt idx="3">
                  <c:v>19</c:v>
                </c:pt>
                <c:pt idx="4">
                  <c:v>13</c:v>
                </c:pt>
                <c:pt idx="5">
                  <c:v>59</c:v>
                </c:pt>
                <c:pt idx="6">
                  <c:v>22</c:v>
                </c:pt>
                <c:pt idx="7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66-3649-97E3-9250D7BAE9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D9D9D9"/>
            </a:solidFill>
            <a:prstDash val="solid"/>
            <a:round/>
          </a:ln>
        </c:spPr>
        <c:txPr>
          <a:bodyPr rot="0"/>
          <a:lstStyle/>
          <a:p>
            <a:pPr>
              <a:defRPr sz="900" b="0" i="0" u="none" strike="noStrike">
                <a:solidFill>
                  <a:srgbClr val="595959"/>
                </a:solidFill>
                <a:latin typeface="Bahnschrift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900" b="0" i="0" u="none" strike="noStrike">
                <a:solidFill>
                  <a:srgbClr val="595959"/>
                </a:solidFill>
                <a:latin typeface="Bahnschrift"/>
              </a:defRPr>
            </a:pPr>
            <a:endParaRPr lang="en-US"/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15814700000000001"/>
          <c:y val="0"/>
          <c:w val="0.74427399999999999"/>
          <c:h val="6.02964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000" b="0" i="0" u="none" strike="noStrike">
              <a:solidFill>
                <a:srgbClr val="595959"/>
              </a:solidFill>
              <a:latin typeface="Aino" panose="02000603040504020204" pitchFamily="2" charset="77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t-EE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3.52646E-2"/>
          <c:y val="6.9758100000000003E-2"/>
          <c:w val="0.959735"/>
          <c:h val="0.8807009999999999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Jah</c:v>
                </c:pt>
              </c:strCache>
            </c:strRef>
          </c:tx>
          <c:spPr>
            <a:ln w="28575" cap="rnd">
              <a:solidFill>
                <a:srgbClr val="F9CAB4"/>
              </a:solidFill>
              <a:prstDash val="solid"/>
              <a:round/>
            </a:ln>
            <a:effectLst/>
          </c:spPr>
          <c:marker>
            <c:symbol val="circle"/>
            <c:size val="4"/>
            <c:spPr>
              <a:solidFill>
                <a:srgbClr val="F9CAB4"/>
              </a:solidFill>
              <a:ln w="9525" cap="flat">
                <a:solidFill>
                  <a:srgbClr val="F9CAB4"/>
                </a:solidFill>
                <a:prstDash val="solid"/>
                <a:miter lim="8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Sheet1!$B$2:$K$2</c:f>
              <c:numCache>
                <c:formatCode>General</c:formatCode>
                <c:ptCount val="10"/>
                <c:pt idx="0">
                  <c:v>85.1</c:v>
                </c:pt>
                <c:pt idx="1">
                  <c:v>80</c:v>
                </c:pt>
                <c:pt idx="2">
                  <c:v>85</c:v>
                </c:pt>
                <c:pt idx="3">
                  <c:v>86</c:v>
                </c:pt>
                <c:pt idx="4">
                  <c:v>78</c:v>
                </c:pt>
                <c:pt idx="5">
                  <c:v>78</c:v>
                </c:pt>
                <c:pt idx="6">
                  <c:v>68</c:v>
                </c:pt>
                <c:pt idx="7">
                  <c:v>81</c:v>
                </c:pt>
                <c:pt idx="8">
                  <c:v>75</c:v>
                </c:pt>
                <c:pt idx="9">
                  <c:v>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E91-924A-80E9-CB8E9C92A24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Pigem jah</c:v>
                </c:pt>
              </c:strCache>
            </c:strRef>
          </c:tx>
          <c:spPr>
            <a:ln w="28575" cap="rnd">
              <a:solidFill>
                <a:srgbClr val="FBE5D7"/>
              </a:solidFill>
              <a:prstDash val="solid"/>
              <a:round/>
            </a:ln>
            <a:effectLst/>
          </c:spPr>
          <c:marker>
            <c:symbol val="circle"/>
            <c:size val="4"/>
            <c:spPr>
              <a:solidFill>
                <a:srgbClr val="FCE5D6"/>
              </a:solidFill>
              <a:ln w="9525" cap="flat">
                <a:solidFill>
                  <a:srgbClr val="FBE5D6"/>
                </a:solidFill>
                <a:prstDash val="solid"/>
                <a:miter lim="8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Sheet1!$B$3:$K$3</c:f>
              <c:numCache>
                <c:formatCode>General</c:formatCode>
                <c:ptCount val="10"/>
                <c:pt idx="0">
                  <c:v>10</c:v>
                </c:pt>
                <c:pt idx="1">
                  <c:v>13</c:v>
                </c:pt>
                <c:pt idx="2">
                  <c:v>13</c:v>
                </c:pt>
                <c:pt idx="3">
                  <c:v>12</c:v>
                </c:pt>
                <c:pt idx="4">
                  <c:v>19</c:v>
                </c:pt>
                <c:pt idx="5">
                  <c:v>18</c:v>
                </c:pt>
                <c:pt idx="6">
                  <c:v>24</c:v>
                </c:pt>
                <c:pt idx="7">
                  <c:v>15</c:v>
                </c:pt>
                <c:pt idx="8">
                  <c:v>21</c:v>
                </c:pt>
                <c:pt idx="9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E91-924A-80E9-CB8E9C92A246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Pigem ei</c:v>
                </c:pt>
              </c:strCache>
            </c:strRef>
          </c:tx>
          <c:spPr>
            <a:ln w="28575" cap="rnd">
              <a:solidFill>
                <a:srgbClr val="CE6363"/>
              </a:solidFill>
              <a:prstDash val="solid"/>
              <a:round/>
            </a:ln>
            <a:effectLst/>
          </c:spPr>
          <c:marker>
            <c:symbol val="circle"/>
            <c:size val="4"/>
            <c:spPr>
              <a:solidFill>
                <a:srgbClr val="CF6364"/>
              </a:solidFill>
              <a:ln w="9525" cap="flat">
                <a:solidFill>
                  <a:srgbClr val="D06363"/>
                </a:solidFill>
                <a:prstDash val="solid"/>
                <a:miter lim="8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Sheet1!$B$4:$K$4</c:f>
              <c:numCache>
                <c:formatCode>General</c:formatCode>
                <c:ptCount val="10"/>
                <c:pt idx="0">
                  <c:v>2.9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4</c:v>
                </c:pt>
                <c:pt idx="7">
                  <c:v>2</c:v>
                </c:pt>
                <c:pt idx="8">
                  <c:v>3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E91-924A-80E9-CB8E9C92A246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Ei</c:v>
                </c:pt>
              </c:strCache>
            </c:strRef>
          </c:tx>
          <c:spPr>
            <a:ln w="28575" cap="rnd">
              <a:solidFill>
                <a:srgbClr val="FEC000"/>
              </a:solidFill>
              <a:prstDash val="solid"/>
              <a:round/>
            </a:ln>
            <a:effectLst/>
          </c:spPr>
          <c:marker>
            <c:symbol val="circle"/>
            <c:size val="4"/>
            <c:spPr>
              <a:solidFill>
                <a:srgbClr val="FFC001"/>
              </a:solidFill>
              <a:ln w="9525" cap="flat">
                <a:solidFill>
                  <a:schemeClr val="accent4"/>
                </a:solidFill>
                <a:prstDash val="solid"/>
                <a:miter lim="8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Sheet1!$B$5:$K$5</c:f>
              <c:numCache>
                <c:formatCode>General</c:formatCode>
                <c:ptCount val="10"/>
                <c:pt idx="0">
                  <c:v>2.1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4</c:v>
                </c:pt>
                <c:pt idx="7">
                  <c:v>2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E91-924A-80E9-CB8E9C92A2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D9D9D9"/>
            </a:solidFill>
            <a:prstDash val="solid"/>
            <a:round/>
          </a:ln>
        </c:spPr>
        <c:txPr>
          <a:bodyPr rot="0"/>
          <a:lstStyle/>
          <a:p>
            <a:pPr>
              <a:defRPr sz="900" b="0" i="0" u="none" strike="noStrike">
                <a:solidFill>
                  <a:srgbClr val="595959"/>
                </a:solidFill>
                <a:latin typeface="Bahnschrift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900" b="0" i="0" u="none" strike="noStrike">
                <a:solidFill>
                  <a:srgbClr val="595959"/>
                </a:solidFill>
                <a:latin typeface="Bahnschrift"/>
              </a:defRPr>
            </a:pPr>
            <a:endParaRPr lang="en-US"/>
          </a:p>
        </c:txPr>
        <c:crossAx val="2094734552"/>
        <c:crosses val="autoZero"/>
        <c:crossBetween val="between"/>
        <c:majorUnit val="22.5"/>
        <c:minorUnit val="11.2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31569799256115039"/>
          <c:y val="3.7041381139353714E-2"/>
          <c:w val="0.40154800000000002"/>
          <c:h val="6.2041399999999997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000" b="0" i="0" u="none" strike="noStrike">
              <a:solidFill>
                <a:srgbClr val="595959"/>
              </a:solidFill>
              <a:latin typeface="Aino" panose="02000603040504020204" pitchFamily="2" charset="77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t-EE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84146"/>
          <c:y val="0.184146"/>
          <c:w val="0.63170800000000005"/>
          <c:h val="0.61920799999999998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ACAB4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F272-D842-907D-E18F7E84E4E7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F272-D842-907D-E18F7E84E4E7}"/>
              </c:ext>
            </c:extLst>
          </c:dPt>
          <c:dPt>
            <c:idx val="2"/>
            <c:bubble3D val="0"/>
            <c:spPr>
              <a:solidFill>
                <a:srgbClr val="CF6363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F272-D842-907D-E18F7E84E4E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F272-D842-907D-E18F7E84E4E7}"/>
              </c:ext>
            </c:extLst>
          </c:dPt>
          <c:dPt>
            <c:idx val="4"/>
            <c:bubble3D val="0"/>
            <c:spPr>
              <a:solidFill>
                <a:srgbClr val="E7E6E6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F272-D842-907D-E18F7E84E4E7}"/>
              </c:ext>
            </c:extLst>
          </c:dPt>
          <c:dLbls>
            <c:dLbl>
              <c:idx val="0"/>
              <c:numFmt formatCode="&quot;360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F272-D842-907D-E18F7E84E4E7}"/>
                </c:ext>
              </c:extLst>
            </c:dLbl>
            <c:dLbl>
              <c:idx val="1"/>
              <c:numFmt formatCode="&quot;89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F272-D842-907D-E18F7E84E4E7}"/>
                </c:ext>
              </c:extLst>
            </c:dLbl>
            <c:dLbl>
              <c:idx val="2"/>
              <c:layout>
                <c:manualLayout>
                  <c:x val="-9.905554910399364E-2"/>
                  <c:y val="-8.8049376981327643E-2"/>
                </c:manualLayout>
              </c:layout>
              <c:numFmt formatCode="&quot;8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272-D842-907D-E18F7E84E4E7}"/>
                </c:ext>
              </c:extLst>
            </c:dLbl>
            <c:dLbl>
              <c:idx val="3"/>
              <c:layout>
                <c:manualLayout>
                  <c:x val="-3.9622219641597477E-2"/>
                  <c:y val="-0.12106789334932552"/>
                </c:manualLayout>
              </c:layout>
              <c:numFmt formatCode="&quot;11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272-D842-907D-E18F7E84E4E7}"/>
                </c:ext>
              </c:extLst>
            </c:dLbl>
            <c:dLbl>
              <c:idx val="4"/>
              <c:numFmt formatCode="&quot;23,  &quot;0%" sourceLinked="0"/>
              <c:spPr/>
              <c:txPr>
                <a:bodyPr/>
                <a:lstStyle/>
                <a:p>
                  <a:pPr>
                    <a:defRPr sz="10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F272-D842-907D-E18F7E84E4E7}"/>
                </c:ext>
              </c:extLst>
            </c:dLbl>
            <c:numFmt formatCode="&quot;360, &quot;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5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  <c:pt idx="4">
                  <c:v>Ei vastanud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360</c:v>
                </c:pt>
                <c:pt idx="1">
                  <c:v>89</c:v>
                </c:pt>
                <c:pt idx="2">
                  <c:v>8</c:v>
                </c:pt>
                <c:pt idx="3">
                  <c:v>11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272-D842-907D-E18F7E84E4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12234495596664521"/>
          <c:y val="5.8881807577446189E-2"/>
          <c:w val="0.75531000000000004"/>
          <c:h val="5.58173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000" b="0" i="0" u="none" strike="noStrike">
              <a:solidFill>
                <a:srgbClr val="595959"/>
              </a:solidFill>
              <a:latin typeface="Aino" panose="02000603040504020204" pitchFamily="2" charset="77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t-EE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9.6943799999999997E-2"/>
          <c:y val="0.115635"/>
          <c:w val="0.80611200000000005"/>
          <c:h val="0.7769279999999999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ACAB4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EF68-A74A-8709-03A6B5241E94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EF68-A74A-8709-03A6B5241E94}"/>
              </c:ext>
            </c:extLst>
          </c:dPt>
          <c:dPt>
            <c:idx val="2"/>
            <c:bubble3D val="0"/>
            <c:spPr>
              <a:solidFill>
                <a:srgbClr val="CF6363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EF68-A74A-8709-03A6B5241E9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6350" cap="flat">
                <a:solidFill>
                  <a:srgbClr val="FFFFFF"/>
                </a:solidFill>
                <a:prstDash val="solid"/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EF68-A74A-8709-03A6B5241E94}"/>
              </c:ext>
            </c:extLst>
          </c:dPt>
          <c:dLbls>
            <c:dLbl>
              <c:idx val="0"/>
              <c:numFmt formatCode="&quot;447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68-A74A-8709-03A6B5241E94}"/>
                </c:ext>
              </c:extLst>
            </c:dLbl>
            <c:dLbl>
              <c:idx val="1"/>
              <c:numFmt formatCode="&quot;38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68-A74A-8709-03A6B5241E94}"/>
                </c:ext>
              </c:extLst>
            </c:dLbl>
            <c:dLbl>
              <c:idx val="2"/>
              <c:layout>
                <c:manualLayout>
                  <c:x val="5.7579454303513675E-2"/>
                  <c:y val="-2.4166141269807057E-2"/>
                </c:manualLayout>
              </c:layout>
              <c:numFmt formatCode="&quot;5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68-A74A-8709-03A6B5241E94}"/>
                </c:ext>
              </c:extLst>
            </c:dLbl>
            <c:dLbl>
              <c:idx val="3"/>
              <c:numFmt formatCode="#,##0%" sourceLinked="0"/>
              <c:spPr/>
              <c:txPr>
                <a:bodyPr/>
                <a:lstStyle/>
                <a:p>
                  <a:pPr>
                    <a:defRPr sz="1000" b="0" i="0" u="none" strike="noStrike">
                      <a:solidFill>
                        <a:srgbClr val="000000"/>
                      </a:solidFill>
                      <a:latin typeface="Aino Regular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F68-A74A-8709-03A6B5241E94}"/>
                </c:ext>
              </c:extLst>
            </c:dLbl>
            <c:numFmt formatCode="&quot;447, &quot;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eparator>; </c:separator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4"/>
                <c:pt idx="0">
                  <c:v>Eesti</c:v>
                </c:pt>
                <c:pt idx="1">
                  <c:v>Vene</c:v>
                </c:pt>
                <c:pt idx="2">
                  <c:v>Inglise</c:v>
                </c:pt>
                <c:pt idx="3">
                  <c:v>Soome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447</c:v>
                </c:pt>
                <c:pt idx="1">
                  <c:v>38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F68-A74A-8709-03A6B5241E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14779200000000001"/>
          <c:y val="0"/>
          <c:w val="0.70441600000000004"/>
          <c:h val="0.13777500000000001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100" b="0" i="0" u="none" strike="noStrike">
              <a:solidFill>
                <a:srgbClr val="595959"/>
              </a:solidFill>
              <a:latin typeface="Bahnschrift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t-EE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6.7223900000000003E-2"/>
          <c:y val="7.0410200000000006E-2"/>
          <c:w val="0.92777600000000005"/>
          <c:h val="0.8428970000000000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Naised</c:v>
                </c:pt>
              </c:strCache>
            </c:strRef>
          </c:tx>
          <c:spPr>
            <a:solidFill>
              <a:srgbClr val="FACAB4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9</c:v>
                </c:pt>
                <c:pt idx="1">
                  <c:v>28</c:v>
                </c:pt>
                <c:pt idx="2">
                  <c:v>63</c:v>
                </c:pt>
                <c:pt idx="3">
                  <c:v>86</c:v>
                </c:pt>
                <c:pt idx="4">
                  <c:v>75</c:v>
                </c:pt>
                <c:pt idx="5">
                  <c:v>68</c:v>
                </c:pt>
                <c:pt idx="6">
                  <c:v>31</c:v>
                </c:pt>
                <c:pt idx="7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E4-A34D-80E1-5D305CED66D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Mehed</c:v>
                </c:pt>
              </c:strCache>
            </c:strRef>
          </c:tx>
          <c:spPr>
            <a:solidFill>
              <a:srgbClr val="CF636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000000"/>
                    </a:solidFill>
                    <a:latin typeface="Bahnschrift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6</c:v>
                </c:pt>
                <c:pt idx="1">
                  <c:v>10</c:v>
                </c:pt>
                <c:pt idx="2">
                  <c:v>11</c:v>
                </c:pt>
                <c:pt idx="3">
                  <c:v>21</c:v>
                </c:pt>
                <c:pt idx="4">
                  <c:v>20</c:v>
                </c:pt>
                <c:pt idx="5">
                  <c:v>23</c:v>
                </c:pt>
                <c:pt idx="6">
                  <c:v>18</c:v>
                </c:pt>
                <c:pt idx="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E4-A34D-80E1-5D305CED66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D9D9D9"/>
            </a:solidFill>
            <a:prstDash val="solid"/>
            <a:round/>
          </a:ln>
        </c:spPr>
        <c:txPr>
          <a:bodyPr rot="0"/>
          <a:lstStyle/>
          <a:p>
            <a:pPr>
              <a:defRPr sz="1100" b="0" i="0" u="none" strike="noStrike">
                <a:solidFill>
                  <a:srgbClr val="595959"/>
                </a:solidFill>
                <a:latin typeface="Bahnschrift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100" b="0" i="0" u="none" strike="noStrike">
                <a:solidFill>
                  <a:srgbClr val="595959"/>
                </a:solidFill>
                <a:latin typeface="Bahnschrift"/>
              </a:defRPr>
            </a:pPr>
            <a:endParaRPr lang="en-US"/>
          </a:p>
        </c:txPr>
        <c:crossAx val="2094734552"/>
        <c:crosses val="autoZero"/>
        <c:crossBetween val="between"/>
        <c:majorUnit val="30"/>
        <c:minorUnit val="1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35857600000000001"/>
          <c:y val="0"/>
          <c:w val="0.28284700000000002"/>
          <c:h val="8.1735500000000003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100" b="0" i="0" u="none" strike="noStrike">
              <a:solidFill>
                <a:srgbClr val="595959"/>
              </a:solidFill>
              <a:latin typeface="Bahnschrift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t-EE"/>
  <c:roundedCorners val="0"/>
  <c:style val="2"/>
  <c:chart>
    <c:title>
      <c:tx>
        <c:rich>
          <a:bodyPr rot="0"/>
          <a:lstStyle/>
          <a:p>
            <a:pPr>
              <a:defRPr sz="1400" b="0" i="0" u="none" strike="noStrike">
                <a:solidFill>
                  <a:srgbClr val="595959"/>
                </a:solidFill>
                <a:latin typeface="Bahnschrift"/>
              </a:defRPr>
            </a:pPr>
            <a:r>
              <a:rPr lang="en-GB" sz="1200" b="1" i="0" u="none" strike="noStrike" dirty="0">
                <a:solidFill>
                  <a:schemeClr val="tx1"/>
                </a:solidFill>
                <a:latin typeface="Aino" panose="02000603040504020204" pitchFamily="2" charset="77"/>
              </a:rPr>
              <a:t>Mitu </a:t>
            </a:r>
            <a:r>
              <a:rPr lang="en-GB" sz="1200" b="1" i="0" u="none" strike="noStrike" dirty="0" err="1">
                <a:solidFill>
                  <a:schemeClr val="tx1"/>
                </a:solidFill>
                <a:latin typeface="Aino" panose="02000603040504020204" pitchFamily="2" charset="77"/>
              </a:rPr>
              <a:t>korda</a:t>
            </a:r>
            <a:r>
              <a:rPr lang="en-GB" sz="1200" b="1" i="0" u="none" strike="noStrike" dirty="0">
                <a:solidFill>
                  <a:schemeClr val="tx1"/>
                </a:solidFill>
                <a:latin typeface="Aino" panose="02000603040504020204" pitchFamily="2" charset="77"/>
              </a:rPr>
              <a:t> </a:t>
            </a:r>
            <a:r>
              <a:rPr lang="en-GB" sz="1200" b="1" i="0" u="none" strike="noStrike" dirty="0" err="1">
                <a:solidFill>
                  <a:schemeClr val="tx1"/>
                </a:solidFill>
                <a:latin typeface="Aino" panose="02000603040504020204" pitchFamily="2" charset="77"/>
              </a:rPr>
              <a:t>olete</a:t>
            </a:r>
            <a:r>
              <a:rPr lang="en-GB" sz="1200" b="1" i="0" u="none" strike="noStrike" dirty="0">
                <a:solidFill>
                  <a:schemeClr val="tx1"/>
                </a:solidFill>
                <a:latin typeface="Aino" panose="02000603040504020204" pitchFamily="2" charset="77"/>
              </a:rPr>
              <a:t> </a:t>
            </a:r>
            <a:r>
              <a:rPr lang="en-GB" sz="1200" b="1" i="0" u="none" strike="noStrike" dirty="0" err="1">
                <a:solidFill>
                  <a:schemeClr val="tx1"/>
                </a:solidFill>
                <a:latin typeface="Aino" panose="02000603040504020204" pitchFamily="2" charset="77"/>
              </a:rPr>
              <a:t>külastanud</a:t>
            </a:r>
            <a:r>
              <a:rPr lang="en-GB" sz="1200" b="1" i="0" u="none" strike="noStrike" dirty="0">
                <a:solidFill>
                  <a:schemeClr val="tx1"/>
                </a:solidFill>
                <a:latin typeface="Aino" panose="02000603040504020204" pitchFamily="2" charset="77"/>
              </a:rPr>
              <a:t> </a:t>
            </a:r>
            <a:r>
              <a:rPr lang="en-GB" sz="1200" b="1" i="0" u="none" strike="noStrike" dirty="0" err="1">
                <a:solidFill>
                  <a:schemeClr val="tx1"/>
                </a:solidFill>
                <a:latin typeface="Aino" panose="02000603040504020204" pitchFamily="2" charset="77"/>
              </a:rPr>
              <a:t>Fertilitase</a:t>
            </a:r>
            <a:r>
              <a:rPr lang="en-GB" sz="1200" b="1" i="0" u="none" strike="noStrike" dirty="0">
                <a:solidFill>
                  <a:schemeClr val="tx1"/>
                </a:solidFill>
                <a:latin typeface="Aino" panose="02000603040504020204" pitchFamily="2" charset="77"/>
              </a:rPr>
              <a:t> </a:t>
            </a:r>
            <a:r>
              <a:rPr lang="en-GB" sz="1200" b="1" i="0" u="none" strike="noStrike" dirty="0" err="1">
                <a:solidFill>
                  <a:schemeClr val="tx1"/>
                </a:solidFill>
                <a:latin typeface="Aino" panose="02000603040504020204" pitchFamily="2" charset="77"/>
              </a:rPr>
              <a:t>erahaiglat</a:t>
            </a:r>
            <a:r>
              <a:rPr lang="en-GB" sz="1200" b="1" i="0" u="none" strike="noStrike" dirty="0">
                <a:solidFill>
                  <a:schemeClr val="tx1"/>
                </a:solidFill>
                <a:latin typeface="Aino" panose="02000603040504020204" pitchFamily="2" charset="77"/>
              </a:rPr>
              <a:t>?</a:t>
            </a:r>
          </a:p>
        </c:rich>
      </c:tx>
      <c:layout>
        <c:manualLayout>
          <c:xMode val="edge"/>
          <c:yMode val="edge"/>
          <c:x val="0"/>
          <c:y val="0"/>
          <c:w val="0.67934899999999998"/>
          <c:h val="0.155335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7.5197900000000002E-3"/>
          <c:y val="0.155335"/>
          <c:w val="0.54249800000000004"/>
          <c:h val="0.82061600000000001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ACAB4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8B5A-5C4B-A38F-56A4968D077B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8B5A-5C4B-A38F-56A4968D077B}"/>
              </c:ext>
            </c:extLst>
          </c:dPt>
          <c:dPt>
            <c:idx val="2"/>
            <c:bubble3D val="0"/>
            <c:spPr>
              <a:solidFill>
                <a:srgbClr val="CF6363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8B5A-5C4B-A38F-56A4968D077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8B5A-5C4B-A38F-56A4968D077B}"/>
              </c:ext>
            </c:extLst>
          </c:dPt>
          <c:dPt>
            <c:idx val="4"/>
            <c:bubble3D val="0"/>
            <c:spPr>
              <a:solidFill>
                <a:srgbClr val="E7E6E6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8B5A-5C4B-A38F-56A4968D077B}"/>
              </c:ext>
            </c:extLst>
          </c:dPt>
          <c:dLbls>
            <c:dLbl>
              <c:idx val="0"/>
              <c:numFmt formatCode="&quot;136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8B5A-5C4B-A38F-56A4968D077B}"/>
                </c:ext>
              </c:extLst>
            </c:dLbl>
            <c:dLbl>
              <c:idx val="1"/>
              <c:numFmt formatCode="&quot;141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B5A-5C4B-A38F-56A4968D077B}"/>
                </c:ext>
              </c:extLst>
            </c:dLbl>
            <c:dLbl>
              <c:idx val="2"/>
              <c:numFmt formatCode="&quot;87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8B5A-5C4B-A38F-56A4968D077B}"/>
                </c:ext>
              </c:extLst>
            </c:dLbl>
            <c:dLbl>
              <c:idx val="3"/>
              <c:numFmt formatCode="&quot;46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8B5A-5C4B-A38F-56A4968D077B}"/>
                </c:ext>
              </c:extLst>
            </c:dLbl>
            <c:dLbl>
              <c:idx val="4"/>
              <c:numFmt formatCode="&quot;51 + 30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8B5A-5C4B-A38F-56A4968D077B}"/>
                </c:ext>
              </c:extLst>
            </c:dLbl>
            <c:numFmt formatCode="&quot;136, &quot;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5"/>
                <c:pt idx="0">
                  <c:v>Ühe korra viimase viie aasta
jooksul/külastasin esimest⠀
korda                                     ⠀</c:v>
                </c:pt>
                <c:pt idx="1">
                  <c:v>2-3 korda viimase viie aasta
jooksul                                  ⠀</c:v>
                </c:pt>
                <c:pt idx="2">
                  <c:v>4-10 korda viimase viie aasta
jooksul                                     ⠀</c:v>
                </c:pt>
                <c:pt idx="3">
                  <c:v>Üle 10 korra viimase viie aasta
jooksul                                       ⠀</c:v>
                </c:pt>
                <c:pt idx="4">
                  <c:v>Ei oska öelda/ei vastanud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136</c:v>
                </c:pt>
                <c:pt idx="1">
                  <c:v>141</c:v>
                </c:pt>
                <c:pt idx="2">
                  <c:v>87</c:v>
                </c:pt>
                <c:pt idx="3">
                  <c:v>46</c:v>
                </c:pt>
                <c:pt idx="4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B5A-5C4B-A38F-56A4968D07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54922599999999999"/>
          <c:y val="0.173237"/>
          <c:w val="0.45077400000000001"/>
          <c:h val="0.80981400000000003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050" b="0" i="0" u="none" strike="noStrike">
              <a:solidFill>
                <a:srgbClr val="595959"/>
              </a:solidFill>
              <a:latin typeface="Aino" panose="02000603040504020204" pitchFamily="2" charset="77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t-EE"/>
  <c:roundedCorners val="0"/>
  <c:style val="2"/>
  <c:chart>
    <c:title>
      <c:tx>
        <c:rich>
          <a:bodyPr rot="0"/>
          <a:lstStyle/>
          <a:p>
            <a:pPr>
              <a:defRPr sz="1200" b="1" i="0" u="none" strike="noStrike">
                <a:solidFill>
                  <a:srgbClr val="595959"/>
                </a:solidFill>
                <a:latin typeface="Aino" panose="02000603040504020204" pitchFamily="2" charset="77"/>
              </a:defRPr>
            </a:pPr>
            <a:r>
              <a:rPr lang="en-GB" sz="1200" b="1" i="0" u="none" strike="noStrike" dirty="0" err="1">
                <a:solidFill>
                  <a:schemeClr val="tx1"/>
                </a:solidFill>
                <a:latin typeface="Aino" panose="02000603040504020204" pitchFamily="2" charset="77"/>
              </a:rPr>
              <a:t>Millal</a:t>
            </a:r>
            <a:r>
              <a:rPr lang="en-GB" sz="1200" b="1" i="0" u="none" strike="noStrike" dirty="0">
                <a:solidFill>
                  <a:schemeClr val="tx1"/>
                </a:solidFill>
                <a:latin typeface="Aino" panose="02000603040504020204" pitchFamily="2" charset="77"/>
              </a:rPr>
              <a:t> </a:t>
            </a:r>
            <a:r>
              <a:rPr lang="en-GB" sz="1200" b="1" i="0" u="none" strike="noStrike" dirty="0" err="1">
                <a:solidFill>
                  <a:schemeClr val="tx1"/>
                </a:solidFill>
                <a:latin typeface="Aino" panose="02000603040504020204" pitchFamily="2" charset="77"/>
              </a:rPr>
              <a:t>külastasite</a:t>
            </a:r>
            <a:r>
              <a:rPr lang="en-GB" sz="1200" b="1" i="0" u="none" strike="noStrike" dirty="0">
                <a:solidFill>
                  <a:schemeClr val="tx1"/>
                </a:solidFill>
                <a:latin typeface="Aino" panose="02000603040504020204" pitchFamily="2" charset="77"/>
              </a:rPr>
              <a:t> </a:t>
            </a:r>
            <a:r>
              <a:rPr lang="en-GB" sz="1200" b="1" i="0" u="none" strike="noStrike" dirty="0" err="1">
                <a:solidFill>
                  <a:schemeClr val="tx1"/>
                </a:solidFill>
                <a:latin typeface="Aino" panose="02000603040504020204" pitchFamily="2" charset="77"/>
              </a:rPr>
              <a:t>viimati</a:t>
            </a:r>
            <a:r>
              <a:rPr lang="en-GB" sz="1200" b="1" i="0" u="none" strike="noStrike" dirty="0">
                <a:solidFill>
                  <a:schemeClr val="tx1"/>
                </a:solidFill>
                <a:latin typeface="Aino" panose="02000603040504020204" pitchFamily="2" charset="77"/>
              </a:rPr>
              <a:t> </a:t>
            </a:r>
            <a:r>
              <a:rPr lang="en-GB" sz="1200" b="1" i="0" u="none" strike="noStrike" dirty="0" err="1">
                <a:solidFill>
                  <a:schemeClr val="tx1"/>
                </a:solidFill>
                <a:latin typeface="Aino" panose="02000603040504020204" pitchFamily="2" charset="77"/>
              </a:rPr>
              <a:t>Fertilitase</a:t>
            </a:r>
            <a:r>
              <a:rPr lang="en-GB" sz="1200" b="1" i="0" u="none" strike="noStrike" dirty="0">
                <a:solidFill>
                  <a:schemeClr val="tx1"/>
                </a:solidFill>
                <a:latin typeface="Aino" panose="02000603040504020204" pitchFamily="2" charset="77"/>
              </a:rPr>
              <a:t> </a:t>
            </a:r>
            <a:r>
              <a:rPr lang="en-GB" sz="1200" b="1" i="0" u="none" strike="noStrike" dirty="0" err="1">
                <a:solidFill>
                  <a:schemeClr val="tx1"/>
                </a:solidFill>
                <a:latin typeface="Aino" panose="02000603040504020204" pitchFamily="2" charset="77"/>
              </a:rPr>
              <a:t>erahaiglat</a:t>
            </a:r>
            <a:r>
              <a:rPr lang="en-GB" sz="1200" b="1" i="0" u="none" strike="noStrike" dirty="0">
                <a:solidFill>
                  <a:schemeClr val="tx1"/>
                </a:solidFill>
                <a:latin typeface="Aino" panose="02000603040504020204" pitchFamily="2" charset="77"/>
              </a:rPr>
              <a:t>?</a:t>
            </a:r>
          </a:p>
        </c:rich>
      </c:tx>
      <c:layout>
        <c:manualLayout>
          <c:xMode val="edge"/>
          <c:yMode val="edge"/>
          <c:x val="0"/>
          <c:y val="0"/>
          <c:w val="0.64988199999999996"/>
          <c:h val="0.15643299999999999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2.0515499999999999E-2"/>
          <c:y val="0.15643299999999999"/>
          <c:w val="0.54867699999999997"/>
          <c:h val="0.80066199999999998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ACAB4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EEF3-294A-9654-29E9E73441BA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EEF3-294A-9654-29E9E73441BA}"/>
              </c:ext>
            </c:extLst>
          </c:dPt>
          <c:dPt>
            <c:idx val="2"/>
            <c:bubble3D val="0"/>
            <c:spPr>
              <a:solidFill>
                <a:srgbClr val="CF6363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EEF3-294A-9654-29E9E73441B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EEF3-294A-9654-29E9E73441BA}"/>
              </c:ext>
            </c:extLst>
          </c:dPt>
          <c:dPt>
            <c:idx val="4"/>
            <c:bubble3D val="0"/>
            <c:spPr>
              <a:solidFill>
                <a:srgbClr val="E7E6E6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EEF3-294A-9654-29E9E73441BA}"/>
              </c:ext>
            </c:extLst>
          </c:dPt>
          <c:dLbls>
            <c:dLbl>
              <c:idx val="0"/>
              <c:numFmt formatCode="&quot;100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EEF3-294A-9654-29E9E73441BA}"/>
                </c:ext>
              </c:extLst>
            </c:dLbl>
            <c:dLbl>
              <c:idx val="1"/>
              <c:numFmt formatCode="&quot;98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EEF3-294A-9654-29E9E73441BA}"/>
                </c:ext>
              </c:extLst>
            </c:dLbl>
            <c:dLbl>
              <c:idx val="2"/>
              <c:numFmt formatCode="&quot;97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EEF3-294A-9654-29E9E73441BA}"/>
                </c:ext>
              </c:extLst>
            </c:dLbl>
            <c:dLbl>
              <c:idx val="3"/>
              <c:numFmt formatCode="&quot;108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EEF3-294A-9654-29E9E73441BA}"/>
                </c:ext>
              </c:extLst>
            </c:dLbl>
            <c:dLbl>
              <c:idx val="4"/>
              <c:numFmt formatCode="&quot;56 + 32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EEF3-294A-9654-29E9E73441BA}"/>
                </c:ext>
              </c:extLst>
            </c:dLbl>
            <c:numFmt formatCode="&quot;100, &quot;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5"/>
                <c:pt idx="0">
                  <c:v>
Täna/ viibin praegu ravil
</c:v>
                </c:pt>
                <c:pt idx="1">
                  <c:v>
Viimase nädala jooksul
</c:v>
                </c:pt>
                <c:pt idx="2">
                  <c:v>
Viimase kuu jooksul
</c:v>
                </c:pt>
                <c:pt idx="3">
                  <c:v>
Varem kui kuu aja eest
</c:v>
                </c:pt>
                <c:pt idx="4">
                  <c:v>
Ei oska öelda/ei vastanud
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100</c:v>
                </c:pt>
                <c:pt idx="1">
                  <c:v>98</c:v>
                </c:pt>
                <c:pt idx="2">
                  <c:v>97</c:v>
                </c:pt>
                <c:pt idx="3">
                  <c:v>108</c:v>
                </c:pt>
                <c:pt idx="4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EF3-294A-9654-29E9E73441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55025407950045924"/>
          <c:y val="0.22349393654418365"/>
          <c:w val="0.44286199999999998"/>
          <c:h val="0.56571475087454715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000" b="0" i="0" u="none" strike="noStrike">
              <a:solidFill>
                <a:srgbClr val="595959"/>
              </a:solidFill>
              <a:latin typeface="Aino" panose="02000603040504020204" pitchFamily="2" charset="77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t-EE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9742799999999999"/>
          <c:y val="0.21506900000000001"/>
          <c:w val="0.52312000000000003"/>
          <c:h val="0.5573630000000000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ACAB4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C97F-E04C-A933-D937E1918288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C97F-E04C-A933-D937E1918288}"/>
              </c:ext>
            </c:extLst>
          </c:dPt>
          <c:dPt>
            <c:idx val="2"/>
            <c:bubble3D val="0"/>
            <c:spPr>
              <a:solidFill>
                <a:srgbClr val="CF6363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C97F-E04C-A933-D937E191828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C97F-E04C-A933-D937E1918288}"/>
              </c:ext>
            </c:extLst>
          </c:dPt>
          <c:dPt>
            <c:idx val="4"/>
            <c:bubble3D val="0"/>
            <c:spPr>
              <a:solidFill>
                <a:srgbClr val="E7E6E6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C97F-E04C-A933-D937E1918288}"/>
              </c:ext>
            </c:extLst>
          </c:dPt>
          <c:dLbls>
            <c:dLbl>
              <c:idx val="0"/>
              <c:numFmt formatCode="&quot;279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 panose="020F0502020204030204" pitchFamily="34" charset="0"/>
                      <a:cs typeface="Bahnschrift" panose="020F0502020204030204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C97F-E04C-A933-D937E1918288}"/>
                </c:ext>
              </c:extLst>
            </c:dLbl>
            <c:dLbl>
              <c:idx val="1"/>
              <c:numFmt formatCode="&quot;89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 panose="020F0502020204030204" pitchFamily="34" charset="0"/>
                      <a:cs typeface="Bahnschrift" panose="020F0502020204030204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C97F-E04C-A933-D937E1918288}"/>
                </c:ext>
              </c:extLst>
            </c:dLbl>
            <c:dLbl>
              <c:idx val="2"/>
              <c:numFmt formatCode="&quot;107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 panose="020F0502020204030204" pitchFamily="34" charset="0"/>
                      <a:cs typeface="Bahnschrift" panose="020F0502020204030204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C97F-E04C-A933-D937E1918288}"/>
                </c:ext>
              </c:extLst>
            </c:dLbl>
            <c:dLbl>
              <c:idx val="3"/>
              <c:layout>
                <c:manualLayout>
                  <c:x val="-6.6064850613226755E-2"/>
                  <c:y val="-9.054031895857248E-2"/>
                </c:manualLayout>
              </c:layout>
              <c:numFmt formatCode="&quot;6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 panose="020F0502020204030204" pitchFamily="34" charset="0"/>
                      <a:cs typeface="Bahnschrift" panose="020F0502020204030204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97F-E04C-A933-D937E1918288}"/>
                </c:ext>
              </c:extLst>
            </c:dLbl>
            <c:dLbl>
              <c:idx val="4"/>
              <c:layout>
                <c:manualLayout>
                  <c:x val="2.1311242133298967E-2"/>
                  <c:y val="-9.7504958878462653E-2"/>
                </c:manualLayout>
              </c:layout>
              <c:numFmt formatCode="&quot;3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 panose="020F0502020204030204" pitchFamily="34" charset="0"/>
                      <a:cs typeface="Bahnschrift" panose="020F0502020204030204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598290804819902E-2"/>
                      <c:h val="3.784121023140336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C97F-E04C-A933-D937E1918288}"/>
                </c:ext>
              </c:extLst>
            </c:dLbl>
            <c:numFmt formatCode="&quot;279, &quot;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404040"/>
                    </a:solidFill>
                    <a:latin typeface="Bahnschrift" panose="020F0502020204030204" pitchFamily="34" charset="0"/>
                    <a:cs typeface="Bahnschrift" panose="020F050202020403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5"/>
                <c:pt idx="0">
                  <c:v>Tallinn</c:v>
                </c:pt>
                <c:pt idx="1">
                  <c:v>Viimsi</c:v>
                </c:pt>
                <c:pt idx="2">
                  <c:v>Mujal Eestis</c:v>
                </c:pt>
                <c:pt idx="3">
                  <c:v>Mujal välismaal</c:v>
                </c:pt>
                <c:pt idx="4">
                  <c:v>Soome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279</c:v>
                </c:pt>
                <c:pt idx="1">
                  <c:v>89</c:v>
                </c:pt>
                <c:pt idx="2">
                  <c:v>107</c:v>
                </c:pt>
                <c:pt idx="3">
                  <c:v>6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97F-E04C-A933-D937E19182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4000299999999997"/>
          <c:y val="0.37406600000000001"/>
          <c:w val="0.25999699999999998"/>
          <c:h val="0.1991159999999999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000" b="0" i="0" u="none" strike="noStrike">
              <a:solidFill>
                <a:srgbClr val="595959"/>
              </a:solidFill>
              <a:latin typeface="Aino" panose="02000603040504020204" pitchFamily="2" charset="77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t-EE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9573399999999999"/>
          <c:y val="0.21798000000000001"/>
          <c:w val="0.60853199999999996"/>
          <c:h val="0.5792000000000000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ACAB4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0986-5046-844F-39A7D8BB5233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0986-5046-844F-39A7D8BB5233}"/>
              </c:ext>
            </c:extLst>
          </c:dPt>
          <c:dPt>
            <c:idx val="2"/>
            <c:bubble3D val="0"/>
            <c:spPr>
              <a:solidFill>
                <a:srgbClr val="CF6363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0986-5046-844F-39A7D8BB523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0986-5046-844F-39A7D8BB5233}"/>
              </c:ext>
            </c:extLst>
          </c:dPt>
          <c:dLbls>
            <c:dLbl>
              <c:idx val="0"/>
              <c:numFmt formatCode="&quot;411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0986-5046-844F-39A7D8BB5233}"/>
                </c:ext>
              </c:extLst>
            </c:dLbl>
            <c:dLbl>
              <c:idx val="1"/>
              <c:numFmt formatCode="&quot;55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0986-5046-844F-39A7D8BB5233}"/>
                </c:ext>
              </c:extLst>
            </c:dLbl>
            <c:dLbl>
              <c:idx val="2"/>
              <c:layout>
                <c:manualLayout>
                  <c:x val="-5.5535725705989754E-2"/>
                  <c:y val="-9.4499270793028542E-2"/>
                </c:manualLayout>
              </c:layout>
              <c:numFmt formatCode="&quot;10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86-5046-844F-39A7D8BB5233}"/>
                </c:ext>
              </c:extLst>
            </c:dLbl>
            <c:dLbl>
              <c:idx val="3"/>
              <c:layout>
                <c:manualLayout>
                  <c:x val="5.0907748563823817E-2"/>
                  <c:y val="-9.6749164848964175E-2"/>
                </c:manualLayout>
              </c:layout>
              <c:numFmt formatCode="&quot;7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928734618125377E-2"/>
                      <c:h val="3.91496978999689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0986-5046-844F-39A7D8BB5233}"/>
                </c:ext>
              </c:extLst>
            </c:dLbl>
            <c:numFmt formatCode="&quot;411, &quot;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Sheet1!$B$1:$E$1</c:f>
              <c:strCache>
                <c:ptCount val="4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411</c:v>
                </c:pt>
                <c:pt idx="1">
                  <c:v>55</c:v>
                </c:pt>
                <c:pt idx="2">
                  <c:v>10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86-5046-844F-39A7D8BB52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2259589797241762"/>
          <c:y val="0.12149906244817954"/>
          <c:w val="0.54808299999999999"/>
          <c:h val="5.6499800000000003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200" b="0" i="0" u="none" strike="noStrike">
              <a:solidFill>
                <a:srgbClr val="595959"/>
              </a:solidFill>
              <a:latin typeface="Bahnschrift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t-EE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5331900000000001"/>
          <c:y val="0.132296"/>
          <c:w val="0.80708999999999997"/>
          <c:h val="0.8146290000000000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ACAB4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3781-2540-B771-06525B71BC4A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3781-2540-B771-06525B71BC4A}"/>
              </c:ext>
            </c:extLst>
          </c:dPt>
          <c:dPt>
            <c:idx val="2"/>
            <c:bubble3D val="0"/>
            <c:spPr>
              <a:solidFill>
                <a:srgbClr val="CF6363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3781-2540-B771-06525B71BC4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3781-2540-B771-06525B71BC4A}"/>
              </c:ext>
            </c:extLst>
          </c:dPt>
          <c:dPt>
            <c:idx val="4"/>
            <c:bubble3D val="0"/>
            <c:spPr>
              <a:solidFill>
                <a:srgbClr val="E7E6E6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3781-2540-B771-06525B71BC4A}"/>
              </c:ext>
            </c:extLst>
          </c:dPt>
          <c:dLbls>
            <c:dLbl>
              <c:idx val="0"/>
              <c:numFmt formatCode="&quot;274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3781-2540-B771-06525B71BC4A}"/>
                </c:ext>
              </c:extLst>
            </c:dLbl>
            <c:dLbl>
              <c:idx val="1"/>
              <c:numFmt formatCode="&quot;86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3781-2540-B771-06525B71BC4A}"/>
                </c:ext>
              </c:extLst>
            </c:dLbl>
            <c:dLbl>
              <c:idx val="2"/>
              <c:numFmt formatCode="&quot;23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3781-2540-B771-06525B71BC4A}"/>
                </c:ext>
              </c:extLst>
            </c:dLbl>
            <c:dLbl>
              <c:idx val="3"/>
              <c:numFmt formatCode="&quot;16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3781-2540-B771-06525B71BC4A}"/>
                </c:ext>
              </c:extLst>
            </c:dLbl>
            <c:dLbl>
              <c:idx val="4"/>
              <c:numFmt formatCode="&quot;71 + 21, &quot;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404040"/>
                      </a:solidFill>
                      <a:latin typeface="Bahnschrift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3781-2540-B771-06525B71BC4A}"/>
                </c:ext>
              </c:extLst>
            </c:dLbl>
            <c:numFmt formatCode="&quot;274, &quot;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5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  <c:pt idx="4">
                  <c:v>Ei oska öelda/Ei vastanud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274</c:v>
                </c:pt>
                <c:pt idx="1">
                  <c:v>86</c:v>
                </c:pt>
                <c:pt idx="2">
                  <c:v>23</c:v>
                </c:pt>
                <c:pt idx="3">
                  <c:v>16</c:v>
                </c:pt>
                <c:pt idx="4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781-2540-B771-06525B71BC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"/>
          <c:y val="0"/>
          <c:w val="0.97034399999999998"/>
          <c:h val="0.1181389999999999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050" b="0" i="0" u="none" strike="noStrike">
              <a:solidFill>
                <a:srgbClr val="595959"/>
              </a:solidFill>
              <a:latin typeface="Aino" panose="02000603040504020204" pitchFamily="2" charset="77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t-EE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7.3444099999999998E-2"/>
          <c:y val="0.114566"/>
          <c:w val="0.92155600000000004"/>
          <c:h val="0.8167990000000000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Jah</c:v>
                </c:pt>
              </c:strCache>
            </c:strRef>
          </c:tx>
          <c:spPr>
            <a:solidFill>
              <a:srgbClr val="FACAB4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5</c:v>
                </c:pt>
                <c:pt idx="1">
                  <c:v>25</c:v>
                </c:pt>
                <c:pt idx="2">
                  <c:v>40</c:v>
                </c:pt>
                <c:pt idx="3">
                  <c:v>64</c:v>
                </c:pt>
                <c:pt idx="4">
                  <c:v>56</c:v>
                </c:pt>
                <c:pt idx="5">
                  <c:v>47</c:v>
                </c:pt>
                <c:pt idx="6">
                  <c:v>28</c:v>
                </c:pt>
                <c:pt idx="7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CE-D246-AEA5-B7465FA4F21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Pigem jah</c:v>
                </c:pt>
              </c:strCache>
            </c:strRef>
          </c:tx>
          <c:spPr>
            <a:solidFill>
              <a:srgbClr val="FBE5D6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3</c:v>
                </c:pt>
                <c:pt idx="1">
                  <c:v>6</c:v>
                </c:pt>
                <c:pt idx="2">
                  <c:v>14</c:v>
                </c:pt>
                <c:pt idx="3">
                  <c:v>19</c:v>
                </c:pt>
                <c:pt idx="4">
                  <c:v>13</c:v>
                </c:pt>
                <c:pt idx="5">
                  <c:v>18</c:v>
                </c:pt>
                <c:pt idx="6">
                  <c:v>9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CE-D246-AEA5-B7465FA4F21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Pigem ei</c:v>
                </c:pt>
              </c:strCache>
            </c:strRef>
          </c:tx>
          <c:spPr>
            <a:solidFill>
              <a:srgbClr val="CF636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4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CE-D246-AEA5-B7465FA4F21A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Ei</c:v>
                </c:pt>
              </c:strCache>
            </c:strRef>
          </c:tx>
          <c:spPr>
            <a:solidFill>
              <a:schemeClr val="accent4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</c:v>
                </c:pt>
              </c:strCache>
            </c:strRef>
          </c:cat>
          <c:val>
            <c:numRef>
              <c:f>Sheet1!$B$5:$I$5</c:f>
              <c:numCache>
                <c:formatCode>General</c:formatCode>
                <c:ptCount val="8"/>
                <c:pt idx="0">
                  <c:v>1</c:v>
                </c:pt>
                <c:pt idx="1">
                  <c:v>0</c:v>
                </c:pt>
                <c:pt idx="2">
                  <c:v>5</c:v>
                </c:pt>
                <c:pt idx="3">
                  <c:v>3</c:v>
                </c:pt>
                <c:pt idx="4">
                  <c:v>6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CE-D246-AEA5-B7465FA4F21A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Ei oska öelda/Ei vastanud</c:v>
                </c:pt>
              </c:strCache>
            </c:strRef>
          </c:tx>
          <c:spPr>
            <a:solidFill>
              <a:srgbClr val="E7E6E6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>
                    <a:solidFill>
                      <a:srgbClr val="404040"/>
                    </a:solidFill>
                    <a:latin typeface="Bahnschrift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</c:v>
                </c:pt>
              </c:strCache>
            </c:strRef>
          </c:cat>
          <c:val>
            <c:numRef>
              <c:f>Sheet1!$B$6:$I$6</c:f>
              <c:numCache>
                <c:formatCode>General</c:formatCode>
                <c:ptCount val="8"/>
                <c:pt idx="0">
                  <c:v>6</c:v>
                </c:pt>
                <c:pt idx="1">
                  <c:v>5</c:v>
                </c:pt>
                <c:pt idx="2">
                  <c:v>15</c:v>
                </c:pt>
                <c:pt idx="3">
                  <c:v>20</c:v>
                </c:pt>
                <c:pt idx="4">
                  <c:v>16</c:v>
                </c:pt>
                <c:pt idx="5">
                  <c:v>19</c:v>
                </c:pt>
                <c:pt idx="6">
                  <c:v>6</c:v>
                </c:pt>
                <c:pt idx="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9CE-D246-AEA5-B7465FA4F2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D9D9D9"/>
            </a:solidFill>
            <a:prstDash val="solid"/>
            <a:round/>
          </a:ln>
        </c:spPr>
        <c:txPr>
          <a:bodyPr rot="0"/>
          <a:lstStyle/>
          <a:p>
            <a:pPr>
              <a:defRPr sz="1100" b="0" i="0" u="none" strike="noStrike">
                <a:solidFill>
                  <a:srgbClr val="595959"/>
                </a:solidFill>
                <a:latin typeface="Bahnschrift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900" b="0" i="0" u="none" strike="noStrike">
                <a:solidFill>
                  <a:srgbClr val="595959"/>
                </a:solidFill>
                <a:latin typeface="Bahnschrift"/>
              </a:defRPr>
            </a:pPr>
            <a:endParaRPr lang="en-US"/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8.2477800000000004E-2"/>
          <c:y val="0"/>
          <c:w val="0.90848899999999999"/>
          <c:h val="7.1228799999999995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050" b="0" i="0" u="none" strike="noStrike">
              <a:solidFill>
                <a:srgbClr val="595959"/>
              </a:solidFill>
              <a:latin typeface="Aino" panose="02000603040504020204" pitchFamily="2" charset="77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0.25008</cdr:x>
      <cdr:y>0.194</cdr:y>
    </cdr:from>
    <cdr:to>
      <cdr:x>0.26759</cdr:x>
      <cdr:y>0.21291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31AFFB20-683E-D2A8-AB36-339196721641}"/>
            </a:ext>
          </a:extLst>
        </cdr:cNvPr>
        <cdr:cNvCxnSpPr/>
      </cdr:nvCxnSpPr>
      <cdr:spPr>
        <a:xfrm xmlns:a="http://schemas.openxmlformats.org/drawingml/2006/main" flipV="1">
          <a:off x="1764747" y="887704"/>
          <a:ext cx="123567" cy="86498"/>
        </a:xfrm>
        <a:prstGeom xmlns:a="http://schemas.openxmlformats.org/drawingml/2006/main" prst="line">
          <a:avLst/>
        </a:prstGeom>
        <a:ln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3" name="Shape 9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Calibri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47174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*3 kommentaari ütlesid, et ei tohi kasutada nende vastuseid kommunikatsioonis (2 negatiivset ja 1 muu)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8984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0" name="Teksti kohatäide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" name="Teksti kohatäide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4" name="Pildi kohatäide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701213" y="436562"/>
            <a:ext cx="2132013" cy="488951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ealkiri 4"/>
          <p:cNvSpPr txBox="1">
            <a:spLocks noGrp="1"/>
          </p:cNvSpPr>
          <p:nvPr>
            <p:ph type="ctrTitle"/>
          </p:nvPr>
        </p:nvSpPr>
        <p:spPr>
          <a:xfrm>
            <a:off x="1117393" y="1642043"/>
            <a:ext cx="9957214" cy="2128840"/>
          </a:xfrm>
          <a:prstGeom prst="rect">
            <a:avLst/>
          </a:prstGeom>
        </p:spPr>
        <p:txBody>
          <a:bodyPr/>
          <a:lstStyle/>
          <a:p>
            <a:pPr algn="l">
              <a:defRPr sz="3500">
                <a:latin typeface="Aino Regular"/>
                <a:ea typeface="Aino Regular"/>
                <a:cs typeface="Aino Regular"/>
                <a:sym typeface="Aino Regular"/>
              </a:defRPr>
            </a:pPr>
            <a:br>
              <a:rPr dirty="0"/>
            </a:br>
            <a:br>
              <a:rPr dirty="0"/>
            </a:br>
            <a:r>
              <a:rPr lang="et-EE" sz="3200" dirty="0"/>
              <a:t>P</a:t>
            </a:r>
            <a:r>
              <a:rPr sz="3200" dirty="0" err="1"/>
              <a:t>atsientide</a:t>
            </a:r>
            <a:r>
              <a:rPr sz="3200" dirty="0"/>
              <a:t> </a:t>
            </a:r>
            <a:r>
              <a:rPr sz="3200" dirty="0" err="1"/>
              <a:t>rahulolu-uuring</a:t>
            </a:r>
            <a:r>
              <a:rPr sz="3200" dirty="0"/>
              <a:t> 2024 a.</a:t>
            </a:r>
            <a:endParaRPr dirty="0"/>
          </a:p>
        </p:txBody>
      </p:sp>
      <p:sp>
        <p:nvSpPr>
          <p:cNvPr id="96" name="Alapealkiri 5"/>
          <p:cNvSpPr txBox="1">
            <a:spLocks noGrp="1"/>
          </p:cNvSpPr>
          <p:nvPr>
            <p:ph type="subTitle" sz="quarter" idx="1"/>
          </p:nvPr>
        </p:nvSpPr>
        <p:spPr>
          <a:xfrm>
            <a:off x="1555750" y="3719512"/>
            <a:ext cx="9144000" cy="1655762"/>
          </a:xfrm>
          <a:prstGeom prst="rect">
            <a:avLst/>
          </a:prstGeom>
        </p:spPr>
        <p:txBody>
          <a:bodyPr/>
          <a:lstStyle/>
          <a:p>
            <a:pPr defTabSz="777240">
              <a:lnSpc>
                <a:spcPct val="81000"/>
              </a:lnSpc>
              <a:spcBef>
                <a:spcPts val="800"/>
              </a:spcBef>
              <a:defRPr sz="1700">
                <a:latin typeface="Aino Regular"/>
                <a:ea typeface="Aino Regular"/>
                <a:cs typeface="Aino Regular"/>
                <a:sym typeface="Aino Regular"/>
              </a:defRPr>
            </a:pPr>
            <a:endParaRPr dirty="0"/>
          </a:p>
          <a:p>
            <a:pPr defTabSz="777240">
              <a:lnSpc>
                <a:spcPct val="81000"/>
              </a:lnSpc>
              <a:spcBef>
                <a:spcPts val="800"/>
              </a:spcBef>
              <a:defRPr sz="1700">
                <a:latin typeface="Aino Regular"/>
                <a:ea typeface="Aino Regular"/>
                <a:cs typeface="Aino Regular"/>
                <a:sym typeface="Aino Regular"/>
              </a:defRPr>
            </a:pPr>
            <a:endParaRPr dirty="0"/>
          </a:p>
          <a:p>
            <a:pPr defTabSz="777240">
              <a:lnSpc>
                <a:spcPct val="81000"/>
              </a:lnSpc>
              <a:spcBef>
                <a:spcPts val="800"/>
              </a:spcBef>
              <a:defRPr sz="1700">
                <a:latin typeface="Aino Regular"/>
                <a:ea typeface="Aino Regular"/>
                <a:cs typeface="Aino Regular"/>
                <a:sym typeface="Aino Regular"/>
              </a:defRPr>
            </a:pPr>
            <a:endParaRPr dirty="0"/>
          </a:p>
          <a:p>
            <a:pPr defTabSz="777240">
              <a:lnSpc>
                <a:spcPct val="81000"/>
              </a:lnSpc>
              <a:spcBef>
                <a:spcPts val="800"/>
              </a:spcBef>
              <a:defRPr sz="1700">
                <a:latin typeface="Aino Regular"/>
                <a:ea typeface="Aino Regular"/>
                <a:cs typeface="Aino Regular"/>
                <a:sym typeface="Aino Regular"/>
              </a:defRPr>
            </a:pPr>
            <a:endParaRPr dirty="0"/>
          </a:p>
          <a:p>
            <a:pPr algn="r" defTabSz="777240">
              <a:lnSpc>
                <a:spcPct val="81000"/>
              </a:lnSpc>
              <a:spcBef>
                <a:spcPts val="800"/>
              </a:spcBef>
              <a:defRPr sz="1700">
                <a:latin typeface="Aino Regular"/>
                <a:ea typeface="Aino Regular"/>
                <a:cs typeface="Aino Regular"/>
                <a:sym typeface="Aino Regular"/>
              </a:defRPr>
            </a:pPr>
            <a:r>
              <a:rPr lang="et-EE" dirty="0"/>
              <a:t>Analüüs</a:t>
            </a:r>
            <a:r>
              <a:rPr dirty="0"/>
              <a:t>:</a:t>
            </a:r>
          </a:p>
        </p:txBody>
      </p:sp>
      <p:pic>
        <p:nvPicPr>
          <p:cNvPr id="97" name="Pilt 16" descr="Pilt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4263" y="5375274"/>
            <a:ext cx="1543974" cy="253473"/>
          </a:xfrm>
          <a:prstGeom prst="rect">
            <a:avLst/>
          </a:prstGeom>
          <a:ln w="12700">
            <a:miter lim="400000"/>
          </a:ln>
        </p:spPr>
      </p:pic>
      <p:pic>
        <p:nvPicPr>
          <p:cNvPr id="98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7393" y="2137345"/>
            <a:ext cx="3133725" cy="7175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ealkiri 1"/>
          <p:cNvSpPr txBox="1">
            <a:spLocks noGrp="1"/>
          </p:cNvSpPr>
          <p:nvPr>
            <p:ph type="title"/>
          </p:nvPr>
        </p:nvSpPr>
        <p:spPr>
          <a:xfrm>
            <a:off x="701675" y="74612"/>
            <a:ext cx="10515600" cy="132556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rPr sz="2000" dirty="0" err="1">
                <a:latin typeface="Aino" panose="02000603040504020204" pitchFamily="2" charset="77"/>
              </a:rPr>
              <a:t>Üldine</a:t>
            </a:r>
            <a:r>
              <a:rPr sz="2000" dirty="0">
                <a:latin typeface="Aino" panose="02000603040504020204" pitchFamily="2" charset="77"/>
              </a:rPr>
              <a:t> </a:t>
            </a:r>
            <a:r>
              <a:rPr sz="2000" dirty="0" err="1">
                <a:latin typeface="Aino" panose="02000603040504020204" pitchFamily="2" charset="77"/>
              </a:rPr>
              <a:t>rahulolu</a:t>
            </a:r>
            <a:endParaRPr sz="2000" dirty="0">
              <a:latin typeface="Aino" panose="02000603040504020204" pitchFamily="2" charset="77"/>
            </a:endParaRPr>
          </a:p>
        </p:txBody>
      </p:sp>
      <p:graphicFrame>
        <p:nvGraphicFramePr>
          <p:cNvPr id="162" name="Diagramm 1"/>
          <p:cNvGraphicFramePr/>
          <p:nvPr>
            <p:extLst>
              <p:ext uri="{D42A27DB-BD31-4B8C-83A1-F6EECF244321}">
                <p14:modId xmlns:p14="http://schemas.microsoft.com/office/powerpoint/2010/main" val="3601717967"/>
              </p:ext>
            </p:extLst>
          </p:nvPr>
        </p:nvGraphicFramePr>
        <p:xfrm>
          <a:off x="4657420" y="1886561"/>
          <a:ext cx="7386626" cy="4800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3" name="Kui Teil tekib vajadus raviteenuse järele, kas…"/>
          <p:cNvSpPr txBox="1"/>
          <p:nvPr/>
        </p:nvSpPr>
        <p:spPr>
          <a:xfrm>
            <a:off x="-12987" y="1311837"/>
            <a:ext cx="5024767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sz="1400">
                <a:solidFill>
                  <a:srgbClr val="595959"/>
                </a:solidFill>
                <a:latin typeface="Bahnschrift"/>
                <a:ea typeface="Bahnschrift"/>
                <a:cs typeface="Bahnschrift"/>
                <a:sym typeface="Bahnschrift"/>
              </a:defRPr>
            </a:pPr>
            <a:r>
              <a:rPr sz="1200" b="1" dirty="0">
                <a:latin typeface="Aino" panose="02000603040504020204" pitchFamily="2" charset="77"/>
              </a:rPr>
              <a:t>Kui Teil </a:t>
            </a:r>
            <a:r>
              <a:rPr sz="1200" b="1" dirty="0" err="1">
                <a:latin typeface="Aino" panose="02000603040504020204" pitchFamily="2" charset="77"/>
              </a:rPr>
              <a:t>tekib</a:t>
            </a:r>
            <a:r>
              <a:rPr sz="1200" b="1" dirty="0">
                <a:latin typeface="Aino" panose="02000603040504020204" pitchFamily="2" charset="77"/>
              </a:rPr>
              <a:t> </a:t>
            </a:r>
            <a:r>
              <a:rPr sz="1200" b="1" dirty="0" err="1">
                <a:latin typeface="Aino" panose="02000603040504020204" pitchFamily="2" charset="77"/>
              </a:rPr>
              <a:t>vajadus</a:t>
            </a:r>
            <a:r>
              <a:rPr sz="1200" b="1" dirty="0">
                <a:latin typeface="Aino" panose="02000603040504020204" pitchFamily="2" charset="77"/>
              </a:rPr>
              <a:t> </a:t>
            </a:r>
            <a:r>
              <a:rPr sz="1200" b="1" dirty="0" err="1">
                <a:latin typeface="Aino" panose="02000603040504020204" pitchFamily="2" charset="77"/>
              </a:rPr>
              <a:t>raviteenuse</a:t>
            </a:r>
            <a:r>
              <a:rPr sz="1200" b="1" dirty="0">
                <a:latin typeface="Aino" panose="02000603040504020204" pitchFamily="2" charset="77"/>
              </a:rPr>
              <a:t> </a:t>
            </a:r>
            <a:r>
              <a:rPr sz="1200" b="1" dirty="0" err="1">
                <a:latin typeface="Aino" panose="02000603040504020204" pitchFamily="2" charset="77"/>
              </a:rPr>
              <a:t>järele</a:t>
            </a:r>
            <a:r>
              <a:rPr sz="1200" b="1" dirty="0">
                <a:latin typeface="Aino" panose="02000603040504020204" pitchFamily="2" charset="77"/>
              </a:rPr>
              <a:t>, kas </a:t>
            </a:r>
          </a:p>
          <a:p>
            <a:pPr algn="ctr" defTabSz="457200">
              <a:defRPr sz="1400">
                <a:solidFill>
                  <a:srgbClr val="595959"/>
                </a:solidFill>
                <a:latin typeface="Bahnschrift"/>
                <a:ea typeface="Bahnschrift"/>
                <a:cs typeface="Bahnschrift"/>
                <a:sym typeface="Bahnschrift"/>
              </a:defRPr>
            </a:pPr>
            <a:r>
              <a:rPr sz="1200" b="1" dirty="0" err="1">
                <a:latin typeface="Aino" panose="02000603040504020204" pitchFamily="2" charset="77"/>
              </a:rPr>
              <a:t>tuleksite</a:t>
            </a:r>
            <a:r>
              <a:rPr sz="1200" b="1" dirty="0">
                <a:latin typeface="Aino" panose="02000603040504020204" pitchFamily="2" charset="77"/>
              </a:rPr>
              <a:t> </a:t>
            </a:r>
            <a:r>
              <a:rPr sz="1200" b="1" dirty="0" err="1">
                <a:latin typeface="Aino" panose="02000603040504020204" pitchFamily="2" charset="77"/>
              </a:rPr>
              <a:t>taas</a:t>
            </a:r>
            <a:r>
              <a:rPr sz="1200" b="1" dirty="0">
                <a:latin typeface="Aino" panose="02000603040504020204" pitchFamily="2" charset="77"/>
              </a:rPr>
              <a:t> </a:t>
            </a:r>
            <a:r>
              <a:rPr sz="1200" b="1" dirty="0" err="1">
                <a:latin typeface="Aino" panose="02000603040504020204" pitchFamily="2" charset="77"/>
              </a:rPr>
              <a:t>Fertilitasse</a:t>
            </a:r>
            <a:r>
              <a:rPr sz="1200" b="1" dirty="0">
                <a:latin typeface="Aino" panose="02000603040504020204" pitchFamily="2" charset="77"/>
              </a:rPr>
              <a:t>?</a:t>
            </a:r>
          </a:p>
        </p:txBody>
      </p:sp>
      <p:graphicFrame>
        <p:nvGraphicFramePr>
          <p:cNvPr id="164" name="Diagramm 3"/>
          <p:cNvGraphicFramePr/>
          <p:nvPr>
            <p:extLst>
              <p:ext uri="{D42A27DB-BD31-4B8C-83A1-F6EECF244321}">
                <p14:modId xmlns:p14="http://schemas.microsoft.com/office/powerpoint/2010/main" val="3398872438"/>
              </p:ext>
            </p:extLst>
          </p:nvPr>
        </p:nvGraphicFramePr>
        <p:xfrm>
          <a:off x="-385349" y="1750043"/>
          <a:ext cx="5769490" cy="5769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5" name="Kui Teil tekib vajadus raviteenuse järele, kas…"/>
          <p:cNvSpPr txBox="1"/>
          <p:nvPr/>
        </p:nvSpPr>
        <p:spPr>
          <a:xfrm>
            <a:off x="5960019" y="1311837"/>
            <a:ext cx="5024768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sz="1400">
                <a:solidFill>
                  <a:srgbClr val="595959"/>
                </a:solidFill>
                <a:latin typeface="Bahnschrift"/>
                <a:ea typeface="Bahnschrift"/>
                <a:cs typeface="Bahnschrift"/>
                <a:sym typeface="Bahnschrift"/>
              </a:defRPr>
            </a:pPr>
            <a:r>
              <a:rPr sz="1200" b="1" dirty="0">
                <a:latin typeface="Aino" panose="02000603040504020204" pitchFamily="2" charset="77"/>
              </a:rPr>
              <a:t>Kui Teil </a:t>
            </a:r>
            <a:r>
              <a:rPr sz="1200" b="1" dirty="0" err="1">
                <a:latin typeface="Aino" panose="02000603040504020204" pitchFamily="2" charset="77"/>
              </a:rPr>
              <a:t>tekib</a:t>
            </a:r>
            <a:r>
              <a:rPr sz="1200" b="1" dirty="0">
                <a:latin typeface="Aino" panose="02000603040504020204" pitchFamily="2" charset="77"/>
              </a:rPr>
              <a:t> </a:t>
            </a:r>
            <a:r>
              <a:rPr sz="1200" b="1" dirty="0" err="1">
                <a:latin typeface="Aino" panose="02000603040504020204" pitchFamily="2" charset="77"/>
              </a:rPr>
              <a:t>vajadus</a:t>
            </a:r>
            <a:r>
              <a:rPr sz="1200" b="1" dirty="0">
                <a:latin typeface="Aino" panose="02000603040504020204" pitchFamily="2" charset="77"/>
              </a:rPr>
              <a:t> </a:t>
            </a:r>
            <a:r>
              <a:rPr sz="1200" b="1" dirty="0" err="1">
                <a:latin typeface="Aino" panose="02000603040504020204" pitchFamily="2" charset="77"/>
              </a:rPr>
              <a:t>raviteenuse</a:t>
            </a:r>
            <a:r>
              <a:rPr sz="1200" b="1" dirty="0">
                <a:latin typeface="Aino" panose="02000603040504020204" pitchFamily="2" charset="77"/>
              </a:rPr>
              <a:t> </a:t>
            </a:r>
            <a:r>
              <a:rPr sz="1200" b="1" dirty="0" err="1">
                <a:latin typeface="Aino" panose="02000603040504020204" pitchFamily="2" charset="77"/>
              </a:rPr>
              <a:t>järele</a:t>
            </a:r>
            <a:r>
              <a:rPr sz="1200" b="1" dirty="0">
                <a:latin typeface="Aino" panose="02000603040504020204" pitchFamily="2" charset="77"/>
              </a:rPr>
              <a:t>, kas </a:t>
            </a:r>
          </a:p>
          <a:p>
            <a:pPr algn="ctr" defTabSz="457200">
              <a:defRPr sz="1400">
                <a:solidFill>
                  <a:srgbClr val="595959"/>
                </a:solidFill>
                <a:latin typeface="Bahnschrift"/>
                <a:ea typeface="Bahnschrift"/>
                <a:cs typeface="Bahnschrift"/>
                <a:sym typeface="Bahnschrift"/>
              </a:defRPr>
            </a:pPr>
            <a:r>
              <a:rPr sz="1200" b="1" dirty="0" err="1">
                <a:latin typeface="Aino" panose="02000603040504020204" pitchFamily="2" charset="77"/>
              </a:rPr>
              <a:t>tuleksite</a:t>
            </a:r>
            <a:r>
              <a:rPr sz="1200" b="1" dirty="0">
                <a:latin typeface="Aino" panose="02000603040504020204" pitchFamily="2" charset="77"/>
              </a:rPr>
              <a:t> </a:t>
            </a:r>
            <a:r>
              <a:rPr sz="1200" b="1" dirty="0" err="1">
                <a:latin typeface="Aino" panose="02000603040504020204" pitchFamily="2" charset="77"/>
              </a:rPr>
              <a:t>taas</a:t>
            </a:r>
            <a:r>
              <a:rPr sz="1200" b="1" dirty="0">
                <a:latin typeface="Aino" panose="02000603040504020204" pitchFamily="2" charset="77"/>
              </a:rPr>
              <a:t> </a:t>
            </a:r>
            <a:r>
              <a:rPr sz="1200" b="1" dirty="0" err="1">
                <a:latin typeface="Aino" panose="02000603040504020204" pitchFamily="2" charset="77"/>
              </a:rPr>
              <a:t>Fertilitasse</a:t>
            </a:r>
            <a:r>
              <a:rPr sz="1200" b="1" dirty="0">
                <a:latin typeface="Aino" panose="02000603040504020204" pitchFamily="2" charset="77"/>
              </a:rPr>
              <a:t>? (%)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ealkiri 1"/>
          <p:cNvSpPr txBox="1">
            <a:spLocks noGrp="1"/>
          </p:cNvSpPr>
          <p:nvPr>
            <p:ph type="title"/>
          </p:nvPr>
        </p:nvSpPr>
        <p:spPr>
          <a:xfrm>
            <a:off x="241935" y="447040"/>
            <a:ext cx="10515600" cy="8477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rPr sz="2000" dirty="0" err="1">
                <a:latin typeface="Aino" panose="02000603040504020204" pitchFamily="2" charset="77"/>
              </a:rPr>
              <a:t>Vabavastuste</a:t>
            </a:r>
            <a:r>
              <a:rPr sz="2000" dirty="0">
                <a:latin typeface="Aino" panose="02000603040504020204" pitchFamily="2" charset="77"/>
              </a:rPr>
              <a:t> </a:t>
            </a:r>
            <a:r>
              <a:rPr sz="2000" dirty="0" err="1">
                <a:latin typeface="Aino" panose="02000603040504020204" pitchFamily="2" charset="77"/>
              </a:rPr>
              <a:t>kokkuvõte</a:t>
            </a:r>
            <a:endParaRPr sz="2000" dirty="0">
              <a:latin typeface="Aino" panose="02000603040504020204" pitchFamily="2" charset="77"/>
            </a:endParaRPr>
          </a:p>
        </p:txBody>
      </p:sp>
      <p:graphicFrame>
        <p:nvGraphicFramePr>
          <p:cNvPr id="169" name="Table 1"/>
          <p:cNvGraphicFramePr/>
          <p:nvPr>
            <p:extLst>
              <p:ext uri="{D42A27DB-BD31-4B8C-83A1-F6EECF244321}">
                <p14:modId xmlns:p14="http://schemas.microsoft.com/office/powerpoint/2010/main" val="866705139"/>
              </p:ext>
            </p:extLst>
          </p:nvPr>
        </p:nvGraphicFramePr>
        <p:xfrm>
          <a:off x="241935" y="1858419"/>
          <a:ext cx="4222750" cy="3141162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945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7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419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b="1" dirty="0" err="1">
                          <a:latin typeface="Arial" panose="020B0604020202020204" pitchFamily="34" charset="0"/>
                          <a:ea typeface="Bahnschrift"/>
                          <a:cs typeface="Arial" panose="020B0604020202020204" pitchFamily="34" charset="0"/>
                          <a:sym typeface="Bahnschrift"/>
                        </a:rPr>
                        <a:t>Kategooria</a:t>
                      </a:r>
                      <a:endParaRPr sz="1400" b="1" dirty="0">
                        <a:latin typeface="Arial" panose="020B0604020202020204" pitchFamily="34" charset="0"/>
                        <a:ea typeface="Bahnschrift"/>
                        <a:cs typeface="Arial" panose="020B0604020202020204" pitchFamily="34" charset="0"/>
                        <a:sym typeface="Bahnschrift"/>
                      </a:endParaRPr>
                    </a:p>
                  </a:txBody>
                  <a:tcPr marL="7618" marR="7618" marT="7618" marB="7618" anchor="ctr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FACA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 b="1" dirty="0">
                          <a:latin typeface="Arial" panose="020B0604020202020204" pitchFamily="34" charset="0"/>
                          <a:ea typeface="Bahnschrift"/>
                          <a:cs typeface="Arial" panose="020B0604020202020204" pitchFamily="34" charset="0"/>
                          <a:sym typeface="Bahnschrift"/>
                        </a:rPr>
                        <a:t>Arv</a:t>
                      </a:r>
                    </a:p>
                  </a:txBody>
                  <a:tcPr marL="7618" marR="7618" marT="7618" marB="7618" anchor="ctr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FACA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419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Arial" panose="020B0604020202020204" pitchFamily="34" charset="0"/>
                          <a:ea typeface="Bahnschrift"/>
                          <a:cs typeface="Arial" panose="020B0604020202020204" pitchFamily="34" charset="0"/>
                          <a:sym typeface="Bahnschrift"/>
                        </a:rPr>
                        <a:t>Kiitus- ja tänusõnad </a:t>
                      </a:r>
                    </a:p>
                  </a:txBody>
                  <a:tcPr marL="7618" marR="7618" marT="7618" marB="7618" anchor="ctr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t-EE" sz="1400" dirty="0">
                          <a:latin typeface="Arial" panose="020B0604020202020204" pitchFamily="34" charset="0"/>
                          <a:ea typeface="Bahnschrift"/>
                          <a:cs typeface="Arial" panose="020B0604020202020204" pitchFamily="34" charset="0"/>
                          <a:sym typeface="Bahnschrift"/>
                        </a:rPr>
                        <a:t>35</a:t>
                      </a:r>
                      <a:endParaRPr sz="1400" dirty="0">
                        <a:latin typeface="Arial" panose="020B0604020202020204" pitchFamily="34" charset="0"/>
                        <a:ea typeface="Bahnschrift"/>
                        <a:cs typeface="Arial" panose="020B0604020202020204" pitchFamily="34" charset="0"/>
                        <a:sym typeface="Bahnschrift"/>
                      </a:endParaRPr>
                    </a:p>
                  </a:txBody>
                  <a:tcPr marL="7618" marR="7618" marT="7618" marB="7618" anchor="ctr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419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Arial" panose="020B0604020202020204" pitchFamily="34" charset="0"/>
                          <a:ea typeface="Bahnschrift"/>
                          <a:cs typeface="Arial" panose="020B0604020202020204" pitchFamily="34" charset="0"/>
                          <a:sym typeface="Bahnschrift"/>
                        </a:rPr>
                        <a:t>Negatiivne</a:t>
                      </a:r>
                      <a:r>
                        <a:rPr sz="1400" dirty="0">
                          <a:latin typeface="Arial" panose="020B0604020202020204" pitchFamily="34" charset="0"/>
                          <a:ea typeface="Bahnschrift"/>
                          <a:cs typeface="Arial" panose="020B0604020202020204" pitchFamily="34" charset="0"/>
                          <a:sym typeface="Bahnschrift"/>
                        </a:rPr>
                        <a:t> </a:t>
                      </a:r>
                      <a:r>
                        <a:rPr sz="1400" dirty="0" err="1">
                          <a:latin typeface="Arial" panose="020B0604020202020204" pitchFamily="34" charset="0"/>
                          <a:ea typeface="Bahnschrift"/>
                          <a:cs typeface="Arial" panose="020B0604020202020204" pitchFamily="34" charset="0"/>
                          <a:sym typeface="Bahnschrift"/>
                        </a:rPr>
                        <a:t>kogemus</a:t>
                      </a:r>
                      <a:endParaRPr sz="1400" dirty="0">
                        <a:latin typeface="Arial" panose="020B0604020202020204" pitchFamily="34" charset="0"/>
                        <a:ea typeface="Bahnschrift"/>
                        <a:cs typeface="Arial" panose="020B0604020202020204" pitchFamily="34" charset="0"/>
                        <a:sym typeface="Bahnschrift"/>
                      </a:endParaRPr>
                    </a:p>
                  </a:txBody>
                  <a:tcPr marL="7618" marR="7618" marT="7618" marB="7618" anchor="ctr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t-EE" sz="1400" dirty="0">
                          <a:latin typeface="Arial" panose="020B0604020202020204" pitchFamily="34" charset="0"/>
                          <a:ea typeface="Bahnschrift"/>
                          <a:cs typeface="Arial" panose="020B0604020202020204" pitchFamily="34" charset="0"/>
                          <a:sym typeface="Bahnschrift"/>
                        </a:rPr>
                        <a:t>16</a:t>
                      </a:r>
                      <a:endParaRPr sz="1400" dirty="0">
                        <a:latin typeface="Arial" panose="020B0604020202020204" pitchFamily="34" charset="0"/>
                        <a:ea typeface="Bahnschrift"/>
                        <a:cs typeface="Arial" panose="020B0604020202020204" pitchFamily="34" charset="0"/>
                        <a:sym typeface="Bahnschrift"/>
                      </a:endParaRPr>
                    </a:p>
                  </a:txBody>
                  <a:tcPr marL="7618" marR="7618" marT="7618" marB="7618" anchor="ctr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648">
                <a:tc>
                  <a:txBody>
                    <a:bodyPr/>
                    <a:lstStyle/>
                    <a:p>
                      <a:pPr algn="l">
                        <a:defRPr sz="1400">
                          <a:latin typeface="Bahnschrift"/>
                          <a:ea typeface="Bahnschrift"/>
                          <a:cs typeface="Bahnschrift"/>
                          <a:sym typeface="Bahnschrift"/>
                        </a:defRPr>
                      </a:pPr>
                      <a:r>
                        <a:rPr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Muu kommentaar </a:t>
                      </a:r>
                      <a:r>
                        <a:rPr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(nagu täiendav lisainfo küsimustiku täitmise vm kohta)</a:t>
                      </a:r>
                    </a:p>
                  </a:txBody>
                  <a:tcPr marL="7618" marR="7618" marT="7618" marB="7618" anchor="ctr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t-EE" sz="1400" dirty="0">
                          <a:latin typeface="Arial" panose="020B0604020202020204" pitchFamily="34" charset="0"/>
                          <a:ea typeface="Bahnschrift"/>
                          <a:cs typeface="Arial" panose="020B0604020202020204" pitchFamily="34" charset="0"/>
                          <a:sym typeface="Bahnschrift"/>
                        </a:rPr>
                        <a:t>22</a:t>
                      </a:r>
                      <a:endParaRPr sz="1400" dirty="0">
                        <a:latin typeface="Arial" panose="020B0604020202020204" pitchFamily="34" charset="0"/>
                        <a:ea typeface="Bahnschrift"/>
                        <a:cs typeface="Arial" panose="020B0604020202020204" pitchFamily="34" charset="0"/>
                        <a:sym typeface="Bahnschrift"/>
                      </a:endParaRPr>
                    </a:p>
                  </a:txBody>
                  <a:tcPr marL="7618" marR="7618" marT="7618" marB="7618" anchor="ctr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419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Arial" panose="020B0604020202020204" pitchFamily="34" charset="0"/>
                          <a:ea typeface="Bahnschrift"/>
                          <a:cs typeface="Arial" panose="020B0604020202020204" pitchFamily="34" charset="0"/>
                          <a:sym typeface="Bahnschrift"/>
                        </a:rPr>
                        <a:t>Ettepanekud </a:t>
                      </a:r>
                    </a:p>
                  </a:txBody>
                  <a:tcPr marL="7618" marR="7618" marT="7618" marB="7618" anchor="ctr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t-EE" sz="1400" dirty="0">
                          <a:latin typeface="Arial" panose="020B0604020202020204" pitchFamily="34" charset="0"/>
                          <a:ea typeface="Bahnschrift"/>
                          <a:cs typeface="Arial" panose="020B0604020202020204" pitchFamily="34" charset="0"/>
                          <a:sym typeface="Bahnschrift"/>
                        </a:rPr>
                        <a:t>4</a:t>
                      </a:r>
                      <a:endParaRPr sz="1400" dirty="0">
                        <a:latin typeface="Arial" panose="020B0604020202020204" pitchFamily="34" charset="0"/>
                        <a:ea typeface="Bahnschrift"/>
                        <a:cs typeface="Arial" panose="020B0604020202020204" pitchFamily="34" charset="0"/>
                        <a:sym typeface="Bahnschrift"/>
                      </a:endParaRPr>
                    </a:p>
                  </a:txBody>
                  <a:tcPr marL="7618" marR="7618" marT="7618" marB="7618" anchor="ctr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419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Arial" panose="020B0604020202020204" pitchFamily="34" charset="0"/>
                          <a:ea typeface="Bahnschrift"/>
                          <a:cs typeface="Arial" panose="020B0604020202020204" pitchFamily="34" charset="0"/>
                          <a:sym typeface="Bahnschrift"/>
                        </a:rPr>
                        <a:t>Kommentaar</a:t>
                      </a:r>
                      <a:r>
                        <a:rPr sz="1400" dirty="0">
                          <a:latin typeface="Arial" panose="020B0604020202020204" pitchFamily="34" charset="0"/>
                          <a:ea typeface="Bahnschrift"/>
                          <a:cs typeface="Arial" panose="020B0604020202020204" pitchFamily="34" charset="0"/>
                          <a:sym typeface="Bahnschrift"/>
                        </a:rPr>
                        <a:t> </a:t>
                      </a:r>
                      <a:r>
                        <a:rPr sz="1400" dirty="0" err="1">
                          <a:latin typeface="Arial" panose="020B0604020202020204" pitchFamily="34" charset="0"/>
                          <a:ea typeface="Bahnschrift"/>
                          <a:cs typeface="Arial" panose="020B0604020202020204" pitchFamily="34" charset="0"/>
                          <a:sym typeface="Bahnschrift"/>
                        </a:rPr>
                        <a:t>kõrge</a:t>
                      </a:r>
                      <a:r>
                        <a:rPr sz="1400" dirty="0">
                          <a:latin typeface="Arial" panose="020B0604020202020204" pitchFamily="34" charset="0"/>
                          <a:ea typeface="Bahnschrift"/>
                          <a:cs typeface="Arial" panose="020B0604020202020204" pitchFamily="34" charset="0"/>
                          <a:sym typeface="Bahnschrift"/>
                        </a:rPr>
                        <a:t> </a:t>
                      </a:r>
                      <a:r>
                        <a:rPr sz="1400" dirty="0" err="1">
                          <a:latin typeface="Arial" panose="020B0604020202020204" pitchFamily="34" charset="0"/>
                          <a:ea typeface="Bahnschrift"/>
                          <a:cs typeface="Arial" panose="020B0604020202020204" pitchFamily="34" charset="0"/>
                          <a:sym typeface="Bahnschrift"/>
                        </a:rPr>
                        <a:t>hinna</a:t>
                      </a:r>
                      <a:r>
                        <a:rPr sz="1400" dirty="0">
                          <a:latin typeface="Arial" panose="020B0604020202020204" pitchFamily="34" charset="0"/>
                          <a:ea typeface="Bahnschrift"/>
                          <a:cs typeface="Arial" panose="020B0604020202020204" pitchFamily="34" charset="0"/>
                          <a:sym typeface="Bahnschrift"/>
                        </a:rPr>
                        <a:t> </a:t>
                      </a:r>
                      <a:r>
                        <a:rPr sz="1400" dirty="0" err="1">
                          <a:latin typeface="Arial" panose="020B0604020202020204" pitchFamily="34" charset="0"/>
                          <a:ea typeface="Bahnschrift"/>
                          <a:cs typeface="Arial" panose="020B0604020202020204" pitchFamily="34" charset="0"/>
                          <a:sym typeface="Bahnschrift"/>
                        </a:rPr>
                        <a:t>osas</a:t>
                      </a:r>
                      <a:endParaRPr sz="1400" dirty="0">
                        <a:latin typeface="Arial" panose="020B0604020202020204" pitchFamily="34" charset="0"/>
                        <a:ea typeface="Bahnschrift"/>
                        <a:cs typeface="Arial" panose="020B0604020202020204" pitchFamily="34" charset="0"/>
                        <a:sym typeface="Bahnschrift"/>
                      </a:endParaRPr>
                    </a:p>
                  </a:txBody>
                  <a:tcPr marL="7618" marR="7618" marT="7618" marB="7618" anchor="ctr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t-EE" sz="1400" dirty="0">
                          <a:latin typeface="Arial" panose="020B0604020202020204" pitchFamily="34" charset="0"/>
                          <a:ea typeface="Bahnschrift"/>
                          <a:cs typeface="Arial" panose="020B0604020202020204" pitchFamily="34" charset="0"/>
                          <a:sym typeface="Bahnschrift"/>
                        </a:rPr>
                        <a:t>6</a:t>
                      </a:r>
                      <a:endParaRPr sz="1400" dirty="0">
                        <a:latin typeface="Arial" panose="020B0604020202020204" pitchFamily="34" charset="0"/>
                        <a:ea typeface="Bahnschrift"/>
                        <a:cs typeface="Arial" panose="020B0604020202020204" pitchFamily="34" charset="0"/>
                        <a:sym typeface="Bahnschrift"/>
                      </a:endParaRPr>
                    </a:p>
                  </a:txBody>
                  <a:tcPr marL="7618" marR="7618" marT="7618" marB="7618" anchor="ctr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419">
                <a:tc gridSpan="2">
                  <a:txBody>
                    <a:bodyPr/>
                    <a:lstStyle/>
                    <a:p>
                      <a:pPr algn="l">
                        <a:defRPr sz="1800"/>
                      </a:pPr>
                      <a:endParaRPr sz="1400" dirty="0">
                        <a:latin typeface="Arial" panose="020B0604020202020204" pitchFamily="34" charset="0"/>
                        <a:ea typeface="Bahnschrift"/>
                        <a:cs typeface="Arial" panose="020B0604020202020204" pitchFamily="34" charset="0"/>
                        <a:sym typeface="Bahnschrift"/>
                      </a:endParaRPr>
                    </a:p>
                  </a:txBody>
                  <a:tcPr marL="7618" marR="7618" marT="7618" marB="7618" anchor="ctr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 sz="1800"/>
                      </a:pPr>
                      <a:endParaRPr sz="1400" dirty="0">
                        <a:latin typeface="Arial" panose="020B0604020202020204" pitchFamily="34" charset="0"/>
                        <a:ea typeface="Bahnschrift"/>
                        <a:cs typeface="Arial" panose="020B0604020202020204" pitchFamily="34" charset="0"/>
                        <a:sym typeface="Bahnschrift"/>
                      </a:endParaRPr>
                    </a:p>
                  </a:txBody>
                  <a:tcPr marL="7618" marR="7618" marT="7618" marB="7618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066061"/>
                  </a:ext>
                </a:extLst>
              </a:tr>
            </a:tbl>
          </a:graphicData>
        </a:graphic>
      </p:graphicFrame>
      <p:sp>
        <p:nvSpPr>
          <p:cNvPr id="170" name="TextBox 3"/>
          <p:cNvSpPr txBox="1"/>
          <p:nvPr/>
        </p:nvSpPr>
        <p:spPr>
          <a:xfrm>
            <a:off x="4510405" y="1631247"/>
            <a:ext cx="7439660" cy="353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600">
                <a:latin typeface="Bahnschrift"/>
                <a:ea typeface="Bahnschrift"/>
                <a:cs typeface="Bahnschrift"/>
                <a:sym typeface="Bahnschrift"/>
              </a:defRPr>
            </a:pP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Nopped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kiitvatest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vabavastustest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00000"/>
              <a:buFont typeface="Arial"/>
              <a:buChar char="•"/>
              <a:defRPr sz="1600" i="1">
                <a:latin typeface="Bahnschrift"/>
                <a:ea typeface="Bahnschrift"/>
                <a:cs typeface="Bahnschrift"/>
                <a:sym typeface="Bahnschrift"/>
              </a:defRPr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Eraldi esile toodud töötajad: Elina Plahti, Liina Veelmaa, Dr Lauri Maisvee, Kaiu Hallik, Dr Doris Meigas-Tohver, Dr Maret Gardner, Dr Katrin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t-EE" dirty="0" err="1">
                <a:latin typeface="Arial" panose="020B0604020202020204" pitchFamily="34" charset="0"/>
                <a:cs typeface="Arial" panose="020B0604020202020204" pitchFamily="34" charset="0"/>
              </a:rPr>
              <a:t>ask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, Dr Daria Vorontsova</a:t>
            </a:r>
            <a:r>
              <a:rPr lang="et-EE">
                <a:latin typeface="Arial" panose="020B0604020202020204" pitchFamily="34" charset="0"/>
                <a:cs typeface="Arial" panose="020B0604020202020204" pitchFamily="34" charset="0"/>
              </a:rPr>
              <a:t>, Kärt 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Kullap, Dr Heli </a:t>
            </a:r>
            <a:r>
              <a:rPr lang="et-EE" dirty="0" err="1">
                <a:latin typeface="Arial" panose="020B0604020202020204" pitchFamily="34" charset="0"/>
                <a:cs typeface="Arial" panose="020B0604020202020204" pitchFamily="34" charset="0"/>
              </a:rPr>
              <a:t>Tober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Madis, Dr Freiberg, Dr Ants Kass, Dr Eve Mandi, Dr Heidi Kotkas, Teili Kivi, Dr Ene Kääpa, Dr Aale Kallus. </a:t>
            </a:r>
          </a:p>
          <a:p>
            <a:pPr marL="285750" indent="-285750">
              <a:buSzPct val="100000"/>
              <a:buFont typeface="Arial"/>
              <a:buChar char="•"/>
              <a:defRPr sz="1600" i="1">
                <a:latin typeface="Bahnschrift"/>
                <a:ea typeface="Bahnschrift"/>
                <a:cs typeface="Bahnschrift"/>
                <a:sym typeface="Bahnschrift"/>
              </a:defRPr>
            </a:pPr>
            <a:endParaRPr lang="et-E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00000"/>
              <a:buFont typeface="Arial"/>
              <a:buChar char="•"/>
              <a:defRPr sz="1600" i="1">
                <a:latin typeface="Bahnschrift"/>
                <a:ea typeface="Bahnschrift"/>
                <a:cs typeface="Bahnschrift"/>
                <a:sym typeface="Bahnschrift"/>
              </a:defRPr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Olen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väga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tänulik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professionaalse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konsultatsiooni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eest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Sain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oma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küsimustele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vastused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minus on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rahulik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tunne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t-E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00000"/>
              <a:buFont typeface="Arial"/>
              <a:buChar char="•"/>
              <a:defRPr sz="1600" i="1">
                <a:latin typeface="Bahnschrift"/>
                <a:ea typeface="Bahnschrift"/>
                <a:cs typeface="Bahnschrift"/>
                <a:sym typeface="Bahnschrift"/>
              </a:defRPr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Soovin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tänada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kiita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23.septembri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hommikul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tööl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olnud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vahetust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Imelised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hoolivad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professionaalsed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ülisõbralikud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töötajad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t-E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00000"/>
              <a:buFont typeface="Arial"/>
              <a:buChar char="•"/>
              <a:defRPr sz="1600" i="1">
                <a:latin typeface="Bahnschrift"/>
                <a:ea typeface="Bahnschrift"/>
                <a:cs typeface="Bahnschrift"/>
                <a:sym typeface="Bahnschrift"/>
              </a:defRPr>
            </a:pP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Eeskujulik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teenindus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sõbralik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suhtumine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Kuigi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elan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Tallinnas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on see mu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elukoha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lähim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raviasutus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Ravil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mugav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käia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00000"/>
              <a:buFont typeface="Arial"/>
              <a:buChar char="•"/>
              <a:defRPr sz="1600" i="1">
                <a:latin typeface="Bahnschrift"/>
                <a:ea typeface="Bahnschrift"/>
                <a:cs typeface="Bahnschrift"/>
                <a:sym typeface="Bahnschrift"/>
              </a:defRPr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00000"/>
              <a:buFont typeface="Arial"/>
              <a:buChar char="•"/>
              <a:defRPr sz="1600" i="1">
                <a:latin typeface="Bahnschrift"/>
                <a:ea typeface="Bahnschrift"/>
                <a:cs typeface="Bahnschrift"/>
                <a:sym typeface="Bahnschrift"/>
              </a:defRPr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ealkiri 1"/>
          <p:cNvSpPr txBox="1">
            <a:spLocks noGrp="1"/>
          </p:cNvSpPr>
          <p:nvPr>
            <p:ph type="title"/>
          </p:nvPr>
        </p:nvSpPr>
        <p:spPr>
          <a:xfrm>
            <a:off x="839907" y="372228"/>
            <a:ext cx="10362153" cy="1325564"/>
          </a:xfrm>
          <a:prstGeom prst="rect">
            <a:avLst/>
          </a:prstGeom>
        </p:spPr>
        <p:txBody>
          <a:bodyPr/>
          <a:lstStyle/>
          <a:p>
            <a:pPr defTabSz="859536">
              <a:defRPr sz="2538" b="1">
                <a:latin typeface="Aino-Bold"/>
                <a:ea typeface="Aino-Bold"/>
                <a:cs typeface="Aino-Bold"/>
                <a:sym typeface="Aino-Bold"/>
              </a:defRPr>
            </a:pPr>
            <a:r>
              <a:rPr lang="et-EE" sz="2000" b="0" dirty="0">
                <a:latin typeface="Aino" panose="02000603040504020204" pitchFamily="2" charset="77"/>
                <a:ea typeface="Aino Regular"/>
                <a:cs typeface="Aino Regular"/>
                <a:sym typeface="Aino Regular"/>
              </a:rPr>
              <a:t>Üldandmed</a:t>
            </a:r>
            <a:br>
              <a:rPr lang="et-EE" sz="1600" b="0" dirty="0">
                <a:latin typeface="Aino" panose="02000603040504020204" pitchFamily="2" charset="77"/>
                <a:ea typeface="Aino Regular"/>
                <a:cs typeface="Aino Regular"/>
                <a:sym typeface="Aino Regular"/>
              </a:rPr>
            </a:br>
            <a:br>
              <a:rPr lang="et-EE" sz="1600" b="0" dirty="0">
                <a:latin typeface="Aino" panose="02000603040504020204" pitchFamily="2" charset="77"/>
                <a:ea typeface="Aino Regular"/>
                <a:cs typeface="Aino Regular"/>
                <a:sym typeface="Aino Regular"/>
              </a:rPr>
            </a:br>
            <a:r>
              <a:rPr sz="1600" b="0" dirty="0" err="1">
                <a:latin typeface="Aino" panose="02000603040504020204" pitchFamily="2" charset="77"/>
                <a:ea typeface="Aino Regular"/>
                <a:cs typeface="Aino Regular"/>
                <a:sym typeface="Aino Regular"/>
              </a:rPr>
              <a:t>Perioodil</a:t>
            </a:r>
            <a:r>
              <a:rPr sz="1600" b="0" dirty="0">
                <a:latin typeface="Aino" panose="02000603040504020204" pitchFamily="2" charset="77"/>
                <a:ea typeface="Aino Regular"/>
                <a:cs typeface="Aino Regular"/>
                <a:sym typeface="Aino Regular"/>
              </a:rPr>
              <a:t> 01.01.2024-31.12.2024 </a:t>
            </a:r>
            <a:r>
              <a:rPr sz="1600" b="0" dirty="0" err="1">
                <a:latin typeface="Aino" panose="02000603040504020204" pitchFamily="2" charset="77"/>
                <a:ea typeface="Aino Regular"/>
                <a:cs typeface="Aino Regular"/>
                <a:sym typeface="Aino Regular"/>
              </a:rPr>
              <a:t>kokku</a:t>
            </a:r>
            <a:r>
              <a:rPr sz="1600" b="0" dirty="0">
                <a:latin typeface="Aino" panose="02000603040504020204" pitchFamily="2" charset="77"/>
                <a:ea typeface="Aino Regular"/>
                <a:cs typeface="Aino Regular"/>
                <a:sym typeface="Aino Regular"/>
              </a:rPr>
              <a:t> 491 </a:t>
            </a:r>
            <a:r>
              <a:rPr sz="1600" b="0" dirty="0" err="1">
                <a:latin typeface="Aino" panose="02000603040504020204" pitchFamily="2" charset="77"/>
                <a:ea typeface="Aino Regular"/>
                <a:cs typeface="Aino Regular"/>
                <a:sym typeface="Aino Regular"/>
              </a:rPr>
              <a:t>vastajat</a:t>
            </a:r>
            <a:r>
              <a:rPr sz="1600" b="0" dirty="0">
                <a:latin typeface="Aino" panose="02000603040504020204" pitchFamily="2" charset="77"/>
                <a:ea typeface="Aino Regular"/>
                <a:cs typeface="Aino Regular"/>
                <a:sym typeface="Aino Regular"/>
              </a:rPr>
              <a:t>.</a:t>
            </a:r>
            <a:br>
              <a:rPr sz="1200" b="0" dirty="0">
                <a:latin typeface="Aino" panose="02000603040504020204" pitchFamily="2" charset="77"/>
                <a:ea typeface="Aino Regular"/>
                <a:cs typeface="Aino Regular"/>
                <a:sym typeface="Aino Regular"/>
              </a:rPr>
            </a:br>
            <a:endParaRPr sz="1200" b="0" dirty="0">
              <a:latin typeface="Aino" panose="02000603040504020204" pitchFamily="2" charset="77"/>
              <a:ea typeface="Aino Regular"/>
              <a:cs typeface="Aino Regular"/>
              <a:sym typeface="Aino Regular"/>
            </a:endParaRPr>
          </a:p>
        </p:txBody>
      </p:sp>
      <p:graphicFrame>
        <p:nvGraphicFramePr>
          <p:cNvPr id="101" name="Diagramm 4"/>
          <p:cNvGraphicFramePr/>
          <p:nvPr>
            <p:extLst>
              <p:ext uri="{D42A27DB-BD31-4B8C-83A1-F6EECF244321}">
                <p14:modId xmlns:p14="http://schemas.microsoft.com/office/powerpoint/2010/main" val="1791261340"/>
              </p:ext>
            </p:extLst>
          </p:nvPr>
        </p:nvGraphicFramePr>
        <p:xfrm>
          <a:off x="360486" y="2661527"/>
          <a:ext cx="2584204" cy="2812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" name="TextBox 5"/>
          <p:cNvSpPr txBox="1"/>
          <p:nvPr/>
        </p:nvSpPr>
        <p:spPr>
          <a:xfrm>
            <a:off x="891857" y="3845875"/>
            <a:ext cx="1521462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1400">
                <a:latin typeface="Aino Regular"/>
                <a:ea typeface="Aino Regular"/>
                <a:cs typeface="Aino Regular"/>
                <a:sym typeface="Aino Regular"/>
              </a:defRPr>
            </a:pPr>
            <a:r>
              <a:rPr sz="1000" dirty="0" err="1">
                <a:latin typeface="Aino" panose="02000603040504020204" pitchFamily="2" charset="77"/>
              </a:rPr>
              <a:t>Keskmine</a:t>
            </a:r>
            <a:r>
              <a:rPr sz="1000" dirty="0">
                <a:latin typeface="Aino" panose="02000603040504020204" pitchFamily="2" charset="77"/>
              </a:rPr>
              <a:t> </a:t>
            </a:r>
            <a:r>
              <a:rPr sz="1000" dirty="0" err="1">
                <a:latin typeface="Aino" panose="02000603040504020204" pitchFamily="2" charset="77"/>
              </a:rPr>
              <a:t>küsimustiku</a:t>
            </a:r>
            <a:r>
              <a:rPr sz="1000" dirty="0">
                <a:latin typeface="Aino" panose="02000603040504020204" pitchFamily="2" charset="77"/>
              </a:rPr>
              <a:t> </a:t>
            </a:r>
            <a:r>
              <a:rPr sz="1000" dirty="0" err="1">
                <a:latin typeface="Aino" panose="02000603040504020204" pitchFamily="2" charset="77"/>
              </a:rPr>
              <a:t>täitmise</a:t>
            </a:r>
            <a:r>
              <a:rPr sz="1000" dirty="0">
                <a:latin typeface="Aino" panose="02000603040504020204" pitchFamily="2" charset="77"/>
              </a:rPr>
              <a:t> </a:t>
            </a:r>
            <a:r>
              <a:rPr sz="1000" dirty="0" err="1">
                <a:latin typeface="Aino" panose="02000603040504020204" pitchFamily="2" charset="77"/>
              </a:rPr>
              <a:t>aeg</a:t>
            </a:r>
            <a:r>
              <a:rPr sz="1000" dirty="0">
                <a:latin typeface="Aino" panose="02000603040504020204" pitchFamily="2" charset="77"/>
              </a:rPr>
              <a:t>: </a:t>
            </a:r>
            <a:br>
              <a:rPr lang="et-EE" sz="1000" dirty="0">
                <a:latin typeface="Aino" panose="02000603040504020204" pitchFamily="2" charset="77"/>
              </a:rPr>
            </a:br>
            <a:r>
              <a:rPr sz="1000" dirty="0">
                <a:latin typeface="Aino" panose="02000603040504020204" pitchFamily="2" charset="77"/>
              </a:rPr>
              <a:t>3min, 55</a:t>
            </a:r>
            <a:r>
              <a:rPr lang="et-EE" sz="1000" dirty="0">
                <a:latin typeface="Aino" panose="02000603040504020204" pitchFamily="2" charset="77"/>
              </a:rPr>
              <a:t> </a:t>
            </a:r>
            <a:r>
              <a:rPr sz="1000" dirty="0" err="1">
                <a:latin typeface="Aino" panose="02000603040504020204" pitchFamily="2" charset="77"/>
              </a:rPr>
              <a:t>sek</a:t>
            </a:r>
            <a:r>
              <a:rPr sz="1000" dirty="0">
                <a:latin typeface="Aino" panose="02000603040504020204" pitchFamily="2" charset="77"/>
              </a:rPr>
              <a:t>.</a:t>
            </a:r>
          </a:p>
        </p:txBody>
      </p:sp>
      <p:graphicFrame>
        <p:nvGraphicFramePr>
          <p:cNvPr id="103" name="Diagramm 6"/>
          <p:cNvGraphicFramePr/>
          <p:nvPr>
            <p:extLst>
              <p:ext uri="{D42A27DB-BD31-4B8C-83A1-F6EECF244321}">
                <p14:modId xmlns:p14="http://schemas.microsoft.com/office/powerpoint/2010/main" val="3012499766"/>
              </p:ext>
            </p:extLst>
          </p:nvPr>
        </p:nvGraphicFramePr>
        <p:xfrm>
          <a:off x="3215473" y="2572627"/>
          <a:ext cx="3087907" cy="3153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4" name="Diagramm 7"/>
          <p:cNvGraphicFramePr/>
          <p:nvPr>
            <p:extLst>
              <p:ext uri="{D42A27DB-BD31-4B8C-83A1-F6EECF244321}">
                <p14:modId xmlns:p14="http://schemas.microsoft.com/office/powerpoint/2010/main" val="1646684982"/>
              </p:ext>
            </p:extLst>
          </p:nvPr>
        </p:nvGraphicFramePr>
        <p:xfrm>
          <a:off x="6274150" y="2667877"/>
          <a:ext cx="5639861" cy="2909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5" name="Vastamise meetod"/>
          <p:cNvSpPr txBox="1"/>
          <p:nvPr/>
        </p:nvSpPr>
        <p:spPr>
          <a:xfrm>
            <a:off x="826287" y="2157010"/>
            <a:ext cx="1568697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rPr sz="1200" b="1" dirty="0" err="1">
                <a:latin typeface="Aino" panose="02000603040504020204" pitchFamily="2" charset="77"/>
              </a:rPr>
              <a:t>Vastamise</a:t>
            </a:r>
            <a:r>
              <a:rPr sz="1200" b="1" dirty="0">
                <a:latin typeface="Aino" panose="02000603040504020204" pitchFamily="2" charset="77"/>
              </a:rPr>
              <a:t> </a:t>
            </a:r>
            <a:r>
              <a:rPr sz="1200" b="1" dirty="0" err="1">
                <a:latin typeface="Aino" panose="02000603040504020204" pitchFamily="2" charset="77"/>
              </a:rPr>
              <a:t>meetod</a:t>
            </a:r>
            <a:r>
              <a:rPr lang="et-EE" sz="1200" b="1" dirty="0">
                <a:latin typeface="Aino" panose="02000603040504020204" pitchFamily="2" charset="77"/>
              </a:rPr>
              <a:t>:</a:t>
            </a:r>
            <a:endParaRPr sz="1200" b="1" dirty="0">
              <a:latin typeface="Aino" panose="02000603040504020204" pitchFamily="2" charset="77"/>
            </a:endParaRPr>
          </a:p>
        </p:txBody>
      </p:sp>
      <p:sp>
        <p:nvSpPr>
          <p:cNvPr id="106" name="Vastamise keel"/>
          <p:cNvSpPr txBox="1"/>
          <p:nvPr/>
        </p:nvSpPr>
        <p:spPr>
          <a:xfrm>
            <a:off x="4091457" y="2157010"/>
            <a:ext cx="129298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rPr sz="1200" b="1" dirty="0" err="1">
                <a:latin typeface="Aino" panose="02000603040504020204" pitchFamily="2" charset="77"/>
              </a:rPr>
              <a:t>Vastamise</a:t>
            </a:r>
            <a:r>
              <a:rPr sz="1200" b="1" dirty="0">
                <a:latin typeface="Aino" panose="02000603040504020204" pitchFamily="2" charset="77"/>
              </a:rPr>
              <a:t> keel</a:t>
            </a:r>
            <a:r>
              <a:rPr lang="et-EE" sz="1200" b="1" dirty="0">
                <a:latin typeface="Aino" panose="02000603040504020204" pitchFamily="2" charset="77"/>
              </a:rPr>
              <a:t>:</a:t>
            </a:r>
            <a:endParaRPr sz="1200" b="1" dirty="0">
              <a:latin typeface="Aino" panose="02000603040504020204" pitchFamily="2" charset="77"/>
            </a:endParaRPr>
          </a:p>
        </p:txBody>
      </p:sp>
      <p:sp>
        <p:nvSpPr>
          <p:cNvPr id="107" name="Soolis-vanuseline jaotus (arvuliselt)"/>
          <p:cNvSpPr txBox="1"/>
          <p:nvPr/>
        </p:nvSpPr>
        <p:spPr>
          <a:xfrm>
            <a:off x="7595607" y="2157010"/>
            <a:ext cx="2851099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rPr sz="1200" b="1" dirty="0" err="1">
                <a:latin typeface="Aino" panose="02000603040504020204" pitchFamily="2" charset="77"/>
              </a:rPr>
              <a:t>Soolis-vanuseline</a:t>
            </a:r>
            <a:r>
              <a:rPr sz="1200" b="1" dirty="0">
                <a:latin typeface="Aino" panose="02000603040504020204" pitchFamily="2" charset="77"/>
              </a:rPr>
              <a:t> </a:t>
            </a:r>
            <a:r>
              <a:rPr sz="1200" b="1" dirty="0" err="1">
                <a:latin typeface="Aino" panose="02000603040504020204" pitchFamily="2" charset="77"/>
              </a:rPr>
              <a:t>jaotus</a:t>
            </a:r>
            <a:r>
              <a:rPr sz="1200" b="1" dirty="0">
                <a:latin typeface="Aino" panose="02000603040504020204" pitchFamily="2" charset="77"/>
              </a:rPr>
              <a:t> (</a:t>
            </a:r>
            <a:r>
              <a:rPr sz="1200" b="1" dirty="0" err="1">
                <a:latin typeface="Aino" panose="02000603040504020204" pitchFamily="2" charset="77"/>
              </a:rPr>
              <a:t>arvuliselt</a:t>
            </a:r>
            <a:r>
              <a:rPr sz="1200" b="1" dirty="0">
                <a:latin typeface="Aino" panose="02000603040504020204" pitchFamily="2" charset="77"/>
              </a:rPr>
              <a:t>)</a:t>
            </a:r>
            <a:r>
              <a:rPr lang="et-EE" sz="1200" b="1" dirty="0">
                <a:latin typeface="Aino" panose="02000603040504020204" pitchFamily="2" charset="77"/>
              </a:rPr>
              <a:t>:</a:t>
            </a:r>
            <a:endParaRPr sz="1200" b="1" dirty="0">
              <a:latin typeface="Aino" panose="02000603040504020204" pitchFamily="2" charset="77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Diagramm 3"/>
          <p:cNvGraphicFramePr/>
          <p:nvPr>
            <p:extLst>
              <p:ext uri="{D42A27DB-BD31-4B8C-83A1-F6EECF244321}">
                <p14:modId xmlns:p14="http://schemas.microsoft.com/office/powerpoint/2010/main" val="297692125"/>
              </p:ext>
            </p:extLst>
          </p:nvPr>
        </p:nvGraphicFramePr>
        <p:xfrm>
          <a:off x="524887" y="1952774"/>
          <a:ext cx="5775628" cy="3760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1" name="Diagramm 4"/>
          <p:cNvGraphicFramePr/>
          <p:nvPr>
            <p:extLst>
              <p:ext uri="{D42A27DB-BD31-4B8C-83A1-F6EECF244321}">
                <p14:modId xmlns:p14="http://schemas.microsoft.com/office/powerpoint/2010/main" val="3588715543"/>
              </p:ext>
            </p:extLst>
          </p:nvPr>
        </p:nvGraphicFramePr>
        <p:xfrm>
          <a:off x="6458085" y="1952774"/>
          <a:ext cx="5534685" cy="3734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" name="Diagramm 3"/>
          <p:cNvGraphicFramePr/>
          <p:nvPr>
            <p:extLst>
              <p:ext uri="{D42A27DB-BD31-4B8C-83A1-F6EECF244321}">
                <p14:modId xmlns:p14="http://schemas.microsoft.com/office/powerpoint/2010/main" val="3393843594"/>
              </p:ext>
            </p:extLst>
          </p:nvPr>
        </p:nvGraphicFramePr>
        <p:xfrm>
          <a:off x="-664621" y="1971082"/>
          <a:ext cx="5959296" cy="5470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6" name="Elukoht (-9)"/>
          <p:cNvSpPr txBox="1"/>
          <p:nvPr/>
        </p:nvSpPr>
        <p:spPr>
          <a:xfrm>
            <a:off x="983089" y="2080874"/>
            <a:ext cx="1201609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rPr sz="1400" b="1" dirty="0" err="1"/>
              <a:t>Elukoht</a:t>
            </a:r>
            <a:r>
              <a:rPr sz="1400" b="1" dirty="0"/>
              <a:t> </a:t>
            </a:r>
            <a:endParaRPr lang="et-EE" sz="1400" b="1" dirty="0"/>
          </a:p>
          <a:p>
            <a:r>
              <a:rPr sz="1200" dirty="0"/>
              <a:t>(</a:t>
            </a:r>
            <a:r>
              <a:rPr lang="et-EE" sz="1200" dirty="0"/>
              <a:t>ei vastanud: </a:t>
            </a:r>
            <a:r>
              <a:rPr sz="1200" dirty="0"/>
              <a:t>9)</a:t>
            </a:r>
          </a:p>
        </p:txBody>
      </p:sp>
      <p:pic>
        <p:nvPicPr>
          <p:cNvPr id="6" name="Picture 5" descr="A screenshot of a computer&#10;&#10;AI-generated content may be incorrect.">
            <a:extLst>
              <a:ext uri="{FF2B5EF4-FFF2-40B4-BE49-F238E27FC236}">
                <a16:creationId xmlns:a16="http://schemas.microsoft.com/office/drawing/2014/main" id="{157DFC03-9518-492F-4DC6-C4D1DBF8BD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9587" y="986118"/>
            <a:ext cx="6738626" cy="587188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4DB1699-1E83-3627-C1F4-60208ED4BE62}"/>
              </a:ext>
            </a:extLst>
          </p:cNvPr>
          <p:cNvSpPr/>
          <p:nvPr/>
        </p:nvSpPr>
        <p:spPr>
          <a:xfrm>
            <a:off x="9502588" y="932329"/>
            <a:ext cx="1856295" cy="197224"/>
          </a:xfrm>
          <a:prstGeom prst="rect">
            <a:avLst/>
          </a:prstGeom>
          <a:solidFill>
            <a:schemeClr val="bg1"/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ealkiri 1"/>
          <p:cNvSpPr txBox="1"/>
          <p:nvPr/>
        </p:nvSpPr>
        <p:spPr>
          <a:xfrm>
            <a:off x="217170" y="336827"/>
            <a:ext cx="10424160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000"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rPr sz="2000" dirty="0" err="1">
                <a:latin typeface="Aino" panose="02000603040504020204" pitchFamily="2" charset="77"/>
              </a:rPr>
              <a:t>Rahulolu</a:t>
            </a:r>
            <a:r>
              <a:rPr sz="2000" dirty="0">
                <a:latin typeface="Aino" panose="02000603040504020204" pitchFamily="2" charset="77"/>
              </a:rPr>
              <a:t> </a:t>
            </a:r>
            <a:r>
              <a:rPr sz="2000" dirty="0" err="1">
                <a:latin typeface="Aino" panose="02000603040504020204" pitchFamily="2" charset="77"/>
              </a:rPr>
              <a:t>registreerimise</a:t>
            </a:r>
            <a:r>
              <a:rPr sz="2000" dirty="0">
                <a:latin typeface="Aino" panose="02000603040504020204" pitchFamily="2" charset="77"/>
              </a:rPr>
              <a:t> </a:t>
            </a:r>
            <a:r>
              <a:rPr sz="2000" dirty="0" err="1">
                <a:latin typeface="Aino" panose="02000603040504020204" pitchFamily="2" charset="77"/>
              </a:rPr>
              <a:t>korraldusega</a:t>
            </a:r>
            <a:endParaRPr sz="2000" dirty="0">
              <a:latin typeface="Aino" panose="02000603040504020204" pitchFamily="2" charset="77"/>
            </a:endParaRPr>
          </a:p>
        </p:txBody>
      </p:sp>
      <p:graphicFrame>
        <p:nvGraphicFramePr>
          <p:cNvPr id="120" name="Diagramm 2"/>
          <p:cNvGraphicFramePr/>
          <p:nvPr>
            <p:extLst>
              <p:ext uri="{D42A27DB-BD31-4B8C-83A1-F6EECF244321}">
                <p14:modId xmlns:p14="http://schemas.microsoft.com/office/powerpoint/2010/main" val="3948852105"/>
              </p:ext>
            </p:extLst>
          </p:nvPr>
        </p:nvGraphicFramePr>
        <p:xfrm>
          <a:off x="7402777" y="1803328"/>
          <a:ext cx="5488359" cy="5644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1" name="Rahulolu registreerimise korraldusega tervikuna (-8)"/>
          <p:cNvSpPr txBox="1"/>
          <p:nvPr/>
        </p:nvSpPr>
        <p:spPr>
          <a:xfrm>
            <a:off x="8922703" y="1213913"/>
            <a:ext cx="2448507" cy="630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1400"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rPr sz="1200" b="1" dirty="0" err="1"/>
              <a:t>Rahulolu</a:t>
            </a:r>
            <a:r>
              <a:rPr sz="1200" b="1" dirty="0"/>
              <a:t> </a:t>
            </a:r>
            <a:r>
              <a:rPr sz="1200" b="1" dirty="0" err="1"/>
              <a:t>registreerimise</a:t>
            </a:r>
            <a:r>
              <a:rPr sz="1200" b="1" dirty="0"/>
              <a:t> </a:t>
            </a:r>
            <a:r>
              <a:rPr sz="1200" b="1" dirty="0" err="1"/>
              <a:t>korraldusega</a:t>
            </a:r>
            <a:r>
              <a:rPr sz="1200" b="1" dirty="0"/>
              <a:t> </a:t>
            </a:r>
            <a:r>
              <a:rPr sz="1200" b="1" dirty="0" err="1"/>
              <a:t>tervikuna</a:t>
            </a:r>
            <a:r>
              <a:rPr sz="1200" b="1" dirty="0"/>
              <a:t> </a:t>
            </a:r>
            <a:endParaRPr lang="et-EE" sz="1200" b="1" dirty="0"/>
          </a:p>
          <a:p>
            <a:r>
              <a:rPr lang="en-EE" sz="1050" dirty="0"/>
              <a:t>(Ei vastanud: </a:t>
            </a:r>
            <a:r>
              <a:rPr sz="1050" dirty="0"/>
              <a:t>8)</a:t>
            </a:r>
          </a:p>
        </p:txBody>
      </p:sp>
      <p:sp>
        <p:nvSpPr>
          <p:cNvPr id="122" name="Rahulolu registreerimise korraldusega meetodite lõikes"/>
          <p:cNvSpPr txBox="1"/>
          <p:nvPr/>
        </p:nvSpPr>
        <p:spPr>
          <a:xfrm>
            <a:off x="1691337" y="1321863"/>
            <a:ext cx="5024767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1400"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rPr sz="1200" b="1" dirty="0" err="1"/>
              <a:t>Rahulolu</a:t>
            </a:r>
            <a:r>
              <a:rPr sz="1200" b="1" dirty="0"/>
              <a:t> </a:t>
            </a:r>
            <a:r>
              <a:rPr sz="1200" b="1" dirty="0" err="1"/>
              <a:t>registreerimise</a:t>
            </a:r>
            <a:r>
              <a:rPr sz="1200" b="1" dirty="0"/>
              <a:t> </a:t>
            </a:r>
            <a:r>
              <a:rPr sz="1200" b="1" dirty="0" err="1"/>
              <a:t>korraldusega</a:t>
            </a:r>
            <a:r>
              <a:rPr sz="1200" b="1" dirty="0"/>
              <a:t> </a:t>
            </a:r>
            <a:r>
              <a:rPr sz="1200" b="1" dirty="0" err="1"/>
              <a:t>meetodite</a:t>
            </a:r>
            <a:r>
              <a:rPr sz="1200" b="1" dirty="0"/>
              <a:t> </a:t>
            </a:r>
            <a:r>
              <a:rPr sz="1200" b="1" dirty="0" err="1"/>
              <a:t>lõikes</a:t>
            </a:r>
            <a:endParaRPr sz="1200" b="1" dirty="0"/>
          </a:p>
        </p:txBody>
      </p:sp>
      <p:sp>
        <p:nvSpPr>
          <p:cNvPr id="123" name="Broneerisin aja kodulehel"/>
          <p:cNvSpPr txBox="1"/>
          <p:nvPr/>
        </p:nvSpPr>
        <p:spPr>
          <a:xfrm>
            <a:off x="551958" y="6191576"/>
            <a:ext cx="138000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1000"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t>Broneerisin aja kodulehel</a:t>
            </a:r>
          </a:p>
        </p:txBody>
      </p:sp>
      <p:sp>
        <p:nvSpPr>
          <p:cNvPr id="124" name="E-postiga"/>
          <p:cNvSpPr txBox="1"/>
          <p:nvPr/>
        </p:nvSpPr>
        <p:spPr>
          <a:xfrm>
            <a:off x="1970168" y="6267776"/>
            <a:ext cx="1380000" cy="24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1000"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t>E-postiga</a:t>
            </a:r>
          </a:p>
        </p:txBody>
      </p:sp>
      <p:sp>
        <p:nvSpPr>
          <p:cNvPr id="125" name="Registratuuris (või arst pani järgmise aja)"/>
          <p:cNvSpPr txBox="1"/>
          <p:nvPr/>
        </p:nvSpPr>
        <p:spPr>
          <a:xfrm>
            <a:off x="3252268" y="6191576"/>
            <a:ext cx="1641453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1000"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t>Registratuuris (või arst pani järgmise aja)</a:t>
            </a:r>
          </a:p>
        </p:txBody>
      </p:sp>
      <p:sp>
        <p:nvSpPr>
          <p:cNvPr id="126" name="Telefoni teel"/>
          <p:cNvSpPr txBox="1"/>
          <p:nvPr/>
        </p:nvSpPr>
        <p:spPr>
          <a:xfrm>
            <a:off x="4845145" y="6267776"/>
            <a:ext cx="1380000" cy="24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1000"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t>Telefoni teel</a:t>
            </a:r>
          </a:p>
        </p:txBody>
      </p:sp>
      <p:sp>
        <p:nvSpPr>
          <p:cNvPr id="127" name="Üleriigilises Digiregistratuuris (Terviseportaal)"/>
          <p:cNvSpPr txBox="1"/>
          <p:nvPr/>
        </p:nvSpPr>
        <p:spPr>
          <a:xfrm>
            <a:off x="6070429" y="6191576"/>
            <a:ext cx="179747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1000"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t>Üleriigilises Digiregistratuuris (Terviseportaal)</a:t>
            </a:r>
          </a:p>
        </p:txBody>
      </p:sp>
      <p:pic>
        <p:nvPicPr>
          <p:cNvPr id="4" name="Picture 3" descr="A graph of different colored bars&#10;&#10;AI-generated content may be incorrect.">
            <a:extLst>
              <a:ext uri="{FF2B5EF4-FFF2-40B4-BE49-F238E27FC236}">
                <a16:creationId xmlns:a16="http://schemas.microsoft.com/office/drawing/2014/main" id="{6784952A-0BD6-B13D-FFA9-8EAEC1B56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" y="1803328"/>
            <a:ext cx="7594600" cy="438150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ealkiri 1"/>
          <p:cNvSpPr txBox="1">
            <a:spLocks noGrp="1"/>
          </p:cNvSpPr>
          <p:nvPr>
            <p:ph type="title"/>
          </p:nvPr>
        </p:nvSpPr>
        <p:spPr>
          <a:xfrm>
            <a:off x="361507" y="73025"/>
            <a:ext cx="10992293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="1">
                <a:latin typeface="Bahnschrift"/>
                <a:ea typeface="Bahnschrift"/>
                <a:cs typeface="Bahnschrift"/>
                <a:sym typeface="Bahnschrift"/>
              </a:defRPr>
            </a:lvl1pPr>
          </a:lstStyle>
          <a:p>
            <a:r>
              <a:rPr sz="2000" b="0" dirty="0" err="1">
                <a:latin typeface="Aino" panose="02000603040504020204" pitchFamily="2" charset="77"/>
              </a:rPr>
              <a:t>Hinnang</a:t>
            </a:r>
            <a:r>
              <a:rPr sz="2000" b="0" dirty="0">
                <a:latin typeface="Aino" panose="02000603040504020204" pitchFamily="2" charset="77"/>
              </a:rPr>
              <a:t> </a:t>
            </a:r>
            <a:r>
              <a:rPr sz="2000" b="0" dirty="0" err="1">
                <a:latin typeface="Aino" panose="02000603040504020204" pitchFamily="2" charset="77"/>
              </a:rPr>
              <a:t>probleemile</a:t>
            </a:r>
            <a:r>
              <a:rPr sz="2000" b="0" dirty="0">
                <a:latin typeface="Aino" panose="02000603040504020204" pitchFamily="2" charset="77"/>
              </a:rPr>
              <a:t> </a:t>
            </a:r>
            <a:r>
              <a:rPr sz="2000" b="0" dirty="0" err="1">
                <a:latin typeface="Aino" panose="02000603040504020204" pitchFamily="2" charset="77"/>
              </a:rPr>
              <a:t>leevenduse</a:t>
            </a:r>
            <a:r>
              <a:rPr sz="2000" b="0" dirty="0">
                <a:latin typeface="Aino" panose="02000603040504020204" pitchFamily="2" charset="77"/>
              </a:rPr>
              <a:t> </a:t>
            </a:r>
            <a:r>
              <a:rPr sz="2000" b="0" dirty="0" err="1">
                <a:latin typeface="Aino" panose="02000603040504020204" pitchFamily="2" charset="77"/>
              </a:rPr>
              <a:t>saamisega</a:t>
            </a:r>
            <a:endParaRPr sz="2000" b="0" dirty="0">
              <a:latin typeface="Aino" panose="02000603040504020204" pitchFamily="2" charset="77"/>
            </a:endParaRPr>
          </a:p>
        </p:txBody>
      </p:sp>
      <p:graphicFrame>
        <p:nvGraphicFramePr>
          <p:cNvPr id="130" name="Diagramm 3"/>
          <p:cNvGraphicFramePr/>
          <p:nvPr>
            <p:extLst>
              <p:ext uri="{D42A27DB-BD31-4B8C-83A1-F6EECF244321}">
                <p14:modId xmlns:p14="http://schemas.microsoft.com/office/powerpoint/2010/main" val="2756028666"/>
              </p:ext>
            </p:extLst>
          </p:nvPr>
        </p:nvGraphicFramePr>
        <p:xfrm>
          <a:off x="871984" y="2173253"/>
          <a:ext cx="4478492" cy="4276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1" name="Diagramm 4"/>
          <p:cNvGraphicFramePr/>
          <p:nvPr>
            <p:extLst>
              <p:ext uri="{D42A27DB-BD31-4B8C-83A1-F6EECF244321}">
                <p14:modId xmlns:p14="http://schemas.microsoft.com/office/powerpoint/2010/main" val="3329618790"/>
              </p:ext>
            </p:extLst>
          </p:nvPr>
        </p:nvGraphicFramePr>
        <p:xfrm>
          <a:off x="5634220" y="2198084"/>
          <a:ext cx="5796052" cy="3846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2" name="Kas olete saanud leevendust oma probleemile?"/>
          <p:cNvSpPr txBox="1"/>
          <p:nvPr/>
        </p:nvSpPr>
        <p:spPr>
          <a:xfrm>
            <a:off x="538475" y="1644666"/>
            <a:ext cx="5024768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1400"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rPr sz="1200" b="1" dirty="0"/>
              <a:t>Kas </a:t>
            </a:r>
            <a:r>
              <a:rPr sz="1200" b="1" dirty="0" err="1"/>
              <a:t>olete</a:t>
            </a:r>
            <a:r>
              <a:rPr sz="1200" b="1" dirty="0"/>
              <a:t> </a:t>
            </a:r>
            <a:r>
              <a:rPr sz="1200" b="1" dirty="0" err="1"/>
              <a:t>saanud</a:t>
            </a:r>
            <a:r>
              <a:rPr sz="1200" b="1" dirty="0"/>
              <a:t> </a:t>
            </a:r>
            <a:r>
              <a:rPr sz="1200" b="1" dirty="0" err="1"/>
              <a:t>leevendust</a:t>
            </a:r>
            <a:r>
              <a:rPr sz="1200" b="1" dirty="0"/>
              <a:t> </a:t>
            </a:r>
            <a:r>
              <a:rPr sz="1200" b="1" dirty="0" err="1"/>
              <a:t>oma</a:t>
            </a:r>
            <a:r>
              <a:rPr sz="1200" b="1" dirty="0"/>
              <a:t> </a:t>
            </a:r>
            <a:r>
              <a:rPr sz="1200" b="1" dirty="0" err="1"/>
              <a:t>probleemile</a:t>
            </a:r>
            <a:r>
              <a:rPr sz="1200" b="1" dirty="0"/>
              <a:t>?</a:t>
            </a:r>
          </a:p>
        </p:txBody>
      </p:sp>
      <p:sp>
        <p:nvSpPr>
          <p:cNvPr id="133" name="Probleemile leevenduse saamine vanuse lõikes"/>
          <p:cNvSpPr txBox="1"/>
          <p:nvPr/>
        </p:nvSpPr>
        <p:spPr>
          <a:xfrm>
            <a:off x="6103081" y="1644666"/>
            <a:ext cx="5024768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1400"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rPr sz="1200" b="1" dirty="0" err="1"/>
              <a:t>Probleemile</a:t>
            </a:r>
            <a:r>
              <a:rPr sz="1200" b="1" dirty="0"/>
              <a:t> </a:t>
            </a:r>
            <a:r>
              <a:rPr sz="1200" b="1" dirty="0" err="1"/>
              <a:t>leevenduse</a:t>
            </a:r>
            <a:r>
              <a:rPr sz="1200" b="1" dirty="0"/>
              <a:t> </a:t>
            </a:r>
            <a:r>
              <a:rPr sz="1200" b="1" dirty="0" err="1"/>
              <a:t>saamine</a:t>
            </a:r>
            <a:r>
              <a:rPr sz="1200" b="1" dirty="0"/>
              <a:t> </a:t>
            </a:r>
            <a:r>
              <a:rPr sz="1200" b="1" dirty="0" err="1"/>
              <a:t>vanuse</a:t>
            </a:r>
            <a:r>
              <a:rPr sz="1200" b="1" dirty="0"/>
              <a:t> </a:t>
            </a:r>
            <a:r>
              <a:rPr sz="1200" b="1" dirty="0" err="1"/>
              <a:t>lõikes</a:t>
            </a:r>
            <a:r>
              <a:rPr sz="1200" b="1" dirty="0"/>
              <a:t>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ealkiri 1"/>
          <p:cNvSpPr txBox="1">
            <a:spLocks noGrp="1"/>
          </p:cNvSpPr>
          <p:nvPr>
            <p:ph type="title"/>
          </p:nvPr>
        </p:nvSpPr>
        <p:spPr>
          <a:xfrm>
            <a:off x="259833" y="-4763"/>
            <a:ext cx="10976492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rPr sz="2000" dirty="0" err="1">
                <a:latin typeface="Aino" panose="02000603040504020204" pitchFamily="2" charset="77"/>
              </a:rPr>
              <a:t>Rahulolu</a:t>
            </a:r>
            <a:r>
              <a:rPr sz="2000" dirty="0">
                <a:latin typeface="Aino" panose="02000603040504020204" pitchFamily="2" charset="77"/>
              </a:rPr>
              <a:t> </a:t>
            </a:r>
            <a:r>
              <a:rPr sz="2000" dirty="0" err="1">
                <a:latin typeface="Aino" panose="02000603040504020204" pitchFamily="2" charset="77"/>
              </a:rPr>
              <a:t>külastusega</a:t>
            </a:r>
            <a:r>
              <a:rPr sz="2000" dirty="0">
                <a:latin typeface="Aino" panose="02000603040504020204" pitchFamily="2" charset="77"/>
              </a:rPr>
              <a:t> </a:t>
            </a:r>
            <a:r>
              <a:rPr sz="2000" dirty="0" err="1">
                <a:latin typeface="Aino" panose="02000603040504020204" pitchFamily="2" charset="77"/>
              </a:rPr>
              <a:t>tervikuna</a:t>
            </a:r>
            <a:endParaRPr sz="2000" dirty="0">
              <a:latin typeface="Aino" panose="02000603040504020204" pitchFamily="2" charset="77"/>
            </a:endParaRPr>
          </a:p>
        </p:txBody>
      </p:sp>
      <p:graphicFrame>
        <p:nvGraphicFramePr>
          <p:cNvPr id="136" name="Diagramm 4"/>
          <p:cNvGraphicFramePr/>
          <p:nvPr>
            <p:extLst>
              <p:ext uri="{D42A27DB-BD31-4B8C-83A1-F6EECF244321}">
                <p14:modId xmlns:p14="http://schemas.microsoft.com/office/powerpoint/2010/main" val="3174193895"/>
              </p:ext>
            </p:extLst>
          </p:nvPr>
        </p:nvGraphicFramePr>
        <p:xfrm>
          <a:off x="187958" y="2423947"/>
          <a:ext cx="4773908" cy="4826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7" name="Diagramm 5"/>
          <p:cNvGraphicFramePr/>
          <p:nvPr>
            <p:extLst>
              <p:ext uri="{D42A27DB-BD31-4B8C-83A1-F6EECF244321}">
                <p14:modId xmlns:p14="http://schemas.microsoft.com/office/powerpoint/2010/main" val="4194821792"/>
              </p:ext>
            </p:extLst>
          </p:nvPr>
        </p:nvGraphicFramePr>
        <p:xfrm>
          <a:off x="4660767" y="1633074"/>
          <a:ext cx="7056726" cy="4575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8" name="Kas jäite Fertilitase erahaigla külastusega…"/>
          <p:cNvSpPr txBox="1"/>
          <p:nvPr/>
        </p:nvSpPr>
        <p:spPr>
          <a:xfrm>
            <a:off x="62528" y="1655756"/>
            <a:ext cx="5024768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sz="1400">
                <a:solidFill>
                  <a:srgbClr val="595959"/>
                </a:solidFill>
                <a:latin typeface="Aino Regular"/>
                <a:ea typeface="Aino Regular"/>
                <a:cs typeface="Aino Regular"/>
                <a:sym typeface="Aino Regular"/>
              </a:defRPr>
            </a:pPr>
            <a:r>
              <a:rPr sz="1200" b="1" dirty="0"/>
              <a:t>Kas </a:t>
            </a:r>
            <a:r>
              <a:rPr sz="1200" b="1" dirty="0" err="1"/>
              <a:t>jäite</a:t>
            </a:r>
            <a:r>
              <a:rPr sz="1200" b="1" dirty="0"/>
              <a:t> </a:t>
            </a:r>
            <a:r>
              <a:rPr sz="1200" b="1" dirty="0" err="1"/>
              <a:t>Fertilitase</a:t>
            </a:r>
            <a:r>
              <a:rPr sz="1200" b="1" dirty="0"/>
              <a:t> </a:t>
            </a:r>
            <a:r>
              <a:rPr sz="1200" b="1" dirty="0" err="1"/>
              <a:t>erahaigla</a:t>
            </a:r>
            <a:r>
              <a:rPr sz="1200" b="1" dirty="0"/>
              <a:t> </a:t>
            </a:r>
            <a:r>
              <a:rPr sz="1200" b="1" dirty="0" err="1"/>
              <a:t>külastusega</a:t>
            </a:r>
            <a:r>
              <a:rPr sz="1200" b="1" dirty="0"/>
              <a:t> </a:t>
            </a:r>
          </a:p>
          <a:p>
            <a:pPr algn="ctr" defTabSz="457200">
              <a:defRPr sz="1400">
                <a:solidFill>
                  <a:srgbClr val="595959"/>
                </a:solidFill>
                <a:latin typeface="Aino Regular"/>
                <a:ea typeface="Aino Regular"/>
                <a:cs typeface="Aino Regular"/>
                <a:sym typeface="Aino Regular"/>
              </a:defRPr>
            </a:pPr>
            <a:r>
              <a:rPr sz="1200" b="1" dirty="0" err="1"/>
              <a:t>tervikuna</a:t>
            </a:r>
            <a:r>
              <a:rPr sz="1200" b="1" dirty="0"/>
              <a:t> </a:t>
            </a:r>
            <a:r>
              <a:rPr sz="1200" b="1" dirty="0" err="1"/>
              <a:t>rahule</a:t>
            </a:r>
            <a:r>
              <a:rPr sz="1200" b="1" dirty="0"/>
              <a:t>?</a:t>
            </a:r>
          </a:p>
        </p:txBody>
      </p:sp>
      <p:sp>
        <p:nvSpPr>
          <p:cNvPr id="139" name="Fertilitase külastusega tervikuna rahulolu teenuse kasutamise lõikes"/>
          <p:cNvSpPr txBox="1"/>
          <p:nvPr/>
        </p:nvSpPr>
        <p:spPr>
          <a:xfrm>
            <a:off x="5980036" y="1336855"/>
            <a:ext cx="5024767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457200">
              <a:defRPr sz="1400">
                <a:solidFill>
                  <a:srgbClr val="595959"/>
                </a:solidFill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rPr sz="1200" b="1" dirty="0" err="1"/>
              <a:t>Fertilitase</a:t>
            </a:r>
            <a:r>
              <a:rPr sz="1200" b="1" dirty="0"/>
              <a:t> </a:t>
            </a:r>
            <a:r>
              <a:rPr sz="1200" b="1" dirty="0" err="1"/>
              <a:t>külastusega</a:t>
            </a:r>
            <a:r>
              <a:rPr sz="1200" b="1" dirty="0"/>
              <a:t> </a:t>
            </a:r>
            <a:r>
              <a:rPr sz="1200" b="1" dirty="0" err="1"/>
              <a:t>tervikuna</a:t>
            </a:r>
            <a:r>
              <a:rPr sz="1200" b="1" dirty="0"/>
              <a:t> </a:t>
            </a:r>
            <a:r>
              <a:rPr sz="1200" b="1" dirty="0" err="1"/>
              <a:t>rahulolu</a:t>
            </a:r>
            <a:r>
              <a:rPr sz="1200" b="1" dirty="0"/>
              <a:t> </a:t>
            </a:r>
            <a:r>
              <a:rPr sz="1200" b="1" dirty="0" err="1"/>
              <a:t>teenuse</a:t>
            </a:r>
            <a:r>
              <a:rPr sz="1200" b="1" dirty="0"/>
              <a:t> </a:t>
            </a:r>
            <a:r>
              <a:rPr sz="1200" b="1" dirty="0" err="1"/>
              <a:t>kasutamise</a:t>
            </a:r>
            <a:r>
              <a:rPr sz="1200" b="1" dirty="0"/>
              <a:t> </a:t>
            </a:r>
            <a:r>
              <a:rPr sz="1200" b="1" dirty="0" err="1"/>
              <a:t>lõikes</a:t>
            </a:r>
            <a:endParaRPr sz="1200" b="1" dirty="0"/>
          </a:p>
        </p:txBody>
      </p:sp>
      <p:sp>
        <p:nvSpPr>
          <p:cNvPr id="140" name="Muu"/>
          <p:cNvSpPr txBox="1"/>
          <p:nvPr/>
        </p:nvSpPr>
        <p:spPr>
          <a:xfrm>
            <a:off x="10777314" y="6166745"/>
            <a:ext cx="783766" cy="24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457200">
              <a:defRPr sz="1000">
                <a:solidFill>
                  <a:srgbClr val="595959"/>
                </a:solidFill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t>Muu</a:t>
            </a:r>
          </a:p>
        </p:txBody>
      </p:sp>
      <p:sp>
        <p:nvSpPr>
          <p:cNvPr id="141" name="Raseduse jälgimine"/>
          <p:cNvSpPr txBox="1"/>
          <p:nvPr/>
        </p:nvSpPr>
        <p:spPr>
          <a:xfrm>
            <a:off x="9662766" y="6166745"/>
            <a:ext cx="783766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457200">
              <a:defRPr sz="1000">
                <a:solidFill>
                  <a:srgbClr val="595959"/>
                </a:solidFill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t>Raseduse jälgimine</a:t>
            </a:r>
          </a:p>
        </p:txBody>
      </p:sp>
      <p:sp>
        <p:nvSpPr>
          <p:cNvPr id="142" name="Haiglaravi: päevakirurgia"/>
          <p:cNvSpPr txBox="1"/>
          <p:nvPr/>
        </p:nvSpPr>
        <p:spPr>
          <a:xfrm>
            <a:off x="8398554" y="6166745"/>
            <a:ext cx="124566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457200">
              <a:defRPr sz="1000">
                <a:solidFill>
                  <a:srgbClr val="595959"/>
                </a:solidFill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t>Haiglaravi: päevakirurgia</a:t>
            </a:r>
          </a:p>
        </p:txBody>
      </p:sp>
      <p:sp>
        <p:nvSpPr>
          <p:cNvPr id="143" name="Haiglaravi: operatsioon ja taastumine"/>
          <p:cNvSpPr txBox="1"/>
          <p:nvPr/>
        </p:nvSpPr>
        <p:spPr>
          <a:xfrm>
            <a:off x="7246759" y="6166745"/>
            <a:ext cx="1245661" cy="54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457200">
              <a:defRPr sz="1000">
                <a:solidFill>
                  <a:srgbClr val="595959"/>
                </a:solidFill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t>Haiglaravi: operatsioon ja taastumine</a:t>
            </a:r>
          </a:p>
        </p:txBody>
      </p:sp>
      <p:sp>
        <p:nvSpPr>
          <p:cNvPr id="144" name="Eriarsti konsultatsioon"/>
          <p:cNvSpPr txBox="1"/>
          <p:nvPr/>
        </p:nvSpPr>
        <p:spPr>
          <a:xfrm>
            <a:off x="6132212" y="6166745"/>
            <a:ext cx="124566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457200">
              <a:defRPr sz="1000">
                <a:solidFill>
                  <a:srgbClr val="595959"/>
                </a:solidFill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t>Eriarsti konsultatsioon</a:t>
            </a:r>
          </a:p>
        </p:txBody>
      </p:sp>
      <p:sp>
        <p:nvSpPr>
          <p:cNvPr id="145" name="Ambulatoorne taastusravi"/>
          <p:cNvSpPr txBox="1"/>
          <p:nvPr/>
        </p:nvSpPr>
        <p:spPr>
          <a:xfrm>
            <a:off x="5030079" y="6166745"/>
            <a:ext cx="1245661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457200">
              <a:defRPr sz="1000">
                <a:solidFill>
                  <a:srgbClr val="595959"/>
                </a:solidFill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t>Ambulatoorne taastusravi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ECE3BF2-1D99-8CF7-A3C4-8A32BF74790D}"/>
              </a:ext>
            </a:extLst>
          </p:cNvPr>
          <p:cNvCxnSpPr/>
          <p:nvPr/>
        </p:nvCxnSpPr>
        <p:spPr>
          <a:xfrm>
            <a:off x="6907427" y="2423947"/>
            <a:ext cx="160638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7" name="Diagramm 4"/>
          <p:cNvGraphicFramePr/>
          <p:nvPr>
            <p:extLst>
              <p:ext uri="{D42A27DB-BD31-4B8C-83A1-F6EECF244321}">
                <p14:modId xmlns:p14="http://schemas.microsoft.com/office/powerpoint/2010/main" val="2453210472"/>
              </p:ext>
            </p:extLst>
          </p:nvPr>
        </p:nvGraphicFramePr>
        <p:xfrm>
          <a:off x="3372467" y="2200212"/>
          <a:ext cx="5089258" cy="5153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8" name="Diagramm 5"/>
          <p:cNvGraphicFramePr/>
          <p:nvPr>
            <p:extLst>
              <p:ext uri="{D42A27DB-BD31-4B8C-83A1-F6EECF244321}">
                <p14:modId xmlns:p14="http://schemas.microsoft.com/office/powerpoint/2010/main" val="1557106716"/>
              </p:ext>
            </p:extLst>
          </p:nvPr>
        </p:nvGraphicFramePr>
        <p:xfrm>
          <a:off x="7296096" y="1938881"/>
          <a:ext cx="5218504" cy="5375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9" name="Diagramm 3"/>
          <p:cNvGraphicFramePr/>
          <p:nvPr>
            <p:extLst>
              <p:ext uri="{D42A27DB-BD31-4B8C-83A1-F6EECF244321}">
                <p14:modId xmlns:p14="http://schemas.microsoft.com/office/powerpoint/2010/main" val="2175474244"/>
              </p:ext>
            </p:extLst>
          </p:nvPr>
        </p:nvGraphicFramePr>
        <p:xfrm>
          <a:off x="-590160" y="2031046"/>
          <a:ext cx="5191521" cy="5191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0" name="Pealkiri 1"/>
          <p:cNvSpPr txBox="1">
            <a:spLocks noGrp="1"/>
          </p:cNvSpPr>
          <p:nvPr>
            <p:ph type="title"/>
          </p:nvPr>
        </p:nvSpPr>
        <p:spPr>
          <a:xfrm>
            <a:off x="720725" y="-4763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rPr sz="2000" dirty="0" err="1">
                <a:latin typeface="Aino" panose="02000603040504020204" pitchFamily="2" charset="77"/>
              </a:rPr>
              <a:t>Rahulolu</a:t>
            </a:r>
            <a:r>
              <a:rPr sz="2000" dirty="0">
                <a:latin typeface="Aino" panose="02000603040504020204" pitchFamily="2" charset="77"/>
              </a:rPr>
              <a:t> </a:t>
            </a:r>
            <a:r>
              <a:rPr sz="2000" dirty="0" err="1">
                <a:latin typeface="Aino" panose="02000603040504020204" pitchFamily="2" charset="77"/>
              </a:rPr>
              <a:t>personaliga</a:t>
            </a:r>
            <a:endParaRPr sz="2000" dirty="0">
              <a:latin typeface="Aino" panose="02000603040504020204" pitchFamily="2" charset="77"/>
            </a:endParaRPr>
          </a:p>
        </p:txBody>
      </p:sp>
      <p:sp>
        <p:nvSpPr>
          <p:cNvPr id="151" name="Kas arsti töö või tegevus jättis…"/>
          <p:cNvSpPr txBox="1"/>
          <p:nvPr/>
        </p:nvSpPr>
        <p:spPr>
          <a:xfrm>
            <a:off x="-590160" y="1569381"/>
            <a:ext cx="5024767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sz="1400">
                <a:solidFill>
                  <a:srgbClr val="595959"/>
                </a:solidFill>
                <a:latin typeface="Aino Regular"/>
                <a:ea typeface="Aino Regular"/>
                <a:cs typeface="Aino Regular"/>
                <a:sym typeface="Aino Regular"/>
              </a:defRPr>
            </a:pPr>
            <a:r>
              <a:rPr sz="1200" b="1" dirty="0"/>
              <a:t>Kas </a:t>
            </a:r>
            <a:r>
              <a:rPr sz="1200" b="1" dirty="0" err="1"/>
              <a:t>arsti</a:t>
            </a:r>
            <a:r>
              <a:rPr sz="1200" b="1" dirty="0"/>
              <a:t> </a:t>
            </a:r>
            <a:r>
              <a:rPr sz="1200" b="1" dirty="0" err="1"/>
              <a:t>töö</a:t>
            </a:r>
            <a:r>
              <a:rPr sz="1200" b="1" dirty="0"/>
              <a:t> </a:t>
            </a:r>
            <a:r>
              <a:rPr sz="1200" b="1" dirty="0" err="1"/>
              <a:t>või</a:t>
            </a:r>
            <a:r>
              <a:rPr sz="1200" b="1" dirty="0"/>
              <a:t> </a:t>
            </a:r>
            <a:r>
              <a:rPr sz="1200" b="1" dirty="0" err="1"/>
              <a:t>tegevus</a:t>
            </a:r>
            <a:r>
              <a:rPr sz="1200" b="1" dirty="0"/>
              <a:t> </a:t>
            </a:r>
            <a:r>
              <a:rPr sz="1200" b="1" dirty="0" err="1"/>
              <a:t>jättis</a:t>
            </a:r>
            <a:r>
              <a:rPr sz="1200" b="1" dirty="0"/>
              <a:t> </a:t>
            </a:r>
          </a:p>
          <a:p>
            <a:pPr algn="ctr" defTabSz="457200">
              <a:defRPr sz="1400">
                <a:solidFill>
                  <a:srgbClr val="595959"/>
                </a:solidFill>
                <a:latin typeface="Aino Regular"/>
                <a:ea typeface="Aino Regular"/>
                <a:cs typeface="Aino Regular"/>
                <a:sym typeface="Aino Regular"/>
              </a:defRPr>
            </a:pPr>
            <a:r>
              <a:rPr sz="1200" b="1" dirty="0" err="1"/>
              <a:t>Teile</a:t>
            </a:r>
            <a:r>
              <a:rPr sz="1200" b="1" dirty="0"/>
              <a:t> </a:t>
            </a:r>
            <a:r>
              <a:rPr sz="1200" b="1" dirty="0" err="1"/>
              <a:t>professionaalse</a:t>
            </a:r>
            <a:r>
              <a:rPr sz="1200" b="1" dirty="0"/>
              <a:t> </a:t>
            </a:r>
            <a:r>
              <a:rPr sz="1200" b="1" dirty="0" err="1"/>
              <a:t>mulje</a:t>
            </a:r>
            <a:r>
              <a:rPr sz="1200" b="1" dirty="0"/>
              <a:t>?</a:t>
            </a:r>
          </a:p>
        </p:txBody>
      </p:sp>
      <p:sp>
        <p:nvSpPr>
          <p:cNvPr id="152" name="Kas tundsite, et Teisse suhtuti sõbralikult?"/>
          <p:cNvSpPr txBox="1"/>
          <p:nvPr/>
        </p:nvSpPr>
        <p:spPr>
          <a:xfrm>
            <a:off x="4202042" y="1681363"/>
            <a:ext cx="332662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457200">
              <a:defRPr sz="1400">
                <a:solidFill>
                  <a:srgbClr val="595959"/>
                </a:solidFill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rPr sz="1200" b="1" dirty="0"/>
              <a:t>Kas </a:t>
            </a:r>
            <a:r>
              <a:rPr sz="1200" b="1" dirty="0" err="1"/>
              <a:t>tundsite</a:t>
            </a:r>
            <a:r>
              <a:rPr sz="1200" b="1" dirty="0"/>
              <a:t>, et </a:t>
            </a:r>
            <a:r>
              <a:rPr sz="1200" b="1" dirty="0" err="1"/>
              <a:t>Teisse</a:t>
            </a:r>
            <a:r>
              <a:rPr sz="1200" b="1" dirty="0"/>
              <a:t> </a:t>
            </a:r>
            <a:r>
              <a:rPr sz="1200" b="1" dirty="0" err="1"/>
              <a:t>suhtuti</a:t>
            </a:r>
            <a:r>
              <a:rPr sz="1200" b="1" dirty="0"/>
              <a:t> </a:t>
            </a:r>
            <a:r>
              <a:rPr sz="1200" b="1" dirty="0" err="1"/>
              <a:t>sõbralikult</a:t>
            </a:r>
            <a:r>
              <a:rPr sz="1200" b="1" dirty="0"/>
              <a:t>?</a:t>
            </a:r>
          </a:p>
        </p:txBody>
      </p:sp>
      <p:sp>
        <p:nvSpPr>
          <p:cNvPr id="153" name="Kas raviteenus oli Teie jaoks piisavalt privaatne?"/>
          <p:cNvSpPr txBox="1"/>
          <p:nvPr/>
        </p:nvSpPr>
        <p:spPr>
          <a:xfrm>
            <a:off x="8179480" y="1681362"/>
            <a:ext cx="345173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457200">
              <a:defRPr sz="1400">
                <a:solidFill>
                  <a:srgbClr val="595959"/>
                </a:solidFill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rPr sz="1200" b="1" dirty="0"/>
              <a:t>Kas </a:t>
            </a:r>
            <a:r>
              <a:rPr sz="1200" b="1" dirty="0" err="1"/>
              <a:t>raviteenus</a:t>
            </a:r>
            <a:r>
              <a:rPr sz="1200" b="1" dirty="0"/>
              <a:t> </a:t>
            </a:r>
            <a:r>
              <a:rPr sz="1200" b="1" dirty="0" err="1"/>
              <a:t>oli</a:t>
            </a:r>
            <a:r>
              <a:rPr sz="1200" b="1" dirty="0"/>
              <a:t> </a:t>
            </a:r>
            <a:r>
              <a:rPr sz="1200" b="1" dirty="0" err="1"/>
              <a:t>Teie</a:t>
            </a:r>
            <a:r>
              <a:rPr sz="1200" b="1" dirty="0"/>
              <a:t> </a:t>
            </a:r>
            <a:r>
              <a:rPr sz="1200" b="1" dirty="0" err="1"/>
              <a:t>jaoks</a:t>
            </a:r>
            <a:r>
              <a:rPr sz="1200" b="1" dirty="0"/>
              <a:t> </a:t>
            </a:r>
            <a:r>
              <a:rPr sz="1200" b="1" dirty="0" err="1"/>
              <a:t>piisavalt</a:t>
            </a:r>
            <a:r>
              <a:rPr sz="1200" b="1" dirty="0"/>
              <a:t> </a:t>
            </a:r>
            <a:r>
              <a:rPr sz="1200" b="1" dirty="0" err="1"/>
              <a:t>privaatne</a:t>
            </a:r>
            <a:r>
              <a:rPr sz="1200" b="1" dirty="0"/>
              <a:t>?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" name="Diagramm 3"/>
          <p:cNvGraphicFramePr/>
          <p:nvPr>
            <p:extLst>
              <p:ext uri="{D42A27DB-BD31-4B8C-83A1-F6EECF244321}">
                <p14:modId xmlns:p14="http://schemas.microsoft.com/office/powerpoint/2010/main" val="1433427898"/>
              </p:ext>
            </p:extLst>
          </p:nvPr>
        </p:nvGraphicFramePr>
        <p:xfrm>
          <a:off x="-365471" y="1796001"/>
          <a:ext cx="5729733" cy="5729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6" name="Diagramm 5"/>
          <p:cNvGraphicFramePr/>
          <p:nvPr>
            <p:extLst>
              <p:ext uri="{D42A27DB-BD31-4B8C-83A1-F6EECF244321}">
                <p14:modId xmlns:p14="http://schemas.microsoft.com/office/powerpoint/2010/main" val="476901845"/>
              </p:ext>
            </p:extLst>
          </p:nvPr>
        </p:nvGraphicFramePr>
        <p:xfrm>
          <a:off x="4998678" y="1615984"/>
          <a:ext cx="7028222" cy="5037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7" name="Pealkiri 1"/>
          <p:cNvSpPr txBox="1">
            <a:spLocks noGrp="1"/>
          </p:cNvSpPr>
          <p:nvPr>
            <p:ph type="title"/>
          </p:nvPr>
        </p:nvSpPr>
        <p:spPr>
          <a:xfrm>
            <a:off x="720725" y="-4763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>
                <a:latin typeface="Aino Regular"/>
                <a:ea typeface="Aino Regular"/>
                <a:cs typeface="Aino Regular"/>
                <a:sym typeface="Aino Regular"/>
              </a:defRPr>
            </a:lvl1pPr>
          </a:lstStyle>
          <a:p>
            <a:r>
              <a:rPr sz="2000" dirty="0" err="1">
                <a:latin typeface="Aino" panose="02000603040504020204" pitchFamily="2" charset="77"/>
              </a:rPr>
              <a:t>Rahulolu</a:t>
            </a:r>
            <a:r>
              <a:rPr sz="2000" dirty="0">
                <a:latin typeface="Aino" panose="02000603040504020204" pitchFamily="2" charset="77"/>
              </a:rPr>
              <a:t> </a:t>
            </a:r>
            <a:r>
              <a:rPr sz="2000" dirty="0" err="1">
                <a:latin typeface="Aino" panose="02000603040504020204" pitchFamily="2" charset="77"/>
              </a:rPr>
              <a:t>hinna</a:t>
            </a:r>
            <a:r>
              <a:rPr sz="2000" dirty="0">
                <a:latin typeface="Aino" panose="02000603040504020204" pitchFamily="2" charset="77"/>
              </a:rPr>
              <a:t> ja </a:t>
            </a:r>
            <a:r>
              <a:rPr sz="2000" dirty="0" err="1">
                <a:latin typeface="Aino" panose="02000603040504020204" pitchFamily="2" charset="77"/>
              </a:rPr>
              <a:t>kvaliteedi</a:t>
            </a:r>
            <a:r>
              <a:rPr sz="2000" dirty="0">
                <a:latin typeface="Aino" panose="02000603040504020204" pitchFamily="2" charset="77"/>
              </a:rPr>
              <a:t> </a:t>
            </a:r>
            <a:r>
              <a:rPr sz="2000" dirty="0" err="1">
                <a:latin typeface="Aino" panose="02000603040504020204" pitchFamily="2" charset="77"/>
              </a:rPr>
              <a:t>suhtega</a:t>
            </a:r>
            <a:endParaRPr sz="2000" dirty="0">
              <a:latin typeface="Aino" panose="02000603040504020204" pitchFamily="2" charset="77"/>
            </a:endParaRPr>
          </a:p>
        </p:txBody>
      </p:sp>
      <p:sp>
        <p:nvSpPr>
          <p:cNvPr id="158" name="Kas Teie arvates on Fertilitase erahaigla teenuse…"/>
          <p:cNvSpPr txBox="1"/>
          <p:nvPr/>
        </p:nvSpPr>
        <p:spPr>
          <a:xfrm>
            <a:off x="-12989" y="1334336"/>
            <a:ext cx="5024767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sz="1400">
                <a:solidFill>
                  <a:srgbClr val="595959"/>
                </a:solidFill>
                <a:latin typeface="Bahnschrift"/>
                <a:ea typeface="Bahnschrift"/>
                <a:cs typeface="Bahnschrift"/>
                <a:sym typeface="Bahnschrift"/>
              </a:defRPr>
            </a:pPr>
            <a:r>
              <a:rPr sz="1200" b="1" dirty="0">
                <a:latin typeface="Aino" panose="02000603040504020204" pitchFamily="2" charset="77"/>
              </a:rPr>
              <a:t>Kas </a:t>
            </a:r>
            <a:r>
              <a:rPr sz="1200" b="1" dirty="0" err="1">
                <a:latin typeface="Aino" panose="02000603040504020204" pitchFamily="2" charset="77"/>
              </a:rPr>
              <a:t>Teie</a:t>
            </a:r>
            <a:r>
              <a:rPr sz="1200" b="1" dirty="0">
                <a:latin typeface="Aino" panose="02000603040504020204" pitchFamily="2" charset="77"/>
              </a:rPr>
              <a:t> </a:t>
            </a:r>
            <a:r>
              <a:rPr sz="1200" b="1" dirty="0" err="1">
                <a:latin typeface="Aino" panose="02000603040504020204" pitchFamily="2" charset="77"/>
              </a:rPr>
              <a:t>arvates</a:t>
            </a:r>
            <a:r>
              <a:rPr sz="1200" b="1" dirty="0">
                <a:latin typeface="Aino" panose="02000603040504020204" pitchFamily="2" charset="77"/>
              </a:rPr>
              <a:t> on </a:t>
            </a:r>
            <a:r>
              <a:rPr sz="1200" b="1" dirty="0" err="1">
                <a:latin typeface="Aino" panose="02000603040504020204" pitchFamily="2" charset="77"/>
              </a:rPr>
              <a:t>Fertilitase</a:t>
            </a:r>
            <a:r>
              <a:rPr sz="1200" b="1" dirty="0">
                <a:latin typeface="Aino" panose="02000603040504020204" pitchFamily="2" charset="77"/>
              </a:rPr>
              <a:t> </a:t>
            </a:r>
            <a:r>
              <a:rPr sz="1200" b="1" dirty="0" err="1">
                <a:latin typeface="Aino" panose="02000603040504020204" pitchFamily="2" charset="77"/>
              </a:rPr>
              <a:t>erahaigla</a:t>
            </a:r>
            <a:r>
              <a:rPr sz="1200" b="1" dirty="0">
                <a:latin typeface="Aino" panose="02000603040504020204" pitchFamily="2" charset="77"/>
              </a:rPr>
              <a:t> </a:t>
            </a:r>
            <a:r>
              <a:rPr sz="1200" b="1" dirty="0" err="1">
                <a:latin typeface="Aino" panose="02000603040504020204" pitchFamily="2" charset="77"/>
              </a:rPr>
              <a:t>teenuse</a:t>
            </a:r>
            <a:r>
              <a:rPr sz="1200" b="1" dirty="0">
                <a:latin typeface="Aino" panose="02000603040504020204" pitchFamily="2" charset="77"/>
              </a:rPr>
              <a:t> </a:t>
            </a:r>
          </a:p>
          <a:p>
            <a:pPr algn="ctr" defTabSz="457200">
              <a:defRPr sz="1400">
                <a:solidFill>
                  <a:srgbClr val="595959"/>
                </a:solidFill>
                <a:latin typeface="Bahnschrift"/>
                <a:ea typeface="Bahnschrift"/>
                <a:cs typeface="Bahnschrift"/>
                <a:sym typeface="Bahnschrift"/>
              </a:defRPr>
            </a:pPr>
            <a:r>
              <a:rPr sz="1200" b="1" dirty="0" err="1">
                <a:latin typeface="Aino" panose="02000603040504020204" pitchFamily="2" charset="77"/>
              </a:rPr>
              <a:t>hinna</a:t>
            </a:r>
            <a:r>
              <a:rPr sz="1200" b="1" dirty="0">
                <a:latin typeface="Aino" panose="02000603040504020204" pitchFamily="2" charset="77"/>
              </a:rPr>
              <a:t> ja </a:t>
            </a:r>
            <a:r>
              <a:rPr sz="1200" b="1" dirty="0" err="1">
                <a:latin typeface="Aino" panose="02000603040504020204" pitchFamily="2" charset="77"/>
              </a:rPr>
              <a:t>kvaliteedi</a:t>
            </a:r>
            <a:r>
              <a:rPr sz="1200" b="1" dirty="0">
                <a:latin typeface="Aino" panose="02000603040504020204" pitchFamily="2" charset="77"/>
              </a:rPr>
              <a:t> </a:t>
            </a:r>
            <a:r>
              <a:rPr sz="1200" b="1" dirty="0" err="1">
                <a:latin typeface="Aino" panose="02000603040504020204" pitchFamily="2" charset="77"/>
              </a:rPr>
              <a:t>suhe</a:t>
            </a:r>
            <a:r>
              <a:rPr sz="1200" b="1" dirty="0">
                <a:latin typeface="Aino" panose="02000603040504020204" pitchFamily="2" charset="77"/>
              </a:rPr>
              <a:t> </a:t>
            </a:r>
            <a:r>
              <a:rPr sz="1200" b="1" dirty="0" err="1">
                <a:latin typeface="Aino" panose="02000603040504020204" pitchFamily="2" charset="77"/>
              </a:rPr>
              <a:t>hea</a:t>
            </a:r>
            <a:r>
              <a:rPr sz="1200" b="1" dirty="0">
                <a:latin typeface="Aino" panose="02000603040504020204" pitchFamily="2" charset="77"/>
              </a:rPr>
              <a:t>?</a:t>
            </a:r>
          </a:p>
        </p:txBody>
      </p:sp>
      <p:sp>
        <p:nvSpPr>
          <p:cNvPr id="159" name="Hinnang rahulolule hinna ja kvaliteedi…"/>
          <p:cNvSpPr txBox="1"/>
          <p:nvPr/>
        </p:nvSpPr>
        <p:spPr>
          <a:xfrm>
            <a:off x="5595973" y="1089967"/>
            <a:ext cx="5833632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 defTabSz="457200">
              <a:defRPr sz="1400">
                <a:solidFill>
                  <a:srgbClr val="595959"/>
                </a:solidFill>
                <a:latin typeface="Bahnschrift"/>
                <a:ea typeface="Bahnschrift"/>
                <a:cs typeface="Bahnschrift"/>
                <a:sym typeface="Bahnschrift"/>
              </a:defRPr>
            </a:pPr>
            <a:r>
              <a:rPr sz="1200" b="1" dirty="0" err="1">
                <a:latin typeface="Aino" panose="02000603040504020204" pitchFamily="2" charset="77"/>
              </a:rPr>
              <a:t>Hinnang</a:t>
            </a:r>
            <a:r>
              <a:rPr sz="1200" b="1" dirty="0">
                <a:latin typeface="Aino" panose="02000603040504020204" pitchFamily="2" charset="77"/>
              </a:rPr>
              <a:t> </a:t>
            </a:r>
            <a:r>
              <a:rPr sz="1200" b="1" dirty="0" err="1">
                <a:latin typeface="Aino" panose="02000603040504020204" pitchFamily="2" charset="77"/>
              </a:rPr>
              <a:t>rahulolule</a:t>
            </a:r>
            <a:r>
              <a:rPr sz="1200" b="1" dirty="0">
                <a:latin typeface="Aino" panose="02000603040504020204" pitchFamily="2" charset="77"/>
              </a:rPr>
              <a:t> </a:t>
            </a:r>
            <a:r>
              <a:rPr sz="1200" b="1" dirty="0" err="1">
                <a:latin typeface="Aino" panose="02000603040504020204" pitchFamily="2" charset="77"/>
              </a:rPr>
              <a:t>hinna</a:t>
            </a:r>
            <a:r>
              <a:rPr sz="1200" b="1" dirty="0">
                <a:latin typeface="Aino" panose="02000603040504020204" pitchFamily="2" charset="77"/>
              </a:rPr>
              <a:t> ja </a:t>
            </a:r>
            <a:r>
              <a:rPr sz="1200" b="1" dirty="0" err="1">
                <a:latin typeface="Aino" panose="02000603040504020204" pitchFamily="2" charset="77"/>
              </a:rPr>
              <a:t>kvaliteedi</a:t>
            </a:r>
            <a:r>
              <a:rPr sz="1200" b="1" dirty="0">
                <a:latin typeface="Aino" panose="02000603040504020204" pitchFamily="2" charset="77"/>
              </a:rPr>
              <a:t> </a:t>
            </a:r>
          </a:p>
          <a:p>
            <a:pPr algn="ctr" defTabSz="457200">
              <a:defRPr sz="1400">
                <a:solidFill>
                  <a:srgbClr val="595959"/>
                </a:solidFill>
                <a:latin typeface="Bahnschrift"/>
                <a:ea typeface="Bahnschrift"/>
                <a:cs typeface="Bahnschrift"/>
                <a:sym typeface="Bahnschrift"/>
              </a:defRPr>
            </a:pPr>
            <a:r>
              <a:rPr sz="1200" b="1" dirty="0" err="1">
                <a:latin typeface="Aino" panose="02000603040504020204" pitchFamily="2" charset="77"/>
              </a:rPr>
              <a:t>suhtes</a:t>
            </a:r>
            <a:r>
              <a:rPr sz="1200" b="1" dirty="0">
                <a:latin typeface="Aino" panose="02000603040504020204" pitchFamily="2" charset="77"/>
              </a:rPr>
              <a:t> </a:t>
            </a:r>
            <a:r>
              <a:rPr sz="1200" b="1" dirty="0" err="1">
                <a:latin typeface="Aino" panose="02000603040504020204" pitchFamily="2" charset="77"/>
              </a:rPr>
              <a:t>ameti</a:t>
            </a:r>
            <a:r>
              <a:rPr sz="1200" b="1" dirty="0">
                <a:latin typeface="Aino" panose="02000603040504020204" pitchFamily="2" charset="77"/>
              </a:rPr>
              <a:t> </a:t>
            </a:r>
            <a:r>
              <a:rPr sz="1200" b="1" dirty="0" err="1">
                <a:latin typeface="Aino" panose="02000603040504020204" pitchFamily="2" charset="77"/>
              </a:rPr>
              <a:t>lõikes</a:t>
            </a:r>
            <a:endParaRPr sz="1200" b="1" dirty="0">
              <a:latin typeface="Aino" panose="02000603040504020204" pitchFamily="2" charset="77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'i kujundus">
  <a:themeElements>
    <a:clrScheme name="Office'i kujundu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'i kujundus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'i kujundu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'i kujundus">
  <a:themeElements>
    <a:clrScheme name="Office'i kujundu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'i kujundus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'i kujundu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412</Words>
  <Application>Microsoft Office PowerPoint</Application>
  <PresentationFormat>Laiekraan</PresentationFormat>
  <Paragraphs>72</Paragraphs>
  <Slides>11</Slides>
  <Notes>2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11</vt:i4>
      </vt:variant>
    </vt:vector>
  </HeadingPairs>
  <TitlesOfParts>
    <vt:vector size="16" baseType="lpstr">
      <vt:lpstr>Aino</vt:lpstr>
      <vt:lpstr>Arial</vt:lpstr>
      <vt:lpstr>Calibri</vt:lpstr>
      <vt:lpstr>Calibri Light</vt:lpstr>
      <vt:lpstr>Office'i kujundus</vt:lpstr>
      <vt:lpstr>  Patsientide rahulolu-uuring 2024 a.</vt:lpstr>
      <vt:lpstr>Üldandmed  Perioodil 01.01.2024-31.12.2024 kokku 491 vastajat. </vt:lpstr>
      <vt:lpstr>PowerPointi esitlus</vt:lpstr>
      <vt:lpstr>PowerPointi esitlus</vt:lpstr>
      <vt:lpstr>PowerPointi esitlus</vt:lpstr>
      <vt:lpstr>Hinnang probleemile leevenduse saamisega</vt:lpstr>
      <vt:lpstr>Rahulolu külastusega tervikuna</vt:lpstr>
      <vt:lpstr>Rahulolu personaliga</vt:lpstr>
      <vt:lpstr>Rahulolu hinna ja kvaliteedi suhtega</vt:lpstr>
      <vt:lpstr>Üldine rahulolu</vt:lpstr>
      <vt:lpstr>Vabavastuste kokkuvõte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Patsientide rahulolu-uuring 2024 a.</dc:title>
  <cp:lastModifiedBy>Liina Raieste</cp:lastModifiedBy>
  <cp:revision>8</cp:revision>
  <dcterms:modified xsi:type="dcterms:W3CDTF">2025-03-03T08:41:33Z</dcterms:modified>
</cp:coreProperties>
</file>