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2E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30"/>
    <p:restoredTop sz="94658"/>
  </p:normalViewPr>
  <p:slideViewPr>
    <p:cSldViewPr snapToGrid="0">
      <p:cViewPr varScale="1">
        <p:scale>
          <a:sx n="105" d="100"/>
          <a:sy n="105" d="100"/>
        </p:scale>
        <p:origin x="4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3.2547800000000002E-2"/>
          <c:y val="0.109072"/>
          <c:w val="0.93490399999999996"/>
          <c:h val="0.84845499999999996"/>
        </c:manualLayout>
      </c:layout>
      <c:doughnut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FACAB4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1688-714A-B0AD-916406D2422D}"/>
              </c:ext>
            </c:extLst>
          </c:dPt>
          <c:dPt>
            <c:idx val="1"/>
            <c:bubble3D val="0"/>
            <c:spPr>
              <a:solidFill>
                <a:srgbClr val="FBE5D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1688-714A-B0AD-916406D2422D}"/>
              </c:ext>
            </c:extLst>
          </c:dPt>
          <c:dLbls>
            <c:dLbl>
              <c:idx val="0"/>
              <c:numFmt formatCode="&quot;249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1688-714A-B0AD-916406D2422D}"/>
                </c:ext>
              </c:extLst>
            </c:dLbl>
            <c:dLbl>
              <c:idx val="1"/>
              <c:numFmt formatCode="&quot;201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1688-714A-B0AD-916406D2422D}"/>
                </c:ext>
              </c:extLst>
            </c:dLbl>
            <c:numFmt formatCode="&quot;249, &quot;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Sheet1!$B$1:$C$1</c:f>
              <c:strCache>
                <c:ptCount val="2"/>
                <c:pt idx="0">
                  <c:v>Nutiseade</c:v>
                </c:pt>
                <c:pt idx="1">
                  <c:v>Arvuti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249</c:v>
                </c:pt>
                <c:pt idx="1">
                  <c:v>201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88-714A-B0AD-916406D242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146393"/>
          <c:y val="0"/>
          <c:w val="0.70721500000000004"/>
          <c:h val="8.8099899999999995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1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9183500000000001"/>
          <c:y val="0.197713"/>
          <c:w val="0.61632900000000002"/>
          <c:h val="0.59934699999999996"/>
        </c:manualLayout>
      </c:layout>
      <c:doughnut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FACAB4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AFEF-664B-A19D-D983336BA625}"/>
              </c:ext>
            </c:extLst>
          </c:dPt>
          <c:dPt>
            <c:idx val="1"/>
            <c:bubble3D val="0"/>
            <c:spPr>
              <a:solidFill>
                <a:srgbClr val="FBE5D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AFEF-664B-A19D-D983336BA625}"/>
              </c:ext>
            </c:extLst>
          </c:dPt>
          <c:dPt>
            <c:idx val="2"/>
            <c:bubble3D val="0"/>
            <c:spPr>
              <a:solidFill>
                <a:srgbClr val="CF636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AFEF-664B-A19D-D983336BA62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AFEF-664B-A19D-D983336BA625}"/>
              </c:ext>
            </c:extLst>
          </c:dPt>
          <c:dPt>
            <c:idx val="4"/>
            <c:bubble3D val="0"/>
            <c:spPr>
              <a:solidFill>
                <a:srgbClr val="E7E6E7"/>
              </a:solidFill>
              <a:ln w="6350" cap="flat">
                <a:solidFill>
                  <a:srgbClr val="FFFFFF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AFEF-664B-A19D-D983336BA625}"/>
              </c:ext>
            </c:extLst>
          </c:dPt>
          <c:dLbls>
            <c:dLbl>
              <c:idx val="0"/>
              <c:numFmt formatCode="&quot;355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AFEF-664B-A19D-D983336BA625}"/>
                </c:ext>
              </c:extLst>
            </c:dLbl>
            <c:dLbl>
              <c:idx val="1"/>
              <c:numFmt formatCode="&quot;48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AFEF-664B-A19D-D983336BA625}"/>
                </c:ext>
              </c:extLst>
            </c:dLbl>
            <c:dLbl>
              <c:idx val="2"/>
              <c:layout>
                <c:manualLayout>
                  <c:x val="-0.13204545690847277"/>
                  <c:y val="-6.2920813907977075E-2"/>
                </c:manualLayout>
              </c:layout>
              <c:numFmt formatCode="&quot;10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FEF-664B-A19D-D983336BA625}"/>
                </c:ext>
              </c:extLst>
            </c:dLbl>
            <c:dLbl>
              <c:idx val="3"/>
              <c:layout>
                <c:manualLayout>
                  <c:x val="-5.5459091901558552E-2"/>
                  <c:y val="-0.11011142433895987"/>
                </c:manualLayout>
              </c:layout>
              <c:numFmt formatCode="&quot;6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FEF-664B-A19D-D983336BA625}"/>
                </c:ext>
              </c:extLst>
            </c:dLbl>
            <c:dLbl>
              <c:idx val="4"/>
              <c:numFmt formatCode="&quot;31, &quot;#,##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ino Regular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AFEF-664B-A19D-D983336BA625}"/>
                </c:ext>
              </c:extLst>
            </c:dLbl>
            <c:numFmt formatCode="&quot;355, &quot;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5"/>
                <c:pt idx="0">
                  <c:v>Jah</c:v>
                </c:pt>
                <c:pt idx="1">
                  <c:v>Pigem jah</c:v>
                </c:pt>
                <c:pt idx="2">
                  <c:v>Pigem ei</c:v>
                </c:pt>
                <c:pt idx="3">
                  <c:v>Ei</c:v>
                </c:pt>
                <c:pt idx="4">
                  <c:v>Ei vastanud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355</c:v>
                </c:pt>
                <c:pt idx="1">
                  <c:v>48</c:v>
                </c:pt>
                <c:pt idx="2">
                  <c:v>10</c:v>
                </c:pt>
                <c:pt idx="3">
                  <c:v>6</c:v>
                </c:pt>
                <c:pt idx="4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FEF-664B-A19D-D983336BA6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4.7273729192443242E-2"/>
          <c:y val="3.1460406953988537E-2"/>
          <c:w val="0.77604778589920864"/>
          <c:h val="9.8407599999999998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2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5.6702000000000002E-2"/>
          <c:y val="0.14596000000000001"/>
          <c:w val="0.93829799999999997"/>
          <c:h val="0.8262749999999999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Jah</c:v>
                </c:pt>
              </c:strCache>
            </c:strRef>
          </c:tx>
          <c:spPr>
            <a:solidFill>
              <a:srgbClr val="FACAB4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Ambulatoorne taastusravi</c:v>
                </c:pt>
                <c:pt idx="1">
                  <c:v>Eriarsti konsultatsioon</c:v>
                </c:pt>
                <c:pt idx="2">
                  <c:v>Haiglaravi: operatsioon ja taastumine</c:v>
                </c:pt>
                <c:pt idx="3">
                  <c:v>Haiglaravi: päevakirurgia</c:v>
                </c:pt>
                <c:pt idx="4">
                  <c:v>Raseduse jälgimine</c:v>
                </c:pt>
                <c:pt idx="5">
                  <c:v>Mind suunati järelravile teisest haiglast</c:v>
                </c:pt>
                <c:pt idx="6">
                  <c:v>Muu</c:v>
                </c:pt>
              </c:strCache>
            </c:strRef>
          </c:cat>
          <c:val>
            <c:numRef>
              <c:f>Sheet1!$B$2:$H$2</c:f>
              <c:numCache>
                <c:formatCode>General</c:formatCode>
                <c:ptCount val="7"/>
                <c:pt idx="0">
                  <c:v>23</c:v>
                </c:pt>
                <c:pt idx="1">
                  <c:v>235</c:v>
                </c:pt>
                <c:pt idx="2">
                  <c:v>18</c:v>
                </c:pt>
                <c:pt idx="3">
                  <c:v>23</c:v>
                </c:pt>
                <c:pt idx="4">
                  <c:v>29</c:v>
                </c:pt>
                <c:pt idx="5">
                  <c:v>6</c:v>
                </c:pt>
                <c:pt idx="6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EC-054B-879C-554C631085B9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Pigem jah</c:v>
                </c:pt>
              </c:strCache>
            </c:strRef>
          </c:tx>
          <c:spPr>
            <a:solidFill>
              <a:srgbClr val="FBE5D6"/>
            </a:solidFill>
            <a:ln w="12700" cap="flat">
              <a:noFill/>
              <a:miter lim="400000"/>
            </a:ln>
            <a:effectLst/>
          </c:spPr>
          <c:invertIfNegative val="0"/>
          <c:dLbls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8EC-054B-879C-554C631085B9}"/>
                </c:ext>
              </c:extLst>
            </c:dLbl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Ambulatoorne taastusravi</c:v>
                </c:pt>
                <c:pt idx="1">
                  <c:v>Eriarsti konsultatsioon</c:v>
                </c:pt>
                <c:pt idx="2">
                  <c:v>Haiglaravi: operatsioon ja taastumine</c:v>
                </c:pt>
                <c:pt idx="3">
                  <c:v>Haiglaravi: päevakirurgia</c:v>
                </c:pt>
                <c:pt idx="4">
                  <c:v>Raseduse jälgimine</c:v>
                </c:pt>
                <c:pt idx="5">
                  <c:v>Mind suunati järelravile teisest haiglast</c:v>
                </c:pt>
                <c:pt idx="6">
                  <c:v>Muu</c:v>
                </c:pt>
              </c:strCache>
            </c:strRef>
          </c:cat>
          <c:val>
            <c:numRef>
              <c:f>Sheet1!$B$3:$H$3</c:f>
              <c:numCache>
                <c:formatCode>General</c:formatCode>
                <c:ptCount val="7"/>
                <c:pt idx="0">
                  <c:v>4</c:v>
                </c:pt>
                <c:pt idx="1">
                  <c:v>32</c:v>
                </c:pt>
                <c:pt idx="2">
                  <c:v>3</c:v>
                </c:pt>
                <c:pt idx="3">
                  <c:v>2</c:v>
                </c:pt>
                <c:pt idx="4">
                  <c:v>3</c:v>
                </c:pt>
                <c:pt idx="5">
                  <c:v>0</c:v>
                </c:pt>
                <c:pt idx="6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EC-054B-879C-554C631085B9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Pigem ei</c:v>
                </c:pt>
              </c:strCache>
            </c:strRef>
          </c:tx>
          <c:spPr>
            <a:solidFill>
              <a:srgbClr val="CF6363"/>
            </a:solidFill>
            <a:ln w="12700" cap="flat">
              <a:noFill/>
              <a:miter lim="400000"/>
            </a:ln>
            <a:effectLst/>
          </c:spPr>
          <c:invertIfNegative val="0"/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8EC-054B-879C-554C631085B9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8EC-054B-879C-554C631085B9}"/>
                </c:ext>
              </c:extLst>
            </c:dLbl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Ambulatoorne taastusravi</c:v>
                </c:pt>
                <c:pt idx="1">
                  <c:v>Eriarsti konsultatsioon</c:v>
                </c:pt>
                <c:pt idx="2">
                  <c:v>Haiglaravi: operatsioon ja taastumine</c:v>
                </c:pt>
                <c:pt idx="3">
                  <c:v>Haiglaravi: päevakirurgia</c:v>
                </c:pt>
                <c:pt idx="4">
                  <c:v>Raseduse jälgimine</c:v>
                </c:pt>
                <c:pt idx="5">
                  <c:v>Mind suunati järelravile teisest haiglast</c:v>
                </c:pt>
                <c:pt idx="6">
                  <c:v>Muu</c:v>
                </c:pt>
              </c:strCache>
            </c:strRef>
          </c:cat>
          <c:val>
            <c:numRef>
              <c:f>Sheet1!$B$4:$H$4</c:f>
              <c:numCache>
                <c:formatCode>General</c:formatCode>
                <c:ptCount val="7"/>
                <c:pt idx="0">
                  <c:v>1</c:v>
                </c:pt>
                <c:pt idx="1">
                  <c:v>6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EC-054B-879C-554C631085B9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Ei</c:v>
                </c:pt>
              </c:strCache>
            </c:strRef>
          </c:tx>
          <c:spPr>
            <a:solidFill>
              <a:schemeClr val="accent4"/>
            </a:solidFill>
            <a:ln w="12700" cap="flat">
              <a:noFill/>
              <a:miter lim="400000"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8EC-054B-879C-554C631085B9}"/>
                </c:ext>
              </c:extLst>
            </c:dLbl>
            <c:dLbl>
              <c:idx val="1"/>
              <c:layout>
                <c:manualLayout>
                  <c:x val="4.8671444753530323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8EC-054B-879C-554C631085B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8EC-054B-879C-554C631085B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8EC-054B-879C-554C631085B9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8EC-054B-879C-554C631085B9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8EC-054B-879C-554C631085B9}"/>
                </c:ext>
              </c:extLst>
            </c:dLbl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Ambulatoorne taastusravi</c:v>
                </c:pt>
                <c:pt idx="1">
                  <c:v>Eriarsti konsultatsioon</c:v>
                </c:pt>
                <c:pt idx="2">
                  <c:v>Haiglaravi: operatsioon ja taastumine</c:v>
                </c:pt>
                <c:pt idx="3">
                  <c:v>Haiglaravi: päevakirurgia</c:v>
                </c:pt>
                <c:pt idx="4">
                  <c:v>Raseduse jälgimine</c:v>
                </c:pt>
                <c:pt idx="5">
                  <c:v>Mind suunati järelravile teisest haiglast</c:v>
                </c:pt>
                <c:pt idx="6">
                  <c:v>Muu</c:v>
                </c:pt>
              </c:strCache>
            </c:strRef>
          </c:cat>
          <c:val>
            <c:numRef>
              <c:f>Sheet1!$B$5:$H$5</c:f>
              <c:numCache>
                <c:formatCode>General</c:formatCode>
                <c:ptCount val="7"/>
                <c:pt idx="0">
                  <c:v>0</c:v>
                </c:pt>
                <c:pt idx="1">
                  <c:v>5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EC-054B-879C-554C631085B9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Ei vastanud</c:v>
                </c:pt>
              </c:strCache>
            </c:strRef>
          </c:tx>
          <c:spPr>
            <a:solidFill>
              <a:srgbClr val="E7E6E6"/>
            </a:solidFill>
            <a:ln w="6350" cap="flat">
              <a:solidFill>
                <a:srgbClr val="FFFFFF"/>
              </a:solidFill>
              <a:prstDash val="solid"/>
              <a:miter lim="800000"/>
            </a:ln>
            <a:effectLst/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8EC-054B-879C-554C631085B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8EC-054B-879C-554C631085B9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8EC-054B-879C-554C631085B9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8EC-054B-879C-554C631085B9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000000"/>
                    </a:solidFill>
                    <a:latin typeface="Aino Regular"/>
                  </a:defRPr>
                </a:pPr>
                <a:endParaRPr lang="en-E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Ambulatoorne taastusravi</c:v>
                </c:pt>
                <c:pt idx="1">
                  <c:v>Eriarsti konsultatsioon</c:v>
                </c:pt>
                <c:pt idx="2">
                  <c:v>Haiglaravi: operatsioon ja taastumine</c:v>
                </c:pt>
                <c:pt idx="3">
                  <c:v>Haiglaravi: päevakirurgia</c:v>
                </c:pt>
                <c:pt idx="4">
                  <c:v>Raseduse jälgimine</c:v>
                </c:pt>
                <c:pt idx="5">
                  <c:v>Mind suunati järelravile teisest haiglast</c:v>
                </c:pt>
                <c:pt idx="6">
                  <c:v>Muu</c:v>
                </c:pt>
              </c:strCache>
            </c:strRef>
          </c:cat>
          <c:val>
            <c:numRef>
              <c:f>Sheet1!$B$6:$H$6</c:f>
              <c:numCache>
                <c:formatCode>General</c:formatCode>
                <c:ptCount val="7"/>
                <c:pt idx="0">
                  <c:v>1</c:v>
                </c:pt>
                <c:pt idx="1">
                  <c:v>12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EC-054B-879C-554C631085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sz="800" b="0" i="0" u="none" strike="noStrike">
                <a:solidFill>
                  <a:srgbClr val="595959"/>
                </a:solidFill>
                <a:latin typeface="Bahnschrift"/>
              </a:defRPr>
            </a:pPr>
            <a:endParaRPr lang="en-EE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sz="900" b="0" i="0" u="none" strike="noStrike">
                <a:solidFill>
                  <a:srgbClr val="595959"/>
                </a:solidFill>
                <a:latin typeface="Bahnschrift"/>
              </a:defRPr>
            </a:pPr>
            <a:endParaRPr lang="en-EE"/>
          </a:p>
        </c:txPr>
        <c:crossAx val="2094734552"/>
        <c:crosses val="autoZero"/>
        <c:crossBetween val="between"/>
        <c:majorUnit val="0.25"/>
        <c:minorUnit val="0.125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31574285819090042"/>
          <c:y val="2.5566612500342232E-2"/>
          <c:w val="0.43926700000000002"/>
          <c:h val="0.102714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2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85056"/>
          <c:y val="0.196663"/>
          <c:w val="0.629888"/>
          <c:h val="0.60841599999999996"/>
        </c:manualLayout>
      </c:layout>
      <c:doughnut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FACAB4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6EC5-194E-A4FF-CE02267AAF5D}"/>
              </c:ext>
            </c:extLst>
          </c:dPt>
          <c:dPt>
            <c:idx val="1"/>
            <c:bubble3D val="0"/>
            <c:spPr>
              <a:solidFill>
                <a:srgbClr val="FBE5D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6EC5-194E-A4FF-CE02267AAF5D}"/>
              </c:ext>
            </c:extLst>
          </c:dPt>
          <c:dPt>
            <c:idx val="2"/>
            <c:bubble3D val="0"/>
            <c:spPr>
              <a:solidFill>
                <a:srgbClr val="CF636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6EC5-194E-A4FF-CE02267AAF5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6EC5-194E-A4FF-CE02267AAF5D}"/>
              </c:ext>
            </c:extLst>
          </c:dPt>
          <c:dPt>
            <c:idx val="4"/>
            <c:bubble3D val="0"/>
            <c:spPr>
              <a:solidFill>
                <a:srgbClr val="E7E6E5"/>
              </a:solidFill>
              <a:ln w="6350" cap="flat">
                <a:solidFill>
                  <a:srgbClr val="FFFFFF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6EC5-194E-A4FF-CE02267AAF5D}"/>
              </c:ext>
            </c:extLst>
          </c:dPt>
          <c:dLbls>
            <c:dLbl>
              <c:idx val="0"/>
              <c:numFmt formatCode="&quot;370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6EC5-194E-A4FF-CE02267AAF5D}"/>
                </c:ext>
              </c:extLst>
            </c:dLbl>
            <c:dLbl>
              <c:idx val="1"/>
              <c:numFmt formatCode="&quot;31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6EC5-194E-A4FF-CE02267AAF5D}"/>
                </c:ext>
              </c:extLst>
            </c:dLbl>
            <c:dLbl>
              <c:idx val="2"/>
              <c:layout>
                <c:manualLayout>
                  <c:x val="-0.11768201330285838"/>
                  <c:y val="-8.88555993506467E-2"/>
                </c:manualLayout>
              </c:layout>
              <c:numFmt formatCode="&quot;8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EC5-194E-A4FF-CE02267AAF5D}"/>
                </c:ext>
              </c:extLst>
            </c:dLbl>
            <c:dLbl>
              <c:idx val="3"/>
              <c:layout>
                <c:manualLayout>
                  <c:x val="-2.2534853611185693E-2"/>
                  <c:y val="-0.11847413246752896"/>
                </c:manualLayout>
              </c:layout>
              <c:numFmt formatCode="&quot;8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EC5-194E-A4FF-CE02267AAF5D}"/>
                </c:ext>
              </c:extLst>
            </c:dLbl>
            <c:dLbl>
              <c:idx val="4"/>
              <c:numFmt formatCode="&quot;33, &quot;#,##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000000"/>
                      </a:solidFill>
                      <a:latin typeface="Aino Regular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6EC5-194E-A4FF-CE02267AAF5D}"/>
                </c:ext>
              </c:extLst>
            </c:dLbl>
            <c:numFmt formatCode="&quot;370, &quot;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5"/>
                <c:pt idx="0">
                  <c:v>Jah</c:v>
                </c:pt>
                <c:pt idx="1">
                  <c:v>Pigem jah</c:v>
                </c:pt>
                <c:pt idx="2">
                  <c:v>Pigem ei</c:v>
                </c:pt>
                <c:pt idx="3">
                  <c:v>Ei</c:v>
                </c:pt>
                <c:pt idx="4">
                  <c:v>Ei vastanud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370</c:v>
                </c:pt>
                <c:pt idx="1">
                  <c:v>31</c:v>
                </c:pt>
                <c:pt idx="2">
                  <c:v>8</c:v>
                </c:pt>
                <c:pt idx="3">
                  <c:v>8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EC5-194E-A4FF-CE02267AAF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20347100000000001"/>
          <c:y val="0"/>
          <c:w val="0.59305799999999997"/>
          <c:h val="9.4109899999999996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2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92658"/>
          <c:y val="0.21790699999999999"/>
          <c:w val="0.61468299999999998"/>
          <c:h val="0.58296000000000003"/>
        </c:manualLayout>
      </c:layout>
      <c:doughnut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FACAB4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7242-9D41-A651-8A5E1CBF1913}"/>
              </c:ext>
            </c:extLst>
          </c:dPt>
          <c:dPt>
            <c:idx val="1"/>
            <c:bubble3D val="0"/>
            <c:spPr>
              <a:solidFill>
                <a:srgbClr val="FBE5D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7242-9D41-A651-8A5E1CBF1913}"/>
              </c:ext>
            </c:extLst>
          </c:dPt>
          <c:dPt>
            <c:idx val="2"/>
            <c:bubble3D val="0"/>
            <c:spPr>
              <a:solidFill>
                <a:srgbClr val="CF636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7242-9D41-A651-8A5E1CBF191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7242-9D41-A651-8A5E1CBF1913}"/>
              </c:ext>
            </c:extLst>
          </c:dPt>
          <c:dPt>
            <c:idx val="4"/>
            <c:bubble3D val="0"/>
            <c:spPr>
              <a:solidFill>
                <a:srgbClr val="E7E6E6"/>
              </a:solidFill>
              <a:ln w="6350" cap="flat">
                <a:solidFill>
                  <a:srgbClr val="FFFFFF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7242-9D41-A651-8A5E1CBF1913}"/>
              </c:ext>
            </c:extLst>
          </c:dPt>
          <c:dLbls>
            <c:dLbl>
              <c:idx val="0"/>
              <c:numFmt formatCode="&quot;370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7242-9D41-A651-8A5E1CBF1913}"/>
                </c:ext>
              </c:extLst>
            </c:dLbl>
            <c:dLbl>
              <c:idx val="1"/>
              <c:numFmt formatCode="&quot;40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7242-9D41-A651-8A5E1CBF1913}"/>
                </c:ext>
              </c:extLst>
            </c:dLbl>
            <c:dLbl>
              <c:idx val="2"/>
              <c:layout>
                <c:manualLayout>
                  <c:x val="-0.1026242091548337"/>
                  <c:y val="-8.0478622283520374E-2"/>
                </c:manualLayout>
              </c:layout>
              <c:numFmt formatCode="&quot;1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242-9D41-A651-8A5E1CBF1913}"/>
                </c:ext>
              </c:extLst>
            </c:dLbl>
            <c:dLbl>
              <c:idx val="3"/>
              <c:layout>
                <c:manualLayout>
                  <c:x val="-4.153837037219462E-2"/>
                  <c:y val="-0.10651582361054164"/>
                </c:manualLayout>
              </c:layout>
              <c:numFmt formatCode="&quot;7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242-9D41-A651-8A5E1CBF1913}"/>
                </c:ext>
              </c:extLst>
            </c:dLbl>
            <c:dLbl>
              <c:idx val="4"/>
              <c:numFmt formatCode="&quot;32, &quot;#,##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000000"/>
                      </a:solidFill>
                      <a:latin typeface="Aino Regular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7242-9D41-A651-8A5E1CBF1913}"/>
                </c:ext>
              </c:extLst>
            </c:dLbl>
            <c:numFmt formatCode="&quot;370, &quot;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5"/>
                <c:pt idx="0">
                  <c:v>Jah</c:v>
                </c:pt>
                <c:pt idx="1">
                  <c:v>Pigem jah</c:v>
                </c:pt>
                <c:pt idx="2">
                  <c:v>Pigem ei</c:v>
                </c:pt>
                <c:pt idx="3">
                  <c:v>Ei</c:v>
                </c:pt>
                <c:pt idx="4">
                  <c:v>Ei vastanud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370</c:v>
                </c:pt>
                <c:pt idx="1">
                  <c:v>40</c:v>
                </c:pt>
                <c:pt idx="2">
                  <c:v>1</c:v>
                </c:pt>
                <c:pt idx="3">
                  <c:v>7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242-9D41-A651-8A5E1CBF19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18276100000000001"/>
          <c:y val="0"/>
          <c:w val="0.63447799999999999"/>
          <c:h val="9.1276499999999997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2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77984"/>
          <c:y val="0.177984"/>
          <c:w val="0.64403299999999997"/>
          <c:h val="0.63153300000000001"/>
        </c:manualLayout>
      </c:layout>
      <c:doughnut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FACAB4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4D2F-5E4C-BB84-EACB35BD5D58}"/>
              </c:ext>
            </c:extLst>
          </c:dPt>
          <c:dPt>
            <c:idx val="1"/>
            <c:bubble3D val="0"/>
            <c:spPr>
              <a:solidFill>
                <a:srgbClr val="FBE5D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4D2F-5E4C-BB84-EACB35BD5D58}"/>
              </c:ext>
            </c:extLst>
          </c:dPt>
          <c:dPt>
            <c:idx val="2"/>
            <c:bubble3D val="0"/>
            <c:spPr>
              <a:solidFill>
                <a:srgbClr val="CF636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4D2F-5E4C-BB84-EACB35BD5D5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4D2F-5E4C-BB84-EACB35BD5D58}"/>
              </c:ext>
            </c:extLst>
          </c:dPt>
          <c:dPt>
            <c:idx val="4"/>
            <c:bubble3D val="0"/>
            <c:spPr>
              <a:solidFill>
                <a:srgbClr val="E7E6E6"/>
              </a:solidFill>
              <a:ln w="6350" cap="flat">
                <a:solidFill>
                  <a:srgbClr val="FFFFFF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4D2F-5E4C-BB84-EACB35BD5D58}"/>
              </c:ext>
            </c:extLst>
          </c:dPt>
          <c:dLbls>
            <c:dLbl>
              <c:idx val="0"/>
              <c:numFmt formatCode="&quot;362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4D2F-5E4C-BB84-EACB35BD5D58}"/>
                </c:ext>
              </c:extLst>
            </c:dLbl>
            <c:dLbl>
              <c:idx val="1"/>
              <c:numFmt formatCode="&quot;42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4D2F-5E4C-BB84-EACB35BD5D58}"/>
                </c:ext>
              </c:extLst>
            </c:dLbl>
            <c:dLbl>
              <c:idx val="2"/>
              <c:layout>
                <c:manualLayout>
                  <c:x val="-0.11801838306684011"/>
                  <c:y val="-8.3596354672345094E-2"/>
                </c:manualLayout>
              </c:layout>
              <c:numFmt formatCode="&quot;5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D2F-5E4C-BB84-EACB35BD5D58}"/>
                </c:ext>
              </c:extLst>
            </c:dLbl>
            <c:dLbl>
              <c:idx val="3"/>
              <c:layout>
                <c:manualLayout>
                  <c:x val="-4.6715609963957495E-2"/>
                  <c:y val="-0.11310095043905513"/>
                </c:manualLayout>
              </c:layout>
              <c:numFmt formatCode="&quot;11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D2F-5E4C-BB84-EACB35BD5D58}"/>
                </c:ext>
              </c:extLst>
            </c:dLbl>
            <c:dLbl>
              <c:idx val="4"/>
              <c:numFmt formatCode="&quot;30, &quot;#,##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000000"/>
                      </a:solidFill>
                      <a:latin typeface="Aino Regular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4D2F-5E4C-BB84-EACB35BD5D58}"/>
                </c:ext>
              </c:extLst>
            </c:dLbl>
            <c:numFmt formatCode="&quot;362, &quot;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5"/>
                <c:pt idx="0">
                  <c:v>Jah</c:v>
                </c:pt>
                <c:pt idx="1">
                  <c:v>Pigem jah</c:v>
                </c:pt>
                <c:pt idx="2">
                  <c:v>Pigem ei </c:v>
                </c:pt>
                <c:pt idx="3">
                  <c:v>Ei</c:v>
                </c:pt>
                <c:pt idx="4">
                  <c:v>Ei vastanud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362</c:v>
                </c:pt>
                <c:pt idx="1">
                  <c:v>42</c:v>
                </c:pt>
                <c:pt idx="2">
                  <c:v>5</c:v>
                </c:pt>
                <c:pt idx="3">
                  <c:v>11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D2F-5E4C-BB84-EACB35BD5D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20406099999999999"/>
          <c:y val="1.9278300000000002E-2"/>
          <c:w val="0.59187699999999999"/>
          <c:h val="9.38441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2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211502"/>
          <c:y val="0.211502"/>
          <c:w val="0.57699500000000004"/>
          <c:h val="0.56449499999999997"/>
        </c:manualLayout>
      </c:layout>
      <c:doughnut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FACAB4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80BA-834A-B292-692511421713}"/>
              </c:ext>
            </c:extLst>
          </c:dPt>
          <c:dPt>
            <c:idx val="1"/>
            <c:bubble3D val="0"/>
            <c:spPr>
              <a:solidFill>
                <a:srgbClr val="FBE5D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80BA-834A-B292-692511421713}"/>
              </c:ext>
            </c:extLst>
          </c:dPt>
          <c:dPt>
            <c:idx val="2"/>
            <c:bubble3D val="0"/>
            <c:spPr>
              <a:solidFill>
                <a:srgbClr val="CF636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80BA-834A-B292-69251142171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80BA-834A-B292-692511421713}"/>
              </c:ext>
            </c:extLst>
          </c:dPt>
          <c:dPt>
            <c:idx val="4"/>
            <c:bubble3D val="0"/>
            <c:spPr>
              <a:solidFill>
                <a:srgbClr val="E7E6E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80BA-834A-B292-692511421713}"/>
              </c:ext>
            </c:extLst>
          </c:dPt>
          <c:dLbls>
            <c:dLbl>
              <c:idx val="0"/>
              <c:numFmt formatCode="&quot;170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80BA-834A-B292-692511421713}"/>
                </c:ext>
              </c:extLst>
            </c:dLbl>
            <c:dLbl>
              <c:idx val="1"/>
              <c:numFmt formatCode="&quot;112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80BA-834A-B292-692511421713}"/>
                </c:ext>
              </c:extLst>
            </c:dLbl>
            <c:dLbl>
              <c:idx val="2"/>
              <c:numFmt formatCode="&quot;17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80BA-834A-B292-692511421713}"/>
                </c:ext>
              </c:extLst>
            </c:dLbl>
            <c:dLbl>
              <c:idx val="3"/>
              <c:layout>
                <c:manualLayout>
                  <c:x val="-0.10253977908590624"/>
                  <c:y val="3.8201088121503843E-2"/>
                </c:manualLayout>
              </c:layout>
              <c:numFmt formatCode="&quot;6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0BA-834A-B292-692511421713}"/>
                </c:ext>
              </c:extLst>
            </c:dLbl>
            <c:dLbl>
              <c:idx val="4"/>
              <c:numFmt formatCode="&quot;111 + 34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80BA-834A-B292-692511421713}"/>
                </c:ext>
              </c:extLst>
            </c:dLbl>
            <c:numFmt formatCode="&quot;170, &quot;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5"/>
                <c:pt idx="0">
                  <c:v>Jah</c:v>
                </c:pt>
                <c:pt idx="1">
                  <c:v>Pigem jah</c:v>
                </c:pt>
                <c:pt idx="2">
                  <c:v>Pigem ei</c:v>
                </c:pt>
                <c:pt idx="3">
                  <c:v>Ei</c:v>
                </c:pt>
                <c:pt idx="4">
                  <c:v>Ei oska öelda/Ei vastanud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170</c:v>
                </c:pt>
                <c:pt idx="1">
                  <c:v>112</c:v>
                </c:pt>
                <c:pt idx="2">
                  <c:v>17</c:v>
                </c:pt>
                <c:pt idx="3">
                  <c:v>6</c:v>
                </c:pt>
                <c:pt idx="4">
                  <c:v>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0BA-834A-B292-6925114217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155054"/>
          <c:y val="6.4918000000000003E-2"/>
          <c:w val="0.68989199999999995"/>
          <c:h val="8.1296400000000005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2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6.08017E-2"/>
          <c:y val="0.10457"/>
          <c:w val="0.93419799999999997"/>
          <c:h val="0.8674870000000000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Jah</c:v>
                </c:pt>
              </c:strCache>
            </c:strRef>
          </c:tx>
          <c:spPr>
            <a:solidFill>
              <a:srgbClr val="FACAB4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ettevõtja</c:v>
                </c:pt>
                <c:pt idx="1">
                  <c:v>kodune</c:v>
                </c:pt>
                <c:pt idx="2">
                  <c:v>õpilane/üliõpilane </c:v>
                </c:pt>
                <c:pt idx="3">
                  <c:v>palgatöötaja - juht/keskastme juht</c:v>
                </c:pt>
                <c:pt idx="4">
                  <c:v>palgatöötaja - lihttööline</c:v>
                </c:pt>
                <c:pt idx="5">
                  <c:v>palgatöötaja - spetsialist</c:v>
                </c:pt>
                <c:pt idx="6">
                  <c:v>pensionär</c:v>
                </c:pt>
                <c:pt idx="7">
                  <c:v>muu</c:v>
                </c:pt>
              </c:strCache>
            </c:strRef>
          </c:cat>
          <c:val>
            <c:numRef>
              <c:f>Sheet1!$B$2:$I$2</c:f>
              <c:numCache>
                <c:formatCode>General</c:formatCode>
                <c:ptCount val="8"/>
                <c:pt idx="0">
                  <c:v>13</c:v>
                </c:pt>
                <c:pt idx="1">
                  <c:v>6</c:v>
                </c:pt>
                <c:pt idx="2">
                  <c:v>24</c:v>
                </c:pt>
                <c:pt idx="3">
                  <c:v>18</c:v>
                </c:pt>
                <c:pt idx="4">
                  <c:v>16</c:v>
                </c:pt>
                <c:pt idx="5">
                  <c:v>52</c:v>
                </c:pt>
                <c:pt idx="6">
                  <c:v>29</c:v>
                </c:pt>
                <c:pt idx="7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51-C144-B671-C26E8001D863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Pigem jah</c:v>
                </c:pt>
              </c:strCache>
            </c:strRef>
          </c:tx>
          <c:spPr>
            <a:solidFill>
              <a:srgbClr val="FBE5D6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ettevõtja</c:v>
                </c:pt>
                <c:pt idx="1">
                  <c:v>kodune</c:v>
                </c:pt>
                <c:pt idx="2">
                  <c:v>õpilane/üliõpilane </c:v>
                </c:pt>
                <c:pt idx="3">
                  <c:v>palgatöötaja - juht/keskastme juht</c:v>
                </c:pt>
                <c:pt idx="4">
                  <c:v>palgatöötaja - lihttööline</c:v>
                </c:pt>
                <c:pt idx="5">
                  <c:v>palgatöötaja - spetsialist</c:v>
                </c:pt>
                <c:pt idx="6">
                  <c:v>pensionär</c:v>
                </c:pt>
                <c:pt idx="7">
                  <c:v>muu</c:v>
                </c:pt>
              </c:strCache>
            </c:strRef>
          </c:cat>
          <c:val>
            <c:numRef>
              <c:f>Sheet1!$B$3:$I$3</c:f>
              <c:numCache>
                <c:formatCode>General</c:formatCode>
                <c:ptCount val="8"/>
                <c:pt idx="0">
                  <c:v>11</c:v>
                </c:pt>
                <c:pt idx="1">
                  <c:v>6</c:v>
                </c:pt>
                <c:pt idx="2">
                  <c:v>8</c:v>
                </c:pt>
                <c:pt idx="3">
                  <c:v>12</c:v>
                </c:pt>
                <c:pt idx="4">
                  <c:v>9</c:v>
                </c:pt>
                <c:pt idx="5">
                  <c:v>33</c:v>
                </c:pt>
                <c:pt idx="6">
                  <c:v>28</c:v>
                </c:pt>
                <c:pt idx="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51-C144-B671-C26E8001D863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Pigem ei</c:v>
                </c:pt>
              </c:strCache>
            </c:strRef>
          </c:tx>
          <c:spPr>
            <a:solidFill>
              <a:srgbClr val="CF6363"/>
            </a:solidFill>
            <a:ln w="12700" cap="flat">
              <a:noFill/>
              <a:miter lim="400000"/>
            </a:ln>
            <a:effectLst/>
          </c:spPr>
          <c:invertIfNegative val="0"/>
          <c:dLbls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851-C144-B671-C26E8001D863}"/>
                </c:ext>
              </c:extLst>
            </c:dLbl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ettevõtja</c:v>
                </c:pt>
                <c:pt idx="1">
                  <c:v>kodune</c:v>
                </c:pt>
                <c:pt idx="2">
                  <c:v>õpilane/üliõpilane </c:v>
                </c:pt>
                <c:pt idx="3">
                  <c:v>palgatöötaja - juht/keskastme juht</c:v>
                </c:pt>
                <c:pt idx="4">
                  <c:v>palgatöötaja - lihttööline</c:v>
                </c:pt>
                <c:pt idx="5">
                  <c:v>palgatöötaja - spetsialist</c:v>
                </c:pt>
                <c:pt idx="6">
                  <c:v>pensionär</c:v>
                </c:pt>
                <c:pt idx="7">
                  <c:v>muu</c:v>
                </c:pt>
              </c:strCache>
            </c:strRef>
          </c:cat>
          <c:val>
            <c:numRef>
              <c:f>Sheet1!$B$4:$I$4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6</c:v>
                </c:pt>
                <c:pt idx="6">
                  <c:v>6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51-C144-B671-C26E8001D863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Ei</c:v>
                </c:pt>
              </c:strCache>
            </c:strRef>
          </c:tx>
          <c:spPr>
            <a:solidFill>
              <a:schemeClr val="accent4"/>
            </a:solidFill>
            <a:ln w="12700" cap="flat">
              <a:noFill/>
              <a:miter lim="400000"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851-C144-B671-C26E8001D86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851-C144-B671-C26E8001D86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851-C144-B671-C26E8001D86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851-C144-B671-C26E8001D863}"/>
                </c:ext>
              </c:extLst>
            </c:dLbl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ettevõtja</c:v>
                </c:pt>
                <c:pt idx="1">
                  <c:v>kodune</c:v>
                </c:pt>
                <c:pt idx="2">
                  <c:v>õpilane/üliõpilane </c:v>
                </c:pt>
                <c:pt idx="3">
                  <c:v>palgatöötaja - juht/keskastme juht</c:v>
                </c:pt>
                <c:pt idx="4">
                  <c:v>palgatöötaja - lihttööline</c:v>
                </c:pt>
                <c:pt idx="5">
                  <c:v>palgatöötaja - spetsialist</c:v>
                </c:pt>
                <c:pt idx="6">
                  <c:v>pensionär</c:v>
                </c:pt>
                <c:pt idx="7">
                  <c:v>muu</c:v>
                </c:pt>
              </c:strCache>
            </c:strRef>
          </c:cat>
          <c:val>
            <c:numRef>
              <c:f>Sheet1!$B$5:$I$5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851-C144-B671-C26E8001D863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Ei oska öelda/Ei vastanud</c:v>
                </c:pt>
              </c:strCache>
            </c:strRef>
          </c:tx>
          <c:spPr>
            <a:solidFill>
              <a:srgbClr val="E7E6E6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ettevõtja</c:v>
                </c:pt>
                <c:pt idx="1">
                  <c:v>kodune</c:v>
                </c:pt>
                <c:pt idx="2">
                  <c:v>õpilane/üliõpilane </c:v>
                </c:pt>
                <c:pt idx="3">
                  <c:v>palgatöötaja - juht/keskastme juht</c:v>
                </c:pt>
                <c:pt idx="4">
                  <c:v>palgatöötaja - lihttööline</c:v>
                </c:pt>
                <c:pt idx="5">
                  <c:v>palgatöötaja - spetsialist</c:v>
                </c:pt>
                <c:pt idx="6">
                  <c:v>pensionär</c:v>
                </c:pt>
                <c:pt idx="7">
                  <c:v>muu</c:v>
                </c:pt>
              </c:strCache>
            </c:strRef>
          </c:cat>
          <c:val>
            <c:numRef>
              <c:f>Sheet1!$B$6:$I$6</c:f>
              <c:numCache>
                <c:formatCode>General</c:formatCode>
                <c:ptCount val="8"/>
                <c:pt idx="0">
                  <c:v>14</c:v>
                </c:pt>
                <c:pt idx="1">
                  <c:v>8</c:v>
                </c:pt>
                <c:pt idx="2">
                  <c:v>8</c:v>
                </c:pt>
                <c:pt idx="3">
                  <c:v>4</c:v>
                </c:pt>
                <c:pt idx="4">
                  <c:v>23</c:v>
                </c:pt>
                <c:pt idx="5">
                  <c:v>46</c:v>
                </c:pt>
                <c:pt idx="6">
                  <c:v>33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851-C144-B671-C26E8001D8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sz="900" b="0" i="0" u="none" strike="noStrike">
                <a:solidFill>
                  <a:srgbClr val="595959"/>
                </a:solidFill>
                <a:latin typeface="Bahnschrift"/>
              </a:defRPr>
            </a:pPr>
            <a:endParaRPr lang="en-EE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sz="900" b="0" i="0" u="none" strike="noStrike">
                <a:solidFill>
                  <a:srgbClr val="595959"/>
                </a:solidFill>
                <a:latin typeface="Bahnschrift"/>
              </a:defRPr>
            </a:pPr>
            <a:endParaRPr lang="en-EE"/>
          </a:p>
        </c:txPr>
        <c:crossAx val="2094734552"/>
        <c:crosses val="autoZero"/>
        <c:crossBetween val="between"/>
        <c:majorUnit val="0.25"/>
        <c:minorUnit val="0.125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15814700000000001"/>
          <c:y val="0"/>
          <c:w val="0.74427399999999999"/>
          <c:h val="6.4308900000000002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2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3.52646E-2"/>
          <c:y val="6.9758100000000003E-2"/>
          <c:w val="0.959735"/>
          <c:h val="0.88070099999999996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Jah</c:v>
                </c:pt>
              </c:strCache>
            </c:strRef>
          </c:tx>
          <c:spPr>
            <a:ln w="28575" cap="rnd">
              <a:solidFill>
                <a:srgbClr val="F9CAB4"/>
              </a:solidFill>
              <a:prstDash val="solid"/>
              <a:round/>
            </a:ln>
            <a:effectLst/>
          </c:spPr>
          <c:marker>
            <c:symbol val="circle"/>
            <c:size val="4"/>
            <c:spPr>
              <a:solidFill>
                <a:srgbClr val="F9CAB4"/>
              </a:solidFill>
              <a:ln w="9525" cap="flat">
                <a:solidFill>
                  <a:srgbClr val="F9CAB4"/>
                </a:solidFill>
                <a:prstDash val="solid"/>
                <a:miter lim="800000"/>
              </a:ln>
              <a:effectLst/>
            </c:spPr>
          </c:marker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Sheet1!$B$1:$L$1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Sheet1!$B$2:$L$2</c:f>
              <c:numCache>
                <c:formatCode>General</c:formatCode>
                <c:ptCount val="11"/>
                <c:pt idx="0">
                  <c:v>85.1</c:v>
                </c:pt>
                <c:pt idx="1">
                  <c:v>80</c:v>
                </c:pt>
                <c:pt idx="2">
                  <c:v>85</c:v>
                </c:pt>
                <c:pt idx="3">
                  <c:v>86</c:v>
                </c:pt>
                <c:pt idx="4">
                  <c:v>78</c:v>
                </c:pt>
                <c:pt idx="5">
                  <c:v>78</c:v>
                </c:pt>
                <c:pt idx="6">
                  <c:v>68</c:v>
                </c:pt>
                <c:pt idx="7">
                  <c:v>81</c:v>
                </c:pt>
                <c:pt idx="8">
                  <c:v>75</c:v>
                </c:pt>
                <c:pt idx="9">
                  <c:v>73</c:v>
                </c:pt>
                <c:pt idx="10">
                  <c:v>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F90-1047-819F-7A7E0F12792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Pigem jah</c:v>
                </c:pt>
              </c:strCache>
            </c:strRef>
          </c:tx>
          <c:spPr>
            <a:ln w="28575" cap="rnd">
              <a:solidFill>
                <a:srgbClr val="FBE5D7"/>
              </a:solidFill>
              <a:prstDash val="solid"/>
              <a:round/>
            </a:ln>
            <a:effectLst/>
          </c:spPr>
          <c:marker>
            <c:symbol val="circle"/>
            <c:size val="4"/>
            <c:spPr>
              <a:solidFill>
                <a:srgbClr val="FCE5D6"/>
              </a:solidFill>
              <a:ln w="9525" cap="flat">
                <a:solidFill>
                  <a:srgbClr val="FBE5D6"/>
                </a:solidFill>
                <a:prstDash val="solid"/>
                <a:miter lim="800000"/>
              </a:ln>
              <a:effectLst/>
            </c:spPr>
          </c:marker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Sheet1!$B$1:$L$1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Sheet1!$B$3:$L$3</c:f>
              <c:numCache>
                <c:formatCode>General</c:formatCode>
                <c:ptCount val="11"/>
                <c:pt idx="0">
                  <c:v>10</c:v>
                </c:pt>
                <c:pt idx="1">
                  <c:v>13</c:v>
                </c:pt>
                <c:pt idx="2">
                  <c:v>13</c:v>
                </c:pt>
                <c:pt idx="3">
                  <c:v>12</c:v>
                </c:pt>
                <c:pt idx="4">
                  <c:v>19</c:v>
                </c:pt>
                <c:pt idx="5">
                  <c:v>18</c:v>
                </c:pt>
                <c:pt idx="6">
                  <c:v>24</c:v>
                </c:pt>
                <c:pt idx="7">
                  <c:v>15</c:v>
                </c:pt>
                <c:pt idx="8">
                  <c:v>21</c:v>
                </c:pt>
                <c:pt idx="9">
                  <c:v>18</c:v>
                </c:pt>
                <c:pt idx="10">
                  <c:v>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90-1047-819F-7A7E0F12792C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Pigem ei</c:v>
                </c:pt>
              </c:strCache>
            </c:strRef>
          </c:tx>
          <c:spPr>
            <a:ln w="28575" cap="rnd">
              <a:solidFill>
                <a:srgbClr val="CE6363"/>
              </a:solidFill>
              <a:prstDash val="solid"/>
              <a:round/>
            </a:ln>
            <a:effectLst/>
          </c:spPr>
          <c:marker>
            <c:symbol val="circle"/>
            <c:size val="4"/>
            <c:spPr>
              <a:solidFill>
                <a:srgbClr val="CF6364"/>
              </a:solidFill>
              <a:ln w="9525" cap="flat">
                <a:solidFill>
                  <a:srgbClr val="D06363"/>
                </a:solidFill>
                <a:prstDash val="solid"/>
                <a:miter lim="800000"/>
              </a:ln>
              <a:effectLst/>
            </c:spPr>
          </c:marker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Sheet1!$B$1:$L$1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Sheet1!$B$4:$L$4</c:f>
              <c:numCache>
                <c:formatCode>General</c:formatCode>
                <c:ptCount val="11"/>
                <c:pt idx="0">
                  <c:v>2.9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  <c:pt idx="6">
                  <c:v>4</c:v>
                </c:pt>
                <c:pt idx="7">
                  <c:v>2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F90-1047-819F-7A7E0F12792C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Ei</c:v>
                </c:pt>
              </c:strCache>
            </c:strRef>
          </c:tx>
          <c:spPr>
            <a:ln w="28575" cap="rnd">
              <a:solidFill>
                <a:srgbClr val="FEC000"/>
              </a:solidFill>
              <a:prstDash val="solid"/>
              <a:round/>
            </a:ln>
            <a:effectLst/>
          </c:spPr>
          <c:marker>
            <c:symbol val="circle"/>
            <c:size val="4"/>
            <c:spPr>
              <a:solidFill>
                <a:srgbClr val="FFC001"/>
              </a:solidFill>
              <a:ln w="9525" cap="flat">
                <a:solidFill>
                  <a:schemeClr val="accent4"/>
                </a:solidFill>
                <a:prstDash val="solid"/>
                <a:miter lim="800000"/>
              </a:ln>
              <a:effectLst/>
            </c:spPr>
          </c:marker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Sheet1!$B$1:$L$1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Sheet1!$B$5:$L$5</c:f>
              <c:numCache>
                <c:formatCode>General</c:formatCode>
                <c:ptCount val="11"/>
                <c:pt idx="0">
                  <c:v>2.1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3</c:v>
                </c:pt>
                <c:pt idx="6">
                  <c:v>4</c:v>
                </c:pt>
                <c:pt idx="7">
                  <c:v>2</c:v>
                </c:pt>
                <c:pt idx="8">
                  <c:v>1</c:v>
                </c:pt>
                <c:pt idx="9">
                  <c:v>2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F90-1047-819F-7A7E0F1279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2"/>
        <c:axId val="2094734553"/>
      </c:line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sz="900" b="0" i="0" u="none" strike="noStrike">
                <a:solidFill>
                  <a:srgbClr val="595959"/>
                </a:solidFill>
                <a:latin typeface="Bahnschrift"/>
              </a:defRPr>
            </a:pPr>
            <a:endParaRPr lang="en-EE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sz="900" b="0" i="0" u="none" strike="noStrike">
                <a:solidFill>
                  <a:srgbClr val="595959"/>
                </a:solidFill>
                <a:latin typeface="Bahnschrift"/>
              </a:defRPr>
            </a:pPr>
            <a:endParaRPr lang="en-EE"/>
          </a:p>
        </c:txPr>
        <c:crossAx val="2094734552"/>
        <c:crosses val="autoZero"/>
        <c:crossBetween val="between"/>
        <c:majorUnit val="22.5"/>
        <c:minorUnit val="11.25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31569799256115039"/>
          <c:y val="9.2603452848384296E-2"/>
          <c:w val="0.40154800000000002"/>
          <c:h val="6.2041399999999997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2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7593400000000001"/>
          <c:y val="0.17593400000000001"/>
          <c:w val="0.64813200000000004"/>
          <c:h val="0.63563199999999997"/>
        </c:manualLayout>
      </c:layout>
      <c:doughnut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FACAB4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CEEF-B54C-A2E3-7F5027EF0ECF}"/>
              </c:ext>
            </c:extLst>
          </c:dPt>
          <c:dPt>
            <c:idx val="1"/>
            <c:bubble3D val="0"/>
            <c:spPr>
              <a:solidFill>
                <a:srgbClr val="FBE5D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CEEF-B54C-A2E3-7F5027EF0ECF}"/>
              </c:ext>
            </c:extLst>
          </c:dPt>
          <c:dPt>
            <c:idx val="2"/>
            <c:bubble3D val="0"/>
            <c:spPr>
              <a:solidFill>
                <a:srgbClr val="CF636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CEEF-B54C-A2E3-7F5027EF0EC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CEEF-B54C-A2E3-7F5027EF0ECF}"/>
              </c:ext>
            </c:extLst>
          </c:dPt>
          <c:dPt>
            <c:idx val="4"/>
            <c:bubble3D val="0"/>
            <c:spPr>
              <a:solidFill>
                <a:srgbClr val="E7E6E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CEEF-B54C-A2E3-7F5027EF0ECF}"/>
              </c:ext>
            </c:extLst>
          </c:dPt>
          <c:dLbls>
            <c:dLbl>
              <c:idx val="0"/>
              <c:numFmt formatCode="&quot;325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CEEF-B54C-A2E3-7F5027EF0ECF}"/>
                </c:ext>
              </c:extLst>
            </c:dLbl>
            <c:dLbl>
              <c:idx val="1"/>
              <c:numFmt formatCode="&quot;73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CEEF-B54C-A2E3-7F5027EF0ECF}"/>
                </c:ext>
              </c:extLst>
            </c:dLbl>
            <c:dLbl>
              <c:idx val="2"/>
              <c:layout>
                <c:manualLayout>
                  <c:x val="-0.13550778876363015"/>
                  <c:y val="-6.3236956844155756E-2"/>
                </c:manualLayout>
              </c:layout>
              <c:numFmt formatCode="&quot;9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EEF-B54C-A2E3-7F5027EF0ECF}"/>
                </c:ext>
              </c:extLst>
            </c:dLbl>
            <c:dLbl>
              <c:idx val="3"/>
              <c:layout>
                <c:manualLayout>
                  <c:x val="-6.7753894381815116E-2"/>
                  <c:y val="-0.11292313722170673"/>
                </c:manualLayout>
              </c:layout>
              <c:numFmt formatCode="&quot;5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EEF-B54C-A2E3-7F5027EF0ECF}"/>
                </c:ext>
              </c:extLst>
            </c:dLbl>
            <c:dLbl>
              <c:idx val="4"/>
              <c:numFmt formatCode="&quot;48,  &quot;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CEEF-B54C-A2E3-7F5027EF0ECF}"/>
                </c:ext>
              </c:extLst>
            </c:dLbl>
            <c:numFmt formatCode="&quot;325, &quot;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5"/>
                <c:pt idx="0">
                  <c:v>Jah</c:v>
                </c:pt>
                <c:pt idx="1">
                  <c:v>Pigem jah</c:v>
                </c:pt>
                <c:pt idx="2">
                  <c:v>Pigem ei</c:v>
                </c:pt>
                <c:pt idx="3">
                  <c:v>Ei</c:v>
                </c:pt>
                <c:pt idx="4">
                  <c:v>Ei vastanud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325</c:v>
                </c:pt>
                <c:pt idx="1">
                  <c:v>73</c:v>
                </c:pt>
                <c:pt idx="2">
                  <c:v>9</c:v>
                </c:pt>
                <c:pt idx="3">
                  <c:v>5</c:v>
                </c:pt>
                <c:pt idx="4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EEF-B54C-A2E3-7F5027EF0E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10801002188575271"/>
          <c:y val="5.8705626986602512E-2"/>
          <c:w val="0.77494600000000002"/>
          <c:h val="5.6618500000000002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2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03613"/>
          <c:y val="0.11469"/>
          <c:w val="0.79277299999999995"/>
          <c:h val="0.77047699999999997"/>
        </c:manualLayout>
      </c:layout>
      <c:doughnut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FACAB4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FEAF-2546-883E-D2A5DE4448C4}"/>
              </c:ext>
            </c:extLst>
          </c:dPt>
          <c:dPt>
            <c:idx val="1"/>
            <c:bubble3D val="0"/>
            <c:spPr>
              <a:solidFill>
                <a:srgbClr val="FBE5D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FEAF-2546-883E-D2A5DE4448C4}"/>
              </c:ext>
            </c:extLst>
          </c:dPt>
          <c:dPt>
            <c:idx val="2"/>
            <c:bubble3D val="0"/>
            <c:spPr>
              <a:solidFill>
                <a:srgbClr val="CF636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FEAF-2546-883E-D2A5DE4448C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6350" cap="flat">
                <a:solidFill>
                  <a:srgbClr val="FFFFFF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FEAF-2546-883E-D2A5DE4448C4}"/>
              </c:ext>
            </c:extLst>
          </c:dPt>
          <c:dLbls>
            <c:dLbl>
              <c:idx val="0"/>
              <c:numFmt formatCode="&quot;399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FEAF-2546-883E-D2A5DE4448C4}"/>
                </c:ext>
              </c:extLst>
            </c:dLbl>
            <c:dLbl>
              <c:idx val="1"/>
              <c:numFmt formatCode="&quot;42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FEAF-2546-883E-D2A5DE4448C4}"/>
                </c:ext>
              </c:extLst>
            </c:dLbl>
            <c:dLbl>
              <c:idx val="2"/>
              <c:layout>
                <c:manualLayout>
                  <c:x val="4.0447598861734504E-2"/>
                  <c:y val="0.12383813283424815"/>
                </c:manualLayout>
              </c:layout>
              <c:numFmt formatCode="&quot;9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EAF-2546-883E-D2A5DE4448C4}"/>
                </c:ext>
              </c:extLst>
            </c:dLbl>
            <c:dLbl>
              <c:idx val="3"/>
              <c:numFmt formatCode="#,##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000000"/>
                      </a:solidFill>
                      <a:latin typeface="Aino Regular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FEAF-2546-883E-D2A5DE4448C4}"/>
                </c:ext>
              </c:extLst>
            </c:dLbl>
            <c:numFmt formatCode="&quot;399, &quot;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4"/>
                <c:pt idx="0">
                  <c:v>Eesti</c:v>
                </c:pt>
                <c:pt idx="1">
                  <c:v>Vene</c:v>
                </c:pt>
                <c:pt idx="2">
                  <c:v>Inglise</c:v>
                </c:pt>
                <c:pt idx="3">
                  <c:v>Soome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399</c:v>
                </c:pt>
                <c:pt idx="1">
                  <c:v>42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EAF-2546-883E-D2A5DE4448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15362000000000001"/>
          <c:y val="0"/>
          <c:w val="0.69275900000000001"/>
          <c:h val="0.136854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1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6.7223900000000003E-2"/>
          <c:y val="7.0410200000000006E-2"/>
          <c:w val="0.92777600000000005"/>
          <c:h val="0.8428970000000000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Naised</c:v>
                </c:pt>
              </c:strCache>
            </c:strRef>
          </c:tx>
          <c:spPr>
            <a:solidFill>
              <a:srgbClr val="FACAB4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&lt;19</c:v>
                </c:pt>
                <c:pt idx="1">
                  <c:v>19-24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</c:v>
                </c:pt>
              </c:strCache>
            </c:strRef>
          </c:cat>
          <c:val>
            <c:numRef>
              <c:f>Sheet1!$B$2:$I$2</c:f>
              <c:numCache>
                <c:formatCode>General</c:formatCode>
                <c:ptCount val="8"/>
                <c:pt idx="0">
                  <c:v>14</c:v>
                </c:pt>
                <c:pt idx="1">
                  <c:v>30</c:v>
                </c:pt>
                <c:pt idx="2">
                  <c:v>42</c:v>
                </c:pt>
                <c:pt idx="3">
                  <c:v>81</c:v>
                </c:pt>
                <c:pt idx="4">
                  <c:v>56</c:v>
                </c:pt>
                <c:pt idx="5">
                  <c:v>42</c:v>
                </c:pt>
                <c:pt idx="6">
                  <c:v>48</c:v>
                </c:pt>
                <c:pt idx="7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2F-9843-91B8-2E517E4ADC68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Mehed</c:v>
                </c:pt>
              </c:strCache>
            </c:strRef>
          </c:tx>
          <c:spPr>
            <a:solidFill>
              <a:srgbClr val="CF6363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000000"/>
                    </a:solidFill>
                    <a:latin typeface="Bahnschrift"/>
                  </a:defRPr>
                </a:pPr>
                <a:endParaRPr lang="en-E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&lt;19</c:v>
                </c:pt>
                <c:pt idx="1">
                  <c:v>19-24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</c:v>
                </c:pt>
              </c:strCache>
            </c:strRef>
          </c:cat>
          <c:val>
            <c:numRef>
              <c:f>Sheet1!$B$3:$I$3</c:f>
              <c:numCache>
                <c:formatCode>General</c:formatCode>
                <c:ptCount val="8"/>
                <c:pt idx="0">
                  <c:v>9</c:v>
                </c:pt>
                <c:pt idx="1">
                  <c:v>1</c:v>
                </c:pt>
                <c:pt idx="2">
                  <c:v>11</c:v>
                </c:pt>
                <c:pt idx="3">
                  <c:v>17</c:v>
                </c:pt>
                <c:pt idx="4">
                  <c:v>13</c:v>
                </c:pt>
                <c:pt idx="5">
                  <c:v>25</c:v>
                </c:pt>
                <c:pt idx="6">
                  <c:v>29</c:v>
                </c:pt>
                <c:pt idx="7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2F-9843-91B8-2E517E4ADC68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-</c:v>
                </c:pt>
              </c:strCache>
            </c:strRef>
          </c:tx>
          <c:spPr>
            <a:solidFill>
              <a:schemeClr val="accent3"/>
            </a:solidFill>
            <a:ln w="6350" cap="flat">
              <a:solidFill>
                <a:srgbClr val="FFFFFF"/>
              </a:solidFill>
              <a:prstDash val="solid"/>
              <a:miter lim="800000"/>
            </a:ln>
            <a:effectLst/>
          </c:spPr>
          <c:invertIfNegative val="0"/>
          <c:dLbls>
            <c:dLbl>
              <c:idx val="2"/>
              <c:layout>
                <c:manualLayout>
                  <c:x val="-2.2518285468382999E-3"/>
                  <c:y val="-2.582617008832328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92F-9843-91B8-2E517E4ADC68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000000"/>
                    </a:solidFill>
                    <a:latin typeface="Aino Regular"/>
                  </a:defRPr>
                </a:pPr>
                <a:endParaRPr lang="en-E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&lt;19</c:v>
                </c:pt>
                <c:pt idx="1">
                  <c:v>19-24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</c:v>
                </c:pt>
              </c:strCache>
            </c:strRef>
          </c:cat>
          <c:val>
            <c:numRef>
              <c:f>Sheet1!$B$4:$I$4</c:f>
              <c:numCache>
                <c:formatCode>General</c:formatCode>
                <c:ptCount val="3"/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2F-9843-91B8-2E517E4ADC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sz="1100" b="0" i="0" u="none" strike="noStrike">
                <a:solidFill>
                  <a:srgbClr val="595959"/>
                </a:solidFill>
                <a:latin typeface="Bahnschrift"/>
              </a:defRPr>
            </a:pPr>
            <a:endParaRPr lang="en-EE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sz="1100" b="0" i="0" u="none" strike="noStrike">
                <a:solidFill>
                  <a:srgbClr val="595959"/>
                </a:solidFill>
                <a:latin typeface="Bahnschrift"/>
              </a:defRPr>
            </a:pPr>
            <a:endParaRPr lang="en-EE"/>
          </a:p>
        </c:txPr>
        <c:crossAx val="2094734552"/>
        <c:crosses val="autoZero"/>
        <c:crossBetween val="between"/>
        <c:majorUnit val="25"/>
        <c:minorUnit val="12.5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31453999999999999"/>
          <c:y val="0"/>
          <c:w val="0.37092000000000003"/>
          <c:h val="8.1735500000000003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1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title>
      <c:tx>
        <c:rich>
          <a:bodyPr rot="0"/>
          <a:lstStyle/>
          <a:p>
            <a:pPr>
              <a:defRPr sz="1400" b="1" i="0" u="none" strike="noStrike">
                <a:solidFill>
                  <a:srgbClr val="595959"/>
                </a:solidFill>
                <a:latin typeface="Bahnschrift"/>
              </a:defRPr>
            </a:pPr>
            <a:r>
              <a:rPr lang="en-GB" sz="1400" b="1" i="0" u="none" strike="noStrike" dirty="0">
                <a:solidFill>
                  <a:schemeClr val="tx1"/>
                </a:solidFill>
                <a:latin typeface="Aino" panose="02000603040504020204" pitchFamily="2" charset="77"/>
              </a:rPr>
              <a:t>Mitu </a:t>
            </a:r>
            <a:r>
              <a:rPr lang="en-GB" sz="1400" b="1" i="0" u="none" strike="noStrike" dirty="0" err="1">
                <a:solidFill>
                  <a:schemeClr val="tx1"/>
                </a:solidFill>
                <a:latin typeface="Aino" panose="02000603040504020204" pitchFamily="2" charset="77"/>
              </a:rPr>
              <a:t>korda</a:t>
            </a:r>
            <a:r>
              <a:rPr lang="en-GB" sz="1400" b="1" i="0" u="none" strike="noStrike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lang="en-GB" sz="1400" b="1" i="0" u="none" strike="noStrike" dirty="0" err="1">
                <a:solidFill>
                  <a:schemeClr val="tx1"/>
                </a:solidFill>
                <a:latin typeface="Aino" panose="02000603040504020204" pitchFamily="2" charset="77"/>
              </a:rPr>
              <a:t>olete</a:t>
            </a:r>
            <a:r>
              <a:rPr lang="en-GB" sz="1400" b="1" i="0" u="none" strike="noStrike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lang="en-GB" sz="1400" b="1" i="0" u="none" strike="noStrike" dirty="0" err="1">
                <a:solidFill>
                  <a:schemeClr val="tx1"/>
                </a:solidFill>
                <a:latin typeface="Aino" panose="02000603040504020204" pitchFamily="2" charset="77"/>
              </a:rPr>
              <a:t>külastanud</a:t>
            </a:r>
            <a:r>
              <a:rPr lang="en-GB" sz="1400" b="1" i="0" u="none" strike="noStrike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lang="en-GB" sz="1400" b="1" i="0" u="none" strike="noStrike" dirty="0" err="1">
                <a:solidFill>
                  <a:schemeClr val="tx1"/>
                </a:solidFill>
                <a:latin typeface="Aino" panose="02000603040504020204" pitchFamily="2" charset="77"/>
              </a:rPr>
              <a:t>Fertilitase</a:t>
            </a:r>
            <a:r>
              <a:rPr lang="en-GB" sz="1400" b="1" i="0" u="none" strike="noStrike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lang="en-GB" sz="1400" b="1" i="0" u="none" strike="noStrike" dirty="0" err="1">
                <a:solidFill>
                  <a:schemeClr val="tx1"/>
                </a:solidFill>
                <a:latin typeface="Aino" panose="02000603040504020204" pitchFamily="2" charset="77"/>
              </a:rPr>
              <a:t>erahaiglat</a:t>
            </a:r>
            <a:r>
              <a:rPr lang="en-GB" sz="1400" b="1" i="0" u="none" strike="noStrike" dirty="0">
                <a:solidFill>
                  <a:schemeClr val="tx1"/>
                </a:solidFill>
                <a:latin typeface="Aino" panose="02000603040504020204" pitchFamily="2" charset="77"/>
              </a:rPr>
              <a:t>?</a:t>
            </a:r>
          </a:p>
        </c:rich>
      </c:tx>
      <c:layout>
        <c:manualLayout>
          <c:xMode val="edge"/>
          <c:yMode val="edge"/>
          <c:x val="0"/>
          <c:y val="0"/>
          <c:w val="0.67854899999999996"/>
          <c:h val="0.155055"/>
        </c:manualLayout>
      </c:layout>
      <c:overlay val="1"/>
      <c:spPr>
        <a:noFill/>
        <a:effectLst/>
      </c:spPr>
    </c:title>
    <c:autoTitleDeleted val="0"/>
    <c:plotArea>
      <c:layout>
        <c:manualLayout>
          <c:layoutTarget val="inner"/>
          <c:xMode val="edge"/>
          <c:yMode val="edge"/>
          <c:x val="8.6886700000000008E-3"/>
          <c:y val="0.155055"/>
          <c:w val="0.54185899999999998"/>
          <c:h val="0.81911100000000003"/>
        </c:manualLayout>
      </c:layout>
      <c:doughnut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FACAB4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B64F-BB44-B9E0-CD471FB57E8A}"/>
              </c:ext>
            </c:extLst>
          </c:dPt>
          <c:dPt>
            <c:idx val="1"/>
            <c:bubble3D val="0"/>
            <c:spPr>
              <a:solidFill>
                <a:srgbClr val="FBE5D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B64F-BB44-B9E0-CD471FB57E8A}"/>
              </c:ext>
            </c:extLst>
          </c:dPt>
          <c:dPt>
            <c:idx val="2"/>
            <c:bubble3D val="0"/>
            <c:spPr>
              <a:solidFill>
                <a:srgbClr val="CF636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B64F-BB44-B9E0-CD471FB57E8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B64F-BB44-B9E0-CD471FB57E8A}"/>
              </c:ext>
            </c:extLst>
          </c:dPt>
          <c:dPt>
            <c:idx val="4"/>
            <c:bubble3D val="0"/>
            <c:spPr>
              <a:solidFill>
                <a:srgbClr val="E7E6E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B64F-BB44-B9E0-CD471FB57E8A}"/>
              </c:ext>
            </c:extLst>
          </c:dPt>
          <c:dLbls>
            <c:dLbl>
              <c:idx val="0"/>
              <c:numFmt formatCode="&quot;135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B64F-BB44-B9E0-CD471FB57E8A}"/>
                </c:ext>
              </c:extLst>
            </c:dLbl>
            <c:dLbl>
              <c:idx val="1"/>
              <c:numFmt formatCode="&quot;113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B64F-BB44-B9E0-CD471FB57E8A}"/>
                </c:ext>
              </c:extLst>
            </c:dLbl>
            <c:dLbl>
              <c:idx val="2"/>
              <c:numFmt formatCode="&quot;88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B64F-BB44-B9E0-CD471FB57E8A}"/>
                </c:ext>
              </c:extLst>
            </c:dLbl>
            <c:dLbl>
              <c:idx val="3"/>
              <c:numFmt formatCode="&quot;39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B64F-BB44-B9E0-CD471FB57E8A}"/>
                </c:ext>
              </c:extLst>
            </c:dLbl>
            <c:dLbl>
              <c:idx val="4"/>
              <c:numFmt formatCode="&quot;43 + 32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B64F-BB44-B9E0-CD471FB57E8A}"/>
                </c:ext>
              </c:extLst>
            </c:dLbl>
            <c:numFmt formatCode="&quot;135, &quot;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5"/>
                <c:pt idx="0">
                  <c:v>Ühe korra viimase viie aasta
jooksul/külastasin esimest⠀
korda                                     ⠀</c:v>
                </c:pt>
                <c:pt idx="1">
                  <c:v>2-3 korda viimase viie aasta
jooksul                                  ⠀</c:v>
                </c:pt>
                <c:pt idx="2">
                  <c:v>4-10 korda viimase viie aasta
jooksul                                     ⠀</c:v>
                </c:pt>
                <c:pt idx="3">
                  <c:v>Üle 10 korra viimase viie aasta
jooksul                                       ⠀</c:v>
                </c:pt>
                <c:pt idx="4">
                  <c:v>Ei oska öelda/ei vastanud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135</c:v>
                </c:pt>
                <c:pt idx="1">
                  <c:v>113</c:v>
                </c:pt>
                <c:pt idx="2">
                  <c:v>88</c:v>
                </c:pt>
                <c:pt idx="3">
                  <c:v>39</c:v>
                </c:pt>
                <c:pt idx="4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64F-BB44-B9E0-CD471FB57E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54975700000000005"/>
          <c:y val="0.17291200000000001"/>
          <c:w val="0.450243"/>
          <c:h val="0.80839499999999997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2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title>
      <c:tx>
        <c:rich>
          <a:bodyPr rot="0"/>
          <a:lstStyle/>
          <a:p>
            <a:pPr>
              <a:defRPr sz="1400" b="1" i="0" u="none" strike="noStrike">
                <a:solidFill>
                  <a:srgbClr val="595959"/>
                </a:solidFill>
                <a:latin typeface="Bahnschrift"/>
              </a:defRPr>
            </a:pPr>
            <a:r>
              <a:rPr lang="en-GB" sz="1400" b="1" i="0" u="none" strike="noStrike" dirty="0" err="1">
                <a:solidFill>
                  <a:schemeClr val="tx1"/>
                </a:solidFill>
                <a:latin typeface="Aino" panose="02000603040504020204" pitchFamily="2" charset="77"/>
              </a:rPr>
              <a:t>Millal</a:t>
            </a:r>
            <a:r>
              <a:rPr lang="en-GB" sz="1400" b="1" i="0" u="none" strike="noStrike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lang="en-GB" sz="1400" b="1" i="0" u="none" strike="noStrike" dirty="0" err="1">
                <a:solidFill>
                  <a:schemeClr val="tx1"/>
                </a:solidFill>
                <a:latin typeface="Aino" panose="02000603040504020204" pitchFamily="2" charset="77"/>
              </a:rPr>
              <a:t>külastasite</a:t>
            </a:r>
            <a:r>
              <a:rPr lang="en-GB" sz="1400" b="1" i="0" u="none" strike="noStrike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lang="en-GB" sz="1400" b="1" i="0" u="none" strike="noStrike" dirty="0" err="1">
                <a:solidFill>
                  <a:schemeClr val="tx1"/>
                </a:solidFill>
                <a:latin typeface="Aino" panose="02000603040504020204" pitchFamily="2" charset="77"/>
              </a:rPr>
              <a:t>viimati</a:t>
            </a:r>
            <a:r>
              <a:rPr lang="en-GB" sz="1400" b="1" i="0" u="none" strike="noStrike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lang="en-GB" sz="1400" b="1" i="0" u="none" strike="noStrike" dirty="0" err="1">
                <a:solidFill>
                  <a:schemeClr val="tx1"/>
                </a:solidFill>
                <a:latin typeface="Aino" panose="02000603040504020204" pitchFamily="2" charset="77"/>
              </a:rPr>
              <a:t>Fertilitase</a:t>
            </a:r>
            <a:r>
              <a:rPr lang="en-GB" sz="1400" b="1" i="0" u="none" strike="noStrike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lang="en-GB" sz="1400" b="1" i="0" u="none" strike="noStrike" dirty="0" err="1">
                <a:solidFill>
                  <a:schemeClr val="tx1"/>
                </a:solidFill>
                <a:latin typeface="Aino" panose="02000603040504020204" pitchFamily="2" charset="77"/>
              </a:rPr>
              <a:t>erahaiglat</a:t>
            </a:r>
            <a:r>
              <a:rPr lang="en-GB" sz="1400" b="1" i="0" u="none" strike="noStrike" dirty="0">
                <a:solidFill>
                  <a:schemeClr val="tx1"/>
                </a:solidFill>
                <a:latin typeface="Aino" panose="02000603040504020204" pitchFamily="2" charset="77"/>
              </a:rPr>
              <a:t>?</a:t>
            </a:r>
          </a:p>
        </c:rich>
      </c:tx>
      <c:layout>
        <c:manualLayout>
          <c:xMode val="edge"/>
          <c:yMode val="edge"/>
          <c:x val="0"/>
          <c:y val="0"/>
          <c:w val="0.65244800000000003"/>
          <c:h val="0.15734999999999999"/>
        </c:manualLayout>
      </c:layout>
      <c:overlay val="1"/>
      <c:spPr>
        <a:noFill/>
        <a:effectLst/>
      </c:spPr>
    </c:title>
    <c:autoTitleDeleted val="0"/>
    <c:plotArea>
      <c:layout>
        <c:manualLayout>
          <c:layoutTarget val="inner"/>
          <c:xMode val="edge"/>
          <c:yMode val="edge"/>
          <c:x val="1.6648199999999998E-2"/>
          <c:y val="0.15734999999999999"/>
          <c:w val="0.550844"/>
          <c:h val="0.80542899999999995"/>
        </c:manualLayout>
      </c:layout>
      <c:doughnut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FACAB4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4CE9-2C4F-B232-E0F811E267CE}"/>
              </c:ext>
            </c:extLst>
          </c:dPt>
          <c:dPt>
            <c:idx val="1"/>
            <c:bubble3D val="0"/>
            <c:spPr>
              <a:solidFill>
                <a:srgbClr val="FBE5D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4CE9-2C4F-B232-E0F811E267CE}"/>
              </c:ext>
            </c:extLst>
          </c:dPt>
          <c:dPt>
            <c:idx val="2"/>
            <c:bubble3D val="0"/>
            <c:spPr>
              <a:solidFill>
                <a:srgbClr val="CF636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4CE9-2C4F-B232-E0F811E267C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4CE9-2C4F-B232-E0F811E267CE}"/>
              </c:ext>
            </c:extLst>
          </c:dPt>
          <c:dPt>
            <c:idx val="4"/>
            <c:bubble3D val="0"/>
            <c:spPr>
              <a:solidFill>
                <a:srgbClr val="E7E6E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4CE9-2C4F-B232-E0F811E267CE}"/>
              </c:ext>
            </c:extLst>
          </c:dPt>
          <c:dLbls>
            <c:dLbl>
              <c:idx val="0"/>
              <c:numFmt formatCode="&quot;78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4CE9-2C4F-B232-E0F811E267CE}"/>
                </c:ext>
              </c:extLst>
            </c:dLbl>
            <c:dLbl>
              <c:idx val="1"/>
              <c:numFmt formatCode="&quot;102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4CE9-2C4F-B232-E0F811E267CE}"/>
                </c:ext>
              </c:extLst>
            </c:dLbl>
            <c:dLbl>
              <c:idx val="2"/>
              <c:numFmt formatCode="&quot;103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4CE9-2C4F-B232-E0F811E267CE}"/>
                </c:ext>
              </c:extLst>
            </c:dLbl>
            <c:dLbl>
              <c:idx val="3"/>
              <c:numFmt formatCode="&quot;91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4CE9-2C4F-B232-E0F811E267CE}"/>
                </c:ext>
              </c:extLst>
            </c:dLbl>
            <c:dLbl>
              <c:idx val="4"/>
              <c:numFmt formatCode="&quot;37 + 39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4CE9-2C4F-B232-E0F811E267CE}"/>
                </c:ext>
              </c:extLst>
            </c:dLbl>
            <c:numFmt formatCode="&quot;78, &quot;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5"/>
                <c:pt idx="0">
                  <c:v>
Täna/ viibin praegu ravil
</c:v>
                </c:pt>
                <c:pt idx="1">
                  <c:v>
Viimase nädala jooksul
</c:v>
                </c:pt>
                <c:pt idx="2">
                  <c:v>
Viimase kuu jooksul
</c:v>
                </c:pt>
                <c:pt idx="3">
                  <c:v>
Varem kui kuu aja eest
</c:v>
                </c:pt>
                <c:pt idx="4">
                  <c:v>
Ei oska öelda/ei vastanud
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78</c:v>
                </c:pt>
                <c:pt idx="1">
                  <c:v>102</c:v>
                </c:pt>
                <c:pt idx="2">
                  <c:v>103</c:v>
                </c:pt>
                <c:pt idx="3">
                  <c:v>91</c:v>
                </c:pt>
                <c:pt idx="4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CE9-2C4F-B232-E0F811E267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12700" cap="flat">
          <a:noFill/>
          <a:miter lim="400000"/>
        </a:ln>
        <a:effectLst/>
      </c:spPr>
    </c:plotArea>
    <c:legend>
      <c:legendPos val="r"/>
      <c:legendEntry>
        <c:idx val="0"/>
        <c:txPr>
          <a:bodyPr rot="0"/>
          <a:lstStyle/>
          <a:p>
            <a:pPr>
              <a:defRPr sz="1200" b="0" i="0" u="none" strike="noStrike">
                <a:solidFill>
                  <a:srgbClr val="595959"/>
                </a:solidFill>
                <a:latin typeface="Bahnschrift"/>
              </a:defRPr>
            </a:pPr>
            <a:endParaRPr lang="en-EE"/>
          </a:p>
        </c:txPr>
      </c:legendEntry>
      <c:legendEntry>
        <c:idx val="1"/>
        <c:txPr>
          <a:bodyPr rot="0"/>
          <a:lstStyle/>
          <a:p>
            <a:pPr>
              <a:defRPr sz="1200" b="0" i="0" u="none" strike="noStrike">
                <a:solidFill>
                  <a:srgbClr val="595959"/>
                </a:solidFill>
                <a:latin typeface="Bahnschrift"/>
              </a:defRPr>
            </a:pPr>
            <a:endParaRPr lang="en-EE"/>
          </a:p>
        </c:txPr>
      </c:legendEntry>
      <c:legendEntry>
        <c:idx val="2"/>
        <c:txPr>
          <a:bodyPr rot="0"/>
          <a:lstStyle/>
          <a:p>
            <a:pPr>
              <a:defRPr sz="1200" b="0" i="0" u="none" strike="noStrike">
                <a:solidFill>
                  <a:srgbClr val="595959"/>
                </a:solidFill>
                <a:latin typeface="Bahnschrift"/>
              </a:defRPr>
            </a:pPr>
            <a:endParaRPr lang="en-EE"/>
          </a:p>
        </c:txPr>
      </c:legendEntry>
      <c:legendEntry>
        <c:idx val="3"/>
        <c:txPr>
          <a:bodyPr rot="0"/>
          <a:lstStyle/>
          <a:p>
            <a:pPr>
              <a:defRPr sz="1200" b="0" i="0" u="none" strike="noStrike">
                <a:solidFill>
                  <a:srgbClr val="595959"/>
                </a:solidFill>
                <a:latin typeface="Bahnschrift"/>
              </a:defRPr>
            </a:pPr>
            <a:endParaRPr lang="en-EE"/>
          </a:p>
        </c:txPr>
      </c:legendEntry>
      <c:legendEntry>
        <c:idx val="4"/>
        <c:txPr>
          <a:bodyPr rot="0"/>
          <a:lstStyle/>
          <a:p>
            <a:pPr>
              <a:defRPr sz="1200" b="0" i="0" u="none" strike="noStrike">
                <a:solidFill>
                  <a:srgbClr val="595959"/>
                </a:solidFill>
                <a:latin typeface="Bahnschrift"/>
              </a:defRPr>
            </a:pPr>
            <a:endParaRPr lang="en-EE"/>
          </a:p>
        </c:txPr>
      </c:legendEntry>
      <c:layout>
        <c:manualLayout>
          <c:xMode val="edge"/>
          <c:yMode val="edge"/>
          <c:x val="0.55539000000000005"/>
          <c:y val="0.149586"/>
          <c:w val="0.44461000000000001"/>
          <c:h val="0.84595799999999999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3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9744999999999999"/>
          <c:y val="0.215086"/>
          <c:w val="0.52310599999999996"/>
          <c:h val="0.55732800000000005"/>
        </c:manualLayout>
      </c:layout>
      <c:doughnut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FACAB4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67F1-1C45-90C4-02F8A39FCA8D}"/>
              </c:ext>
            </c:extLst>
          </c:dPt>
          <c:dPt>
            <c:idx val="1"/>
            <c:bubble3D val="0"/>
            <c:spPr>
              <a:solidFill>
                <a:srgbClr val="FBE5D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67F1-1C45-90C4-02F8A39FCA8D}"/>
              </c:ext>
            </c:extLst>
          </c:dPt>
          <c:dPt>
            <c:idx val="2"/>
            <c:bubble3D val="0"/>
            <c:spPr>
              <a:solidFill>
                <a:srgbClr val="CF636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67F1-1C45-90C4-02F8A39FCA8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67F1-1C45-90C4-02F8A39FCA8D}"/>
              </c:ext>
            </c:extLst>
          </c:dPt>
          <c:dPt>
            <c:idx val="4"/>
            <c:bubble3D val="0"/>
            <c:spPr>
              <a:solidFill>
                <a:srgbClr val="E7E6E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67F1-1C45-90C4-02F8A39FCA8D}"/>
              </c:ext>
            </c:extLst>
          </c:dPt>
          <c:dLbls>
            <c:dLbl>
              <c:idx val="0"/>
              <c:numFmt formatCode="&quot;279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67F1-1C45-90C4-02F8A39FCA8D}"/>
                </c:ext>
              </c:extLst>
            </c:dLbl>
            <c:dLbl>
              <c:idx val="1"/>
              <c:numFmt formatCode="&quot;54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67F1-1C45-90C4-02F8A39FCA8D}"/>
                </c:ext>
              </c:extLst>
            </c:dLbl>
            <c:dLbl>
              <c:idx val="2"/>
              <c:numFmt formatCode="&quot;104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67F1-1C45-90C4-02F8A39FCA8D}"/>
                </c:ext>
              </c:extLst>
            </c:dLbl>
            <c:dLbl>
              <c:idx val="3"/>
              <c:layout>
                <c:manualLayout>
                  <c:x val="-0.10655327831716296"/>
                  <c:y val="-7.1963631039520817E-2"/>
                </c:manualLayout>
              </c:layout>
              <c:numFmt formatCode="&quot;6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7F1-1C45-90C4-02F8A39FCA8D}"/>
                </c:ext>
              </c:extLst>
            </c:dLbl>
            <c:dLbl>
              <c:idx val="4"/>
              <c:layout>
                <c:manualLayout>
                  <c:x val="8.5242622653730296E-2"/>
                  <c:y val="-8.8213483209735169E-2"/>
                </c:manualLayout>
              </c:layout>
              <c:numFmt formatCode="&quot;3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7F1-1C45-90C4-02F8A39FCA8D}"/>
                </c:ext>
              </c:extLst>
            </c:dLbl>
            <c:numFmt formatCode="&quot;279, &quot;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5"/>
                <c:pt idx="0">
                  <c:v>Tallinn</c:v>
                </c:pt>
                <c:pt idx="1">
                  <c:v>Viimsi</c:v>
                </c:pt>
                <c:pt idx="2">
                  <c:v>Mujal Eestis</c:v>
                </c:pt>
                <c:pt idx="3">
                  <c:v>Mujal välismaal</c:v>
                </c:pt>
                <c:pt idx="4">
                  <c:v>Soome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279</c:v>
                </c:pt>
                <c:pt idx="1">
                  <c:v>54</c:v>
                </c:pt>
                <c:pt idx="2">
                  <c:v>104</c:v>
                </c:pt>
                <c:pt idx="3">
                  <c:v>6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7F1-1C45-90C4-02F8A39FCA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74000999999999995"/>
          <c:y val="0.37407400000000002"/>
          <c:w val="0.25999"/>
          <c:h val="0.19910600000000001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2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9797200000000001"/>
          <c:y val="0.217198"/>
          <c:w val="0.60405500000000001"/>
          <c:h val="0.577075"/>
        </c:manualLayout>
      </c:layout>
      <c:doughnut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FACAB4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E6CC-4245-91C4-A15F93BD989E}"/>
              </c:ext>
            </c:extLst>
          </c:dPt>
          <c:dPt>
            <c:idx val="1"/>
            <c:bubble3D val="0"/>
            <c:spPr>
              <a:solidFill>
                <a:srgbClr val="FBE5D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E6CC-4245-91C4-A15F93BD989E}"/>
              </c:ext>
            </c:extLst>
          </c:dPt>
          <c:dPt>
            <c:idx val="2"/>
            <c:bubble3D val="0"/>
            <c:spPr>
              <a:solidFill>
                <a:srgbClr val="CF636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E6CC-4245-91C4-A15F93BD98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E6CC-4245-91C4-A15F93BD989E}"/>
              </c:ext>
            </c:extLst>
          </c:dPt>
          <c:dLbls>
            <c:dLbl>
              <c:idx val="0"/>
              <c:numFmt formatCode="&quot;379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E6CC-4245-91C4-A15F93BD989E}"/>
                </c:ext>
              </c:extLst>
            </c:dLbl>
            <c:dLbl>
              <c:idx val="1"/>
              <c:numFmt formatCode="&quot;50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E6CC-4245-91C4-A15F93BD989E}"/>
                </c:ext>
              </c:extLst>
            </c:dLbl>
            <c:dLbl>
              <c:idx val="2"/>
              <c:layout>
                <c:manualLayout>
                  <c:x val="-8.0393775767380785E-2"/>
                  <c:y val="-8.5192363332543083E-2"/>
                </c:manualLayout>
              </c:layout>
              <c:numFmt formatCode="&quot;9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6CC-4245-91C4-A15F93BD989E}"/>
                </c:ext>
              </c:extLst>
            </c:dLbl>
            <c:dLbl>
              <c:idx val="3"/>
              <c:layout>
                <c:manualLayout>
                  <c:x val="5.9721090570054265E-2"/>
                  <c:y val="-0.10088569342011683"/>
                </c:manualLayout>
              </c:layout>
              <c:numFmt formatCode="&quot;5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6CC-4245-91C4-A15F93BD989E}"/>
                </c:ext>
              </c:extLst>
            </c:dLbl>
            <c:numFmt formatCode="&quot;379, &quot;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Sheet1!$B$1:$E$1</c:f>
              <c:strCache>
                <c:ptCount val="4"/>
                <c:pt idx="0">
                  <c:v>Jah</c:v>
                </c:pt>
                <c:pt idx="1">
                  <c:v>Pigem jah</c:v>
                </c:pt>
                <c:pt idx="2">
                  <c:v>Pigem ei</c:v>
                </c:pt>
                <c:pt idx="3">
                  <c:v>Ei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379</c:v>
                </c:pt>
                <c:pt idx="1">
                  <c:v>50</c:v>
                </c:pt>
                <c:pt idx="2">
                  <c:v>9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6CC-4245-91C4-A15F93BD98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22567807944786025"/>
          <c:y val="9.8643789121891978E-2"/>
          <c:w val="0.54405000000000003"/>
          <c:h val="5.6386699999999998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2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4246300000000001"/>
          <c:y val="0.122713"/>
          <c:w val="0.74994300000000003"/>
          <c:h val="0.754714"/>
        </c:manualLayout>
      </c:layout>
      <c:doughnut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FACAB4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D78D-064F-B374-0EFCA648D911}"/>
              </c:ext>
            </c:extLst>
          </c:dPt>
          <c:dPt>
            <c:idx val="1"/>
            <c:bubble3D val="0"/>
            <c:spPr>
              <a:solidFill>
                <a:srgbClr val="FBE5D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D78D-064F-B374-0EFCA648D911}"/>
              </c:ext>
            </c:extLst>
          </c:dPt>
          <c:dPt>
            <c:idx val="2"/>
            <c:bubble3D val="0"/>
            <c:spPr>
              <a:solidFill>
                <a:srgbClr val="CF636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D78D-064F-B374-0EFCA648D91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D78D-064F-B374-0EFCA648D911}"/>
              </c:ext>
            </c:extLst>
          </c:dPt>
          <c:dPt>
            <c:idx val="4"/>
            <c:bubble3D val="0"/>
            <c:spPr>
              <a:solidFill>
                <a:srgbClr val="E7E6E6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D78D-064F-B374-0EFCA648D911}"/>
              </c:ext>
            </c:extLst>
          </c:dPt>
          <c:dLbls>
            <c:dLbl>
              <c:idx val="0"/>
              <c:numFmt formatCode="&quot;237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D78D-064F-B374-0EFCA648D911}"/>
                </c:ext>
              </c:extLst>
            </c:dLbl>
            <c:dLbl>
              <c:idx val="1"/>
              <c:numFmt formatCode="&quot;88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D78D-064F-B374-0EFCA648D911}"/>
                </c:ext>
              </c:extLst>
            </c:dLbl>
            <c:dLbl>
              <c:idx val="2"/>
              <c:numFmt formatCode="&quot;14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D78D-064F-B374-0EFCA648D911}"/>
                </c:ext>
              </c:extLst>
            </c:dLbl>
            <c:dLbl>
              <c:idx val="3"/>
              <c:numFmt formatCode="&quot;15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D78D-064F-B374-0EFCA648D911}"/>
                </c:ext>
              </c:extLst>
            </c:dLbl>
            <c:dLbl>
              <c:idx val="4"/>
              <c:numFmt formatCode="&quot;71 + 25, &quot;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404040"/>
                      </a:solidFill>
                      <a:latin typeface="Bahnschrift"/>
                    </a:defRPr>
                  </a:pPr>
                  <a:endParaRPr lang="en-E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D78D-064F-B374-0EFCA648D911}"/>
                </c:ext>
              </c:extLst>
            </c:dLbl>
            <c:numFmt formatCode="&quot;237, &quot;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5"/>
                <c:pt idx="0">
                  <c:v>Jah</c:v>
                </c:pt>
                <c:pt idx="1">
                  <c:v>Pigem jah</c:v>
                </c:pt>
                <c:pt idx="2">
                  <c:v>Pigem ei</c:v>
                </c:pt>
                <c:pt idx="3">
                  <c:v>Ei</c:v>
                </c:pt>
                <c:pt idx="4">
                  <c:v>Ei oska öelda/Ei vastanud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237</c:v>
                </c:pt>
                <c:pt idx="1">
                  <c:v>88</c:v>
                </c:pt>
                <c:pt idx="2">
                  <c:v>14</c:v>
                </c:pt>
                <c:pt idx="3">
                  <c:v>15</c:v>
                </c:pt>
                <c:pt idx="4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78D-064F-B374-0EFCA648D9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2.4740391474811749E-2"/>
          <c:y val="2.7149054598934633E-3"/>
          <c:w val="0.90163700000000002"/>
          <c:h val="0.11139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2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t-EE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7.3444099999999998E-2"/>
          <c:y val="0.114566"/>
          <c:w val="0.92155600000000004"/>
          <c:h val="0.8167990000000000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Jah</c:v>
                </c:pt>
              </c:strCache>
            </c:strRef>
          </c:tx>
          <c:spPr>
            <a:solidFill>
              <a:srgbClr val="FACAB4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&lt;19</c:v>
                </c:pt>
                <c:pt idx="1">
                  <c:v>19-24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75+</c:v>
                </c:pt>
              </c:strCache>
            </c:strRef>
          </c:cat>
          <c:val>
            <c:numRef>
              <c:f>Sheet1!$B$2:$I$2</c:f>
              <c:numCache>
                <c:formatCode>General</c:formatCode>
                <c:ptCount val="8"/>
                <c:pt idx="0">
                  <c:v>12</c:v>
                </c:pt>
                <c:pt idx="1">
                  <c:v>19</c:v>
                </c:pt>
                <c:pt idx="2">
                  <c:v>30</c:v>
                </c:pt>
                <c:pt idx="3">
                  <c:v>60</c:v>
                </c:pt>
                <c:pt idx="4">
                  <c:v>40</c:v>
                </c:pt>
                <c:pt idx="5">
                  <c:v>28</c:v>
                </c:pt>
                <c:pt idx="6">
                  <c:v>36</c:v>
                </c:pt>
                <c:pt idx="7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A6-F043-AFB5-4010E6016A4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Pigem jah</c:v>
                </c:pt>
              </c:strCache>
            </c:strRef>
          </c:tx>
          <c:spPr>
            <a:solidFill>
              <a:srgbClr val="FBE5D6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&lt;19</c:v>
                </c:pt>
                <c:pt idx="1">
                  <c:v>19-24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75+</c:v>
                </c:pt>
              </c:strCache>
            </c:strRef>
          </c:cat>
          <c:val>
            <c:numRef>
              <c:f>Sheet1!$B$3:$I$3</c:f>
              <c:numCache>
                <c:formatCode>General</c:formatCode>
                <c:ptCount val="8"/>
                <c:pt idx="0">
                  <c:v>3</c:v>
                </c:pt>
                <c:pt idx="1">
                  <c:v>6</c:v>
                </c:pt>
                <c:pt idx="2">
                  <c:v>10</c:v>
                </c:pt>
                <c:pt idx="3">
                  <c:v>9</c:v>
                </c:pt>
                <c:pt idx="4">
                  <c:v>13</c:v>
                </c:pt>
                <c:pt idx="5">
                  <c:v>19</c:v>
                </c:pt>
                <c:pt idx="6">
                  <c:v>17</c:v>
                </c:pt>
                <c:pt idx="7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A6-F043-AFB5-4010E6016A4C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Pigem ei</c:v>
                </c:pt>
              </c:strCache>
            </c:strRef>
          </c:tx>
          <c:spPr>
            <a:solidFill>
              <a:srgbClr val="CF6363"/>
            </a:solidFill>
            <a:ln w="12700" cap="flat">
              <a:noFill/>
              <a:miter lim="400000"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AA6-F043-AFB5-4010E6016A4C}"/>
                </c:ext>
              </c:extLst>
            </c:dLbl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&lt;19</c:v>
                </c:pt>
                <c:pt idx="1">
                  <c:v>19-24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75+</c:v>
                </c:pt>
              </c:strCache>
            </c:strRef>
          </c:cat>
          <c:val>
            <c:numRef>
              <c:f>Sheet1!$B$4:$I$4</c:f>
              <c:numCache>
                <c:formatCode>General</c:formatCod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5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A6-F043-AFB5-4010E6016A4C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Ei</c:v>
                </c:pt>
              </c:strCache>
            </c:strRef>
          </c:tx>
          <c:spPr>
            <a:solidFill>
              <a:schemeClr val="accent4"/>
            </a:solidFill>
            <a:ln w="12700" cap="flat">
              <a:noFill/>
              <a:miter lim="400000"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AA6-F043-AFB5-4010E6016A4C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AA6-F043-AFB5-4010E6016A4C}"/>
                </c:ext>
              </c:extLst>
            </c:dLbl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&lt;19</c:v>
                </c:pt>
                <c:pt idx="1">
                  <c:v>19-24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75+</c:v>
                </c:pt>
              </c:strCache>
            </c:strRef>
          </c:cat>
          <c:val>
            <c:numRef>
              <c:f>Sheet1!$B$5:$I$5</c:f>
              <c:numCache>
                <c:formatCode>General</c:formatCode>
                <c:ptCount val="8"/>
                <c:pt idx="0">
                  <c:v>3</c:v>
                </c:pt>
                <c:pt idx="1">
                  <c:v>0</c:v>
                </c:pt>
                <c:pt idx="2">
                  <c:v>3</c:v>
                </c:pt>
                <c:pt idx="3">
                  <c:v>3</c:v>
                </c:pt>
                <c:pt idx="4">
                  <c:v>4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A6-F043-AFB5-4010E6016A4C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Ei oska öelda/Ei vastanud</c:v>
                </c:pt>
              </c:strCache>
            </c:strRef>
          </c:tx>
          <c:spPr>
            <a:solidFill>
              <a:srgbClr val="E7E6E6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404040"/>
                    </a:solidFill>
                    <a:latin typeface="Bahnschrift"/>
                  </a:defRPr>
                </a:pPr>
                <a:endParaRPr lang="en-E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&lt;19</c:v>
                </c:pt>
                <c:pt idx="1">
                  <c:v>19-24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75+</c:v>
                </c:pt>
              </c:strCache>
            </c:strRef>
          </c:cat>
          <c:val>
            <c:numRef>
              <c:f>Sheet1!$B$6:$I$6</c:f>
              <c:numCache>
                <c:formatCode>General</c:formatCode>
                <c:ptCount val="8"/>
                <c:pt idx="0">
                  <c:v>5</c:v>
                </c:pt>
                <c:pt idx="1">
                  <c:v>5</c:v>
                </c:pt>
                <c:pt idx="2">
                  <c:v>11</c:v>
                </c:pt>
                <c:pt idx="3">
                  <c:v>21</c:v>
                </c:pt>
                <c:pt idx="4">
                  <c:v>9</c:v>
                </c:pt>
                <c:pt idx="5">
                  <c:v>18</c:v>
                </c:pt>
                <c:pt idx="6">
                  <c:v>22</c:v>
                </c:pt>
                <c:pt idx="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AA6-F043-AFB5-4010E6016A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sz="1100" b="0" i="0" u="none" strike="noStrike">
                <a:solidFill>
                  <a:srgbClr val="595959"/>
                </a:solidFill>
                <a:latin typeface="Bahnschrift"/>
              </a:defRPr>
            </a:pPr>
            <a:endParaRPr lang="en-EE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sz="900" b="0" i="0" u="none" strike="noStrike">
                <a:solidFill>
                  <a:srgbClr val="595959"/>
                </a:solidFill>
                <a:latin typeface="Bahnschrift"/>
              </a:defRPr>
            </a:pPr>
            <a:endParaRPr lang="en-EE"/>
          </a:p>
        </c:txPr>
        <c:crossAx val="2094734552"/>
        <c:crosses val="autoZero"/>
        <c:crossBetween val="between"/>
        <c:majorUnit val="0.25"/>
        <c:minorUnit val="0.125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8.2477800000000004E-2"/>
          <c:y val="0"/>
          <c:w val="0.90848899999999999"/>
          <c:h val="7.1228799999999995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200" b="0" i="0" u="none" strike="noStrike">
              <a:solidFill>
                <a:srgbClr val="595959"/>
              </a:solidFill>
              <a:latin typeface="Bahnschrift"/>
            </a:defRPr>
          </a:pPr>
          <a:endParaRPr lang="en-EE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3" name="Shape 9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Calibri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0" name="Teksti kohatäide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5" name="Teksti kohatäide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4" name="Pildi kohatäide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 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701213" y="436562"/>
            <a:ext cx="2132013" cy="488951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4572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9144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13716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18288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ealkiri 4"/>
          <p:cNvSpPr txBox="1">
            <a:spLocks noGrp="1"/>
          </p:cNvSpPr>
          <p:nvPr>
            <p:ph type="ctrTitle"/>
          </p:nvPr>
        </p:nvSpPr>
        <p:spPr>
          <a:xfrm>
            <a:off x="1117393" y="1642043"/>
            <a:ext cx="9957214" cy="2128840"/>
          </a:xfrm>
          <a:prstGeom prst="rect">
            <a:avLst/>
          </a:prstGeom>
        </p:spPr>
        <p:txBody>
          <a:bodyPr/>
          <a:lstStyle/>
          <a:p>
            <a:pPr>
              <a:defRPr sz="3500">
                <a:latin typeface="Aino Regular"/>
                <a:ea typeface="Aino Regular"/>
                <a:cs typeface="Aino Regular"/>
                <a:sym typeface="Aino Regular"/>
              </a:defRPr>
            </a:pPr>
            <a:br/>
            <a:br/>
            <a:r>
              <a:t>Fertilitase patsientide rahulolu-uuring 2025 a.</a:t>
            </a:r>
          </a:p>
        </p:txBody>
      </p:sp>
      <p:sp>
        <p:nvSpPr>
          <p:cNvPr id="96" name="Alapealkiri 5"/>
          <p:cNvSpPr txBox="1">
            <a:spLocks noGrp="1"/>
          </p:cNvSpPr>
          <p:nvPr>
            <p:ph type="subTitle" sz="quarter" idx="1"/>
          </p:nvPr>
        </p:nvSpPr>
        <p:spPr>
          <a:xfrm>
            <a:off x="1555750" y="3719512"/>
            <a:ext cx="9144000" cy="1655762"/>
          </a:xfrm>
          <a:prstGeom prst="rect">
            <a:avLst/>
          </a:prstGeom>
        </p:spPr>
        <p:txBody>
          <a:bodyPr/>
          <a:lstStyle/>
          <a:p>
            <a:pPr defTabSz="777240">
              <a:lnSpc>
                <a:spcPct val="81000"/>
              </a:lnSpc>
              <a:spcBef>
                <a:spcPts val="800"/>
              </a:spcBef>
              <a:defRPr sz="1700">
                <a:latin typeface="Aino Regular"/>
                <a:ea typeface="Aino Regular"/>
                <a:cs typeface="Aino Regular"/>
                <a:sym typeface="Aino Regular"/>
              </a:defRPr>
            </a:pPr>
            <a:endParaRPr/>
          </a:p>
          <a:p>
            <a:pPr defTabSz="777240">
              <a:lnSpc>
                <a:spcPct val="81000"/>
              </a:lnSpc>
              <a:spcBef>
                <a:spcPts val="800"/>
              </a:spcBef>
              <a:defRPr sz="1700">
                <a:latin typeface="Aino Regular"/>
                <a:ea typeface="Aino Regular"/>
                <a:cs typeface="Aino Regular"/>
                <a:sym typeface="Aino Regular"/>
              </a:defRPr>
            </a:pPr>
            <a:endParaRPr/>
          </a:p>
          <a:p>
            <a:pPr defTabSz="777240">
              <a:lnSpc>
                <a:spcPct val="81000"/>
              </a:lnSpc>
              <a:spcBef>
                <a:spcPts val="800"/>
              </a:spcBef>
              <a:defRPr sz="1700">
                <a:latin typeface="Aino Regular"/>
                <a:ea typeface="Aino Regular"/>
                <a:cs typeface="Aino Regular"/>
                <a:sym typeface="Aino Regular"/>
              </a:defRPr>
            </a:pPr>
            <a:endParaRPr/>
          </a:p>
          <a:p>
            <a:pPr defTabSz="777240">
              <a:lnSpc>
                <a:spcPct val="81000"/>
              </a:lnSpc>
              <a:spcBef>
                <a:spcPts val="800"/>
              </a:spcBef>
              <a:defRPr sz="1700">
                <a:latin typeface="Aino Regular"/>
                <a:ea typeface="Aino Regular"/>
                <a:cs typeface="Aino Regular"/>
                <a:sym typeface="Aino Regular"/>
              </a:defRPr>
            </a:pPr>
            <a:endParaRPr/>
          </a:p>
          <a:p>
            <a:pPr algn="r" defTabSz="777240">
              <a:lnSpc>
                <a:spcPct val="81000"/>
              </a:lnSpc>
              <a:spcBef>
                <a:spcPts val="800"/>
              </a:spcBef>
              <a:defRPr sz="1700">
                <a:latin typeface="Aino Regular"/>
                <a:ea typeface="Aino Regular"/>
                <a:cs typeface="Aino Regular"/>
                <a:sym typeface="Aino Regular"/>
              </a:defRPr>
            </a:pPr>
            <a:r>
              <a:t>Uuringu läbiviija:</a:t>
            </a:r>
          </a:p>
        </p:txBody>
      </p:sp>
      <p:pic>
        <p:nvPicPr>
          <p:cNvPr id="97" name="Pilt 16" descr="Pilt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2463" y="5353050"/>
            <a:ext cx="2330451" cy="382589"/>
          </a:xfrm>
          <a:prstGeom prst="rect">
            <a:avLst/>
          </a:prstGeom>
          <a:ln w="12700">
            <a:miter lim="400000"/>
          </a:ln>
        </p:spPr>
      </p:pic>
      <p:pic>
        <p:nvPicPr>
          <p:cNvPr id="98" name="Picture 2" descr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275" y="595312"/>
            <a:ext cx="3133725" cy="7175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ealkiri 1"/>
          <p:cNvSpPr txBox="1">
            <a:spLocks noGrp="1"/>
          </p:cNvSpPr>
          <p:nvPr>
            <p:ph type="title"/>
          </p:nvPr>
        </p:nvSpPr>
        <p:spPr>
          <a:xfrm>
            <a:off x="701675" y="74612"/>
            <a:ext cx="10515600" cy="1325564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Üldine rahulolu</a:t>
            </a:r>
          </a:p>
        </p:txBody>
      </p:sp>
      <p:graphicFrame>
        <p:nvGraphicFramePr>
          <p:cNvPr id="171" name="Diagramm 1"/>
          <p:cNvGraphicFramePr/>
          <p:nvPr>
            <p:extLst>
              <p:ext uri="{D42A27DB-BD31-4B8C-83A1-F6EECF244321}">
                <p14:modId xmlns:p14="http://schemas.microsoft.com/office/powerpoint/2010/main" val="3386710071"/>
              </p:ext>
            </p:extLst>
          </p:nvPr>
        </p:nvGraphicFramePr>
        <p:xfrm>
          <a:off x="4657420" y="1886561"/>
          <a:ext cx="7386626" cy="4800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2" name="Kui Teil tekib vajadus raviteenuse järele, kas…"/>
          <p:cNvSpPr txBox="1"/>
          <p:nvPr/>
        </p:nvSpPr>
        <p:spPr>
          <a:xfrm>
            <a:off x="-12987" y="1311837"/>
            <a:ext cx="5024767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defTabSz="457200">
              <a:defRPr sz="1400">
                <a:solidFill>
                  <a:srgbClr val="595959"/>
                </a:solidFill>
                <a:latin typeface="Bahnschrift"/>
                <a:ea typeface="Bahnschrift"/>
                <a:cs typeface="Bahnschrift"/>
                <a:sym typeface="Bahnschrift"/>
              </a:defRPr>
            </a:pP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Kui Teil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tekib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vajadus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raviteenuse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järele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, kas </a:t>
            </a:r>
          </a:p>
          <a:p>
            <a:pPr algn="ctr" defTabSz="457200">
              <a:defRPr sz="1400">
                <a:solidFill>
                  <a:srgbClr val="595959"/>
                </a:solidFill>
                <a:latin typeface="Bahnschrift"/>
                <a:ea typeface="Bahnschrift"/>
                <a:cs typeface="Bahnschrift"/>
                <a:sym typeface="Bahnschrift"/>
              </a:defRPr>
            </a:pP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tuleksite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taas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Fertilitasse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?</a:t>
            </a:r>
          </a:p>
        </p:txBody>
      </p:sp>
      <p:graphicFrame>
        <p:nvGraphicFramePr>
          <p:cNvPr id="173" name="Diagramm 3"/>
          <p:cNvGraphicFramePr/>
          <p:nvPr>
            <p:extLst>
              <p:ext uri="{D42A27DB-BD31-4B8C-83A1-F6EECF244321}">
                <p14:modId xmlns:p14="http://schemas.microsoft.com/office/powerpoint/2010/main" val="2496490247"/>
              </p:ext>
            </p:extLst>
          </p:nvPr>
        </p:nvGraphicFramePr>
        <p:xfrm>
          <a:off x="-312250" y="1823141"/>
          <a:ext cx="5623293" cy="5623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4" name="Kui Teil tekib vajadus raviteenuse järele, kas…"/>
          <p:cNvSpPr txBox="1"/>
          <p:nvPr/>
        </p:nvSpPr>
        <p:spPr>
          <a:xfrm>
            <a:off x="5960019" y="1311837"/>
            <a:ext cx="5024768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defTabSz="457200">
              <a:defRPr sz="1400">
                <a:solidFill>
                  <a:srgbClr val="595959"/>
                </a:solidFill>
                <a:latin typeface="Bahnschrift"/>
                <a:ea typeface="Bahnschrift"/>
                <a:cs typeface="Bahnschrift"/>
                <a:sym typeface="Bahnschrift"/>
              </a:defRPr>
            </a:pP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Kui Teil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tekib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vajadus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raviteenuse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järele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, kas </a:t>
            </a:r>
          </a:p>
          <a:p>
            <a:pPr algn="ctr" defTabSz="457200">
              <a:defRPr sz="1400">
                <a:solidFill>
                  <a:srgbClr val="595959"/>
                </a:solidFill>
                <a:latin typeface="Bahnschrift"/>
                <a:ea typeface="Bahnschrift"/>
                <a:cs typeface="Bahnschrift"/>
                <a:sym typeface="Bahnschrift"/>
              </a:defRPr>
            </a:pP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tuleksite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taas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Fertilitasse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? (%)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ealkiri 1"/>
          <p:cNvSpPr txBox="1">
            <a:spLocks noGrp="1"/>
          </p:cNvSpPr>
          <p:nvPr>
            <p:ph type="title"/>
          </p:nvPr>
        </p:nvSpPr>
        <p:spPr>
          <a:xfrm>
            <a:off x="219075" y="0"/>
            <a:ext cx="10515600" cy="847725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rPr dirty="0" err="1"/>
              <a:t>Vabavastuste</a:t>
            </a:r>
            <a:r>
              <a:rPr dirty="0"/>
              <a:t> </a:t>
            </a:r>
            <a:r>
              <a:rPr lang="et-EE" dirty="0"/>
              <a:t>(80 vastajat) </a:t>
            </a:r>
            <a:r>
              <a:rPr dirty="0" err="1"/>
              <a:t>kokkuvõte</a:t>
            </a:r>
            <a:endParaRPr dirty="0"/>
          </a:p>
        </p:txBody>
      </p:sp>
      <p:graphicFrame>
        <p:nvGraphicFramePr>
          <p:cNvPr id="178" name="Table 1"/>
          <p:cNvGraphicFramePr/>
          <p:nvPr>
            <p:extLst>
              <p:ext uri="{D42A27DB-BD31-4B8C-83A1-F6EECF244321}">
                <p14:modId xmlns:p14="http://schemas.microsoft.com/office/powerpoint/2010/main" val="3766948265"/>
              </p:ext>
            </p:extLst>
          </p:nvPr>
        </p:nvGraphicFramePr>
        <p:xfrm>
          <a:off x="219075" y="857250"/>
          <a:ext cx="4222750" cy="3095126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652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0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357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b="1" dirty="0" err="1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Kategooria</a:t>
                      </a:r>
                      <a:endParaRPr sz="1400" b="1" dirty="0">
                        <a:latin typeface="Aino" panose="02000603040504020204" pitchFamily="2" charset="77"/>
                        <a:ea typeface="Bahnschrift"/>
                        <a:cs typeface="Bahnschrift"/>
                        <a:sym typeface="Bahnschrift"/>
                      </a:endParaRPr>
                    </a:p>
                  </a:txBody>
                  <a:tcPr marL="7618" marR="7618" marT="7618" marB="7618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solidFill>
                      <a:srgbClr val="FACA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b="1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Arv</a:t>
                      </a:r>
                    </a:p>
                  </a:txBody>
                  <a:tcPr marL="7618" marR="7618" marT="7618" marB="7618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solidFill>
                      <a:srgbClr val="FAC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57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b="1" dirty="0" err="1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Kiitus</a:t>
                      </a:r>
                      <a:r>
                        <a:rPr sz="1400" b="1" dirty="0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- ja </a:t>
                      </a:r>
                      <a:r>
                        <a:rPr sz="1400" b="1" dirty="0" err="1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tänusõnad</a:t>
                      </a:r>
                      <a:r>
                        <a:rPr sz="1400" b="1" dirty="0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 </a:t>
                      </a:r>
                    </a:p>
                  </a:txBody>
                  <a:tcPr marL="7618" marR="7618" marT="7618" marB="7618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t-EE" sz="1400" b="1" dirty="0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75 (nimeliselt 24)</a:t>
                      </a:r>
                      <a:endParaRPr sz="1400" b="1" dirty="0">
                        <a:latin typeface="Aino" panose="02000603040504020204" pitchFamily="2" charset="77"/>
                        <a:ea typeface="Bahnschrift"/>
                        <a:cs typeface="Bahnschrift"/>
                        <a:sym typeface="Bahnschrift"/>
                      </a:endParaRPr>
                    </a:p>
                  </a:txBody>
                  <a:tcPr marL="7618" marR="7618" marT="7618" marB="7618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57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b="1" dirty="0" err="1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Negatiivne</a:t>
                      </a:r>
                      <a:r>
                        <a:rPr sz="1400" b="1" dirty="0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 </a:t>
                      </a:r>
                      <a:r>
                        <a:rPr sz="1400" b="1" dirty="0" err="1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kogemus</a:t>
                      </a:r>
                      <a:endParaRPr sz="1400" b="1" dirty="0">
                        <a:latin typeface="Aino" panose="02000603040504020204" pitchFamily="2" charset="77"/>
                        <a:ea typeface="Bahnschrift"/>
                        <a:cs typeface="Bahnschrift"/>
                        <a:sym typeface="Bahnschrift"/>
                      </a:endParaRPr>
                    </a:p>
                  </a:txBody>
                  <a:tcPr marL="7618" marR="7618" marT="7618" marB="7618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t-EE" sz="1400" b="1" dirty="0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16</a:t>
                      </a:r>
                      <a:endParaRPr sz="1400" b="1" dirty="0">
                        <a:latin typeface="Aino" panose="02000603040504020204" pitchFamily="2" charset="77"/>
                        <a:ea typeface="Bahnschrift"/>
                        <a:cs typeface="Bahnschrift"/>
                        <a:sym typeface="Bahnschrift"/>
                      </a:endParaRPr>
                    </a:p>
                  </a:txBody>
                  <a:tcPr marL="7618" marR="7618" marT="7618" marB="7618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7546">
                <a:tc>
                  <a:txBody>
                    <a:bodyPr/>
                    <a:lstStyle/>
                    <a:p>
                      <a:pPr algn="l">
                        <a:defRPr sz="14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b="1" dirty="0" err="1">
                          <a:latin typeface="Aino" panose="02000603040504020204" pitchFamily="2" charset="77"/>
                        </a:rPr>
                        <a:t>Muu</a:t>
                      </a:r>
                      <a:r>
                        <a:rPr b="1" dirty="0">
                          <a:latin typeface="Aino" panose="02000603040504020204" pitchFamily="2" charset="77"/>
                        </a:rPr>
                        <a:t> </a:t>
                      </a:r>
                      <a:r>
                        <a:rPr b="1" dirty="0" err="1">
                          <a:latin typeface="Aino" panose="02000603040504020204" pitchFamily="2" charset="77"/>
                        </a:rPr>
                        <a:t>kommentaar</a:t>
                      </a:r>
                      <a:r>
                        <a:rPr b="1" dirty="0">
                          <a:latin typeface="Aino" panose="02000603040504020204" pitchFamily="2" charset="77"/>
                        </a:rPr>
                        <a:t> </a:t>
                      </a:r>
                      <a:r>
                        <a:rPr sz="1200" b="1" dirty="0">
                          <a:latin typeface="Aino" panose="02000603040504020204" pitchFamily="2" charset="77"/>
                        </a:rPr>
                        <a:t>(</a:t>
                      </a:r>
                      <a:r>
                        <a:rPr lang="en-GB" sz="1200" b="1" dirty="0">
                          <a:latin typeface="Aino" panose="02000603040504020204" pitchFamily="2" charset="77"/>
                        </a:rPr>
                        <a:t> </a:t>
                      </a:r>
                      <a:r>
                        <a:rPr lang="en-GB" sz="1200" b="1" dirty="0" err="1">
                          <a:latin typeface="Aino" panose="02000603040504020204" pitchFamily="2" charset="77"/>
                        </a:rPr>
                        <a:t>täiendav</a:t>
                      </a:r>
                      <a:r>
                        <a:rPr lang="en-GB" sz="1200" b="1" dirty="0">
                          <a:latin typeface="Aino" panose="02000603040504020204" pitchFamily="2" charset="77"/>
                        </a:rPr>
                        <a:t> </a:t>
                      </a:r>
                      <a:r>
                        <a:rPr lang="en-GB" sz="1200" b="1" dirty="0" err="1">
                          <a:latin typeface="Aino" panose="02000603040504020204" pitchFamily="2" charset="77"/>
                        </a:rPr>
                        <a:t>lisainfo</a:t>
                      </a:r>
                      <a:r>
                        <a:rPr lang="en-GB" sz="1200" b="1" dirty="0">
                          <a:latin typeface="Aino" panose="02000603040504020204" pitchFamily="2" charset="77"/>
                        </a:rPr>
                        <a:t> </a:t>
                      </a:r>
                      <a:r>
                        <a:rPr lang="en-GB" sz="1200" b="1" dirty="0" err="1">
                          <a:latin typeface="Aino" panose="02000603040504020204" pitchFamily="2" charset="77"/>
                        </a:rPr>
                        <a:t>küsimustiku</a:t>
                      </a:r>
                      <a:r>
                        <a:rPr lang="en-GB" sz="1200" b="1" dirty="0">
                          <a:latin typeface="Aino" panose="02000603040504020204" pitchFamily="2" charset="77"/>
                        </a:rPr>
                        <a:t> </a:t>
                      </a:r>
                      <a:r>
                        <a:rPr lang="en-GB" sz="1200" b="1" dirty="0" err="1">
                          <a:latin typeface="Aino" panose="02000603040504020204" pitchFamily="2" charset="77"/>
                        </a:rPr>
                        <a:t>täitmise</a:t>
                      </a:r>
                      <a:r>
                        <a:rPr lang="en-GB" sz="1200" b="1" dirty="0">
                          <a:latin typeface="Aino" panose="02000603040504020204" pitchFamily="2" charset="77"/>
                        </a:rPr>
                        <a:t>, </a:t>
                      </a:r>
                      <a:r>
                        <a:rPr lang="en-GB" sz="1200" b="1" dirty="0" err="1">
                          <a:latin typeface="Aino" panose="02000603040504020204" pitchFamily="2" charset="77"/>
                        </a:rPr>
                        <a:t>Tervisekassa</a:t>
                      </a:r>
                      <a:r>
                        <a:rPr lang="en-GB" sz="1200" b="1" dirty="0">
                          <a:latin typeface="Aino" panose="02000603040504020204" pitchFamily="2" charset="77"/>
                        </a:rPr>
                        <a:t> </a:t>
                      </a:r>
                      <a:r>
                        <a:rPr lang="en-GB" sz="1200" b="1" dirty="0" err="1">
                          <a:latin typeface="Aino" panose="02000603040504020204" pitchFamily="2" charset="77"/>
                        </a:rPr>
                        <a:t>rahastuse</a:t>
                      </a:r>
                      <a:r>
                        <a:rPr lang="en-GB" sz="1200" b="1" dirty="0">
                          <a:latin typeface="Aino" panose="02000603040504020204" pitchFamily="2" charset="77"/>
                        </a:rPr>
                        <a:t> </a:t>
                      </a:r>
                      <a:r>
                        <a:rPr lang="en-GB" sz="1200" b="1" dirty="0" err="1">
                          <a:latin typeface="Aino" panose="02000603040504020204" pitchFamily="2" charset="77"/>
                        </a:rPr>
                        <a:t>või</a:t>
                      </a:r>
                      <a:r>
                        <a:rPr lang="en-GB" sz="1200" b="1" dirty="0">
                          <a:latin typeface="Aino" panose="02000603040504020204" pitchFamily="2" charset="77"/>
                        </a:rPr>
                        <a:t> </a:t>
                      </a:r>
                      <a:r>
                        <a:rPr lang="en-GB" sz="1200" b="1" dirty="0" err="1">
                          <a:latin typeface="Aino" panose="02000603040504020204" pitchFamily="2" charset="77"/>
                        </a:rPr>
                        <a:t>teise</a:t>
                      </a:r>
                      <a:r>
                        <a:rPr lang="en-GB" sz="1200" b="1" dirty="0">
                          <a:latin typeface="Aino" panose="02000603040504020204" pitchFamily="2" charset="77"/>
                        </a:rPr>
                        <a:t> </a:t>
                      </a:r>
                      <a:r>
                        <a:rPr lang="en-GB" sz="1200" b="1" dirty="0" err="1">
                          <a:latin typeface="Aino" panose="02000603040504020204" pitchFamily="2" charset="77"/>
                        </a:rPr>
                        <a:t>teenuse</a:t>
                      </a:r>
                      <a:r>
                        <a:rPr lang="en-GB" sz="1200" b="1" dirty="0">
                          <a:latin typeface="Aino" panose="02000603040504020204" pitchFamily="2" charset="77"/>
                        </a:rPr>
                        <a:t> </a:t>
                      </a:r>
                      <a:r>
                        <a:rPr lang="en-GB" sz="1200" b="1" dirty="0" err="1">
                          <a:latin typeface="Aino" panose="02000603040504020204" pitchFamily="2" charset="77"/>
                        </a:rPr>
                        <a:t>kogemuse</a:t>
                      </a:r>
                      <a:r>
                        <a:rPr lang="en-GB" sz="1200" b="1" dirty="0">
                          <a:latin typeface="Aino" panose="02000603040504020204" pitchFamily="2" charset="77"/>
                        </a:rPr>
                        <a:t> </a:t>
                      </a:r>
                      <a:r>
                        <a:rPr lang="en-GB" sz="1200" b="1" dirty="0" err="1">
                          <a:latin typeface="Aino" panose="02000603040504020204" pitchFamily="2" charset="77"/>
                        </a:rPr>
                        <a:t>kohta</a:t>
                      </a:r>
                      <a:r>
                        <a:rPr lang="en-GB" sz="1200" b="1" dirty="0">
                          <a:latin typeface="Aino" panose="02000603040504020204" pitchFamily="2" charset="77"/>
                        </a:rPr>
                        <a:t>)</a:t>
                      </a:r>
                      <a:endParaRPr sz="1200" b="1" dirty="0">
                        <a:latin typeface="Aino" panose="02000603040504020204" pitchFamily="2" charset="77"/>
                      </a:endParaRPr>
                    </a:p>
                  </a:txBody>
                  <a:tcPr marL="7618" marR="7618" marT="7618" marB="7618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t-EE" sz="1400" b="1" dirty="0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18</a:t>
                      </a:r>
                      <a:endParaRPr sz="1400" b="1" dirty="0">
                        <a:latin typeface="Aino" panose="02000603040504020204" pitchFamily="2" charset="77"/>
                        <a:ea typeface="Bahnschrift"/>
                        <a:cs typeface="Bahnschrift"/>
                        <a:sym typeface="Bahnschrift"/>
                      </a:endParaRPr>
                    </a:p>
                  </a:txBody>
                  <a:tcPr marL="7618" marR="7618" marT="7618" marB="7618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57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b="1" dirty="0" err="1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Ettepanekud</a:t>
                      </a:r>
                      <a:r>
                        <a:rPr sz="1400" b="1" dirty="0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 </a:t>
                      </a:r>
                    </a:p>
                  </a:txBody>
                  <a:tcPr marL="7618" marR="7618" marT="7618" marB="7618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t-EE" sz="1400" b="1" dirty="0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16</a:t>
                      </a:r>
                      <a:endParaRPr sz="1400" b="1" dirty="0">
                        <a:latin typeface="Aino" panose="02000603040504020204" pitchFamily="2" charset="77"/>
                        <a:ea typeface="Bahnschrift"/>
                        <a:cs typeface="Bahnschrift"/>
                        <a:sym typeface="Bahnschrift"/>
                      </a:endParaRPr>
                    </a:p>
                  </a:txBody>
                  <a:tcPr marL="7618" marR="7618" marT="7618" marB="7618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57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b="1" dirty="0" err="1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Kommentaar</a:t>
                      </a:r>
                      <a:r>
                        <a:rPr sz="1400" b="1" dirty="0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 </a:t>
                      </a:r>
                      <a:r>
                        <a:rPr sz="1400" b="1" dirty="0" err="1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teenuse</a:t>
                      </a:r>
                      <a:r>
                        <a:rPr sz="1400" b="1" dirty="0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 </a:t>
                      </a:r>
                      <a:r>
                        <a:rPr sz="1400" b="1" dirty="0" err="1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kõrge</a:t>
                      </a:r>
                      <a:r>
                        <a:rPr sz="1400" b="1" dirty="0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 </a:t>
                      </a:r>
                      <a:br>
                        <a:rPr lang="et-EE" sz="1400" b="1" dirty="0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</a:br>
                      <a:r>
                        <a:rPr sz="1400" b="1" dirty="0" err="1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hinna</a:t>
                      </a:r>
                      <a:r>
                        <a:rPr sz="1400" b="1" dirty="0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 </a:t>
                      </a:r>
                      <a:r>
                        <a:rPr sz="1400" b="1" dirty="0" err="1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osas</a:t>
                      </a:r>
                      <a:endParaRPr sz="1400" b="1" dirty="0">
                        <a:latin typeface="Aino" panose="02000603040504020204" pitchFamily="2" charset="77"/>
                        <a:ea typeface="Bahnschrift"/>
                        <a:cs typeface="Bahnschrift"/>
                        <a:sym typeface="Bahnschrift"/>
                      </a:endParaRPr>
                    </a:p>
                  </a:txBody>
                  <a:tcPr marL="7618" marR="7618" marT="7618" marB="7618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t-EE" sz="1400" b="1" dirty="0">
                          <a:latin typeface="Aino" panose="02000603040504020204" pitchFamily="2" charset="77"/>
                          <a:ea typeface="Bahnschrift"/>
                          <a:cs typeface="Bahnschrift"/>
                          <a:sym typeface="Bahnschrift"/>
                        </a:rPr>
                        <a:t>11</a:t>
                      </a:r>
                      <a:endParaRPr sz="1400" b="1" dirty="0">
                        <a:latin typeface="Aino" panose="02000603040504020204" pitchFamily="2" charset="77"/>
                        <a:ea typeface="Bahnschrift"/>
                        <a:cs typeface="Bahnschrift"/>
                        <a:sym typeface="Bahnschrift"/>
                      </a:endParaRPr>
                    </a:p>
                  </a:txBody>
                  <a:tcPr marL="7618" marR="7618" marT="7618" marB="7618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9" name="TextBox 3"/>
          <p:cNvSpPr txBox="1"/>
          <p:nvPr/>
        </p:nvSpPr>
        <p:spPr>
          <a:xfrm>
            <a:off x="4487545" y="750887"/>
            <a:ext cx="7439660" cy="3785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600">
                <a:latin typeface="Bahnschrift"/>
                <a:ea typeface="Bahnschrift"/>
                <a:cs typeface="Bahnschrift"/>
                <a:sym typeface="Bahnschrift"/>
              </a:defRPr>
            </a:pPr>
            <a:r>
              <a:rPr sz="1600" dirty="0" err="1"/>
              <a:t>Nopped</a:t>
            </a:r>
            <a:r>
              <a:rPr sz="1600" dirty="0"/>
              <a:t> </a:t>
            </a:r>
            <a:r>
              <a:rPr sz="1600" dirty="0" err="1"/>
              <a:t>kiitvatest</a:t>
            </a:r>
            <a:r>
              <a:rPr sz="1600" dirty="0"/>
              <a:t> </a:t>
            </a:r>
            <a:r>
              <a:rPr sz="1600" dirty="0" err="1"/>
              <a:t>vabavastustest</a:t>
            </a:r>
            <a:r>
              <a:rPr sz="1400" dirty="0"/>
              <a:t>:</a:t>
            </a:r>
            <a:br>
              <a:rPr sz="1400" dirty="0"/>
            </a:br>
            <a:endParaRPr sz="1400" b="1" dirty="0"/>
          </a:p>
          <a:p>
            <a:pPr marL="285750" indent="-285750">
              <a:buSzPct val="100000"/>
              <a:buFont typeface="Arial"/>
              <a:buChar char="•"/>
              <a:defRPr sz="1600" i="1">
                <a:latin typeface="Bahnschrift"/>
                <a:ea typeface="Bahnschrift"/>
                <a:cs typeface="Bahnschrift"/>
                <a:sym typeface="Bahnschrift"/>
              </a:defRPr>
            </a:pP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Hindan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inimesi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kes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selles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valdkonnas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töötavad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marL="285750" indent="-285750">
              <a:buSzPct val="100000"/>
              <a:buFont typeface="Arial"/>
              <a:buChar char="•"/>
              <a:defRPr sz="1600" i="1">
                <a:latin typeface="Bahnschrift"/>
                <a:ea typeface="Bahnschrift"/>
                <a:cs typeface="Bahnschrift"/>
                <a:sym typeface="Bahnschrift"/>
              </a:defRPr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“Ma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ole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kunagi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tundnud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ennast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paremini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hoituna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kui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teie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juures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. Ma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tunnen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minu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hädadesse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süvenetakse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proovitakse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eri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lahendusi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konsulteeritakse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teiste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spetsialistidega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. Ma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tunnen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teie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Fertilitas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üks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tervik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. /…/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organisatsioon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töötab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tervikuna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ühtmoodi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tugeval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tasemel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. "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Nõrk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lüli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puudub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. Arvan, et ma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soovi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enam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teiste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erahaiglate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teenuseid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kasutada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sest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minu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tervis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mulle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kõige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kallim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vara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ma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väärin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selle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hoidmisel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vaid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parimaid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ehk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teie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abi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Suur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tänu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rõõmsaid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jõule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teile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!”</a:t>
            </a:r>
          </a:p>
          <a:p>
            <a:pPr marL="285750" indent="-285750">
              <a:buSzPct val="100000"/>
              <a:buFont typeface="Arial"/>
              <a:buChar char="•"/>
              <a:defRPr sz="1600" i="1">
                <a:latin typeface="Bahnschrift"/>
                <a:ea typeface="Bahnschrift"/>
                <a:cs typeface="Bahnschrift"/>
                <a:sym typeface="Bahnschrift"/>
              </a:defRPr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Tahaksin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tänada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kogu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südamest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kogu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personali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Kõik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töötajad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olid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nii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sõbralikud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abivalmid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. Saime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lapsega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väga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positiivse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kogemuse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osaliseks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Aitäh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teile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!”</a:t>
            </a:r>
          </a:p>
          <a:p>
            <a:pPr>
              <a:buSzPct val="100000"/>
              <a:defRPr sz="1600" i="1">
                <a:latin typeface="Bahnschrift"/>
                <a:ea typeface="Bahnschrift"/>
                <a:cs typeface="Bahnschrift"/>
                <a:sym typeface="Bahnschrift"/>
              </a:defRPr>
            </a:pP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00000"/>
              <a:buFont typeface="Arial"/>
              <a:buChar char="•"/>
              <a:defRPr sz="1600" i="1">
                <a:latin typeface="Bahnschrift"/>
                <a:ea typeface="Bahnschrift"/>
                <a:cs typeface="Bahnschrift"/>
                <a:sym typeface="Bahnschrift"/>
              </a:defRPr>
            </a:pP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Nimeliselt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kiideti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: dr. Solovjov, dr. Serova, dr. Kalle, dr. Meigas-Tohver, dr. Mand, dr. Laasik, dr. Kriit, dr. Vorontsova, dr. Kass, dr. Kask, dr. Vaher, Katrin Ottis-Kruts, Siiri Reidma, Ene Ehasalu, Aleksandra Vesper, Teili Kivi.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100000"/>
              <a:defRPr sz="1600" i="1">
                <a:latin typeface="Bahnschrift"/>
                <a:ea typeface="Bahnschrift"/>
                <a:cs typeface="Bahnschrift"/>
                <a:sym typeface="Bahnschrift"/>
              </a:defRPr>
            </a:pPr>
            <a:endParaRPr sz="1400" dirty="0"/>
          </a:p>
          <a:p>
            <a:pPr marL="285750" indent="-285750">
              <a:buSzPct val="100000"/>
              <a:buFont typeface="Arial"/>
              <a:buChar char="•"/>
              <a:defRPr sz="1600" i="1">
                <a:latin typeface="Bahnschrift"/>
                <a:ea typeface="Bahnschrift"/>
                <a:cs typeface="Bahnschrift"/>
                <a:sym typeface="Bahnschrift"/>
              </a:defRPr>
            </a:pPr>
            <a:endParaRPr sz="140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ealkiri 1"/>
          <p:cNvSpPr txBox="1">
            <a:spLocks noGrp="1"/>
          </p:cNvSpPr>
          <p:nvPr>
            <p:ph type="title"/>
          </p:nvPr>
        </p:nvSpPr>
        <p:spPr>
          <a:xfrm>
            <a:off x="839907" y="372228"/>
            <a:ext cx="10362153" cy="1325564"/>
          </a:xfrm>
          <a:prstGeom prst="rect">
            <a:avLst/>
          </a:prstGeom>
        </p:spPr>
        <p:txBody>
          <a:bodyPr/>
          <a:lstStyle/>
          <a:p>
            <a:pPr defTabSz="859536">
              <a:defRPr sz="2538">
                <a:latin typeface="Aino Bold"/>
                <a:ea typeface="Aino Bold"/>
                <a:cs typeface="Aino Bold"/>
                <a:sym typeface="Aino Bold"/>
              </a:defRPr>
            </a:pPr>
            <a:r>
              <a:rPr sz="2820" dirty="0" err="1">
                <a:latin typeface="Aino Regular"/>
                <a:ea typeface="Aino Regular"/>
                <a:cs typeface="Aino Regular"/>
                <a:sym typeface="Aino Regular"/>
              </a:rPr>
              <a:t>Üldandmed</a:t>
            </a:r>
            <a:br>
              <a:rPr dirty="0"/>
            </a:br>
            <a:br>
              <a:rPr dirty="0"/>
            </a:br>
            <a:r>
              <a:rPr sz="1692" dirty="0" err="1">
                <a:latin typeface="Aino Regular"/>
                <a:ea typeface="Aino Regular"/>
                <a:cs typeface="Aino Regular"/>
                <a:sym typeface="Aino Regular"/>
              </a:rPr>
              <a:t>Perioodil</a:t>
            </a:r>
            <a:r>
              <a:rPr sz="1692" dirty="0">
                <a:latin typeface="Aino Regular"/>
                <a:ea typeface="Aino Regular"/>
                <a:cs typeface="Aino Regular"/>
                <a:sym typeface="Aino Regular"/>
              </a:rPr>
              <a:t> 01.01.2025-31.12.2025 </a:t>
            </a:r>
            <a:r>
              <a:rPr sz="1692" dirty="0" err="1">
                <a:latin typeface="Aino Regular"/>
                <a:ea typeface="Aino Regular"/>
                <a:cs typeface="Aino Regular"/>
                <a:sym typeface="Aino Regular"/>
              </a:rPr>
              <a:t>kokku</a:t>
            </a:r>
            <a:r>
              <a:rPr sz="1692" dirty="0">
                <a:latin typeface="Aino Regular"/>
                <a:ea typeface="Aino Regular"/>
                <a:cs typeface="Aino Regular"/>
                <a:sym typeface="Aino Regular"/>
              </a:rPr>
              <a:t> </a:t>
            </a:r>
            <a:r>
              <a:rPr sz="1692" dirty="0">
                <a:solidFill>
                  <a:srgbClr val="EF2E24"/>
                </a:solidFill>
                <a:latin typeface="Aino Regular"/>
                <a:ea typeface="Aino Regular"/>
                <a:cs typeface="Aino Regular"/>
                <a:sym typeface="Aino Regular"/>
              </a:rPr>
              <a:t>450 </a:t>
            </a:r>
            <a:r>
              <a:rPr sz="1692" dirty="0" err="1">
                <a:solidFill>
                  <a:srgbClr val="EF2E24"/>
                </a:solidFill>
                <a:latin typeface="Aino Regular"/>
                <a:ea typeface="Aino Regular"/>
                <a:cs typeface="Aino Regular"/>
                <a:sym typeface="Aino Regular"/>
              </a:rPr>
              <a:t>vastajat</a:t>
            </a:r>
            <a:r>
              <a:rPr sz="1692" dirty="0">
                <a:latin typeface="Aino Regular"/>
                <a:ea typeface="Aino Regular"/>
                <a:cs typeface="Aino Regular"/>
                <a:sym typeface="Aino Regular"/>
              </a:rPr>
              <a:t>.</a:t>
            </a:r>
            <a:br>
              <a:rPr sz="1692" dirty="0">
                <a:latin typeface="Aino Regular"/>
                <a:ea typeface="Aino Regular"/>
                <a:cs typeface="Aino Regular"/>
                <a:sym typeface="Aino Regular"/>
              </a:rPr>
            </a:br>
            <a:endParaRPr sz="1692" dirty="0">
              <a:latin typeface="Aino Regular"/>
              <a:ea typeface="Aino Regular"/>
              <a:cs typeface="Aino Regular"/>
              <a:sym typeface="Aino Regular"/>
            </a:endParaRPr>
          </a:p>
        </p:txBody>
      </p:sp>
      <p:graphicFrame>
        <p:nvGraphicFramePr>
          <p:cNvPr id="101" name="Diagramm 4"/>
          <p:cNvGraphicFramePr/>
          <p:nvPr/>
        </p:nvGraphicFramePr>
        <p:xfrm>
          <a:off x="355149" y="2661527"/>
          <a:ext cx="2594878" cy="2817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2" name="TextBox 5"/>
          <p:cNvSpPr txBox="1"/>
          <p:nvPr/>
        </p:nvSpPr>
        <p:spPr>
          <a:xfrm>
            <a:off x="891857" y="3605212"/>
            <a:ext cx="1521462" cy="830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400">
                <a:latin typeface="Aino Regular"/>
                <a:ea typeface="Aino Regular"/>
                <a:cs typeface="Aino Regular"/>
                <a:sym typeface="Aino Regular"/>
              </a:defRPr>
            </a:pPr>
            <a:r>
              <a:rPr sz="1200" dirty="0" err="1"/>
              <a:t>Keskmine</a:t>
            </a:r>
            <a:r>
              <a:rPr sz="1200" dirty="0"/>
              <a:t> </a:t>
            </a:r>
            <a:r>
              <a:rPr sz="1200" dirty="0" err="1"/>
              <a:t>küsimustiku</a:t>
            </a:r>
            <a:r>
              <a:rPr sz="1200" dirty="0"/>
              <a:t> </a:t>
            </a:r>
            <a:r>
              <a:rPr sz="1200" dirty="0" err="1"/>
              <a:t>täitmise</a:t>
            </a:r>
            <a:r>
              <a:rPr sz="1200" dirty="0"/>
              <a:t> </a:t>
            </a:r>
            <a:r>
              <a:rPr sz="1200" dirty="0" err="1"/>
              <a:t>aeg</a:t>
            </a:r>
            <a:r>
              <a:rPr sz="1200" dirty="0"/>
              <a:t>: </a:t>
            </a:r>
            <a:br>
              <a:rPr lang="et-EE" sz="1200" dirty="0"/>
            </a:br>
            <a:r>
              <a:rPr sz="1200" dirty="0"/>
              <a:t>3min</a:t>
            </a:r>
          </a:p>
        </p:txBody>
      </p:sp>
      <p:graphicFrame>
        <p:nvGraphicFramePr>
          <p:cNvPr id="103" name="Diagramm 6"/>
          <p:cNvGraphicFramePr/>
          <p:nvPr>
            <p:extLst>
              <p:ext uri="{D42A27DB-BD31-4B8C-83A1-F6EECF244321}">
                <p14:modId xmlns:p14="http://schemas.microsoft.com/office/powerpoint/2010/main" val="627277354"/>
              </p:ext>
            </p:extLst>
          </p:nvPr>
        </p:nvGraphicFramePr>
        <p:xfrm>
          <a:off x="3189494" y="2572627"/>
          <a:ext cx="3139865" cy="3179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4" name="Diagramm 7"/>
          <p:cNvGraphicFramePr/>
          <p:nvPr>
            <p:extLst>
              <p:ext uri="{D42A27DB-BD31-4B8C-83A1-F6EECF244321}">
                <p14:modId xmlns:p14="http://schemas.microsoft.com/office/powerpoint/2010/main" val="3209213502"/>
              </p:ext>
            </p:extLst>
          </p:nvPr>
        </p:nvGraphicFramePr>
        <p:xfrm>
          <a:off x="6274150" y="2667877"/>
          <a:ext cx="5639861" cy="2909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5" name="Vastamise meetod"/>
          <p:cNvSpPr txBox="1"/>
          <p:nvPr/>
        </p:nvSpPr>
        <p:spPr>
          <a:xfrm>
            <a:off x="826287" y="2157010"/>
            <a:ext cx="1482135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rPr b="1" dirty="0" err="1"/>
              <a:t>Vastamise</a:t>
            </a:r>
            <a:r>
              <a:rPr b="1" dirty="0"/>
              <a:t> </a:t>
            </a:r>
            <a:r>
              <a:rPr b="1" dirty="0" err="1"/>
              <a:t>meetod</a:t>
            </a:r>
            <a:endParaRPr b="1" dirty="0"/>
          </a:p>
        </p:txBody>
      </p:sp>
      <p:sp>
        <p:nvSpPr>
          <p:cNvPr id="106" name="Vastamise keel"/>
          <p:cNvSpPr txBox="1"/>
          <p:nvPr/>
        </p:nvSpPr>
        <p:spPr>
          <a:xfrm>
            <a:off x="4091457" y="2157010"/>
            <a:ext cx="1212831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rPr b="1" dirty="0" err="1"/>
              <a:t>Vastamise</a:t>
            </a:r>
            <a:r>
              <a:rPr b="1" dirty="0"/>
              <a:t> keel</a:t>
            </a:r>
          </a:p>
        </p:txBody>
      </p:sp>
      <p:sp>
        <p:nvSpPr>
          <p:cNvPr id="107" name="Soolis-vanuseline jaotus (arvuliselt)"/>
          <p:cNvSpPr txBox="1"/>
          <p:nvPr/>
        </p:nvSpPr>
        <p:spPr>
          <a:xfrm>
            <a:off x="7595607" y="2157010"/>
            <a:ext cx="2735683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rPr b="1" dirty="0" err="1"/>
              <a:t>Soolis-vanuseline</a:t>
            </a:r>
            <a:r>
              <a:rPr b="1" dirty="0"/>
              <a:t> </a:t>
            </a:r>
            <a:r>
              <a:rPr b="1" dirty="0" err="1"/>
              <a:t>jaotus</a:t>
            </a:r>
            <a:r>
              <a:rPr b="1" dirty="0"/>
              <a:t> (</a:t>
            </a:r>
            <a:r>
              <a:rPr b="1" dirty="0" err="1"/>
              <a:t>arvuliselt</a:t>
            </a:r>
            <a:r>
              <a:rPr b="1" dirty="0"/>
              <a:t>)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ealkiri 1"/>
          <p:cNvSpPr txBox="1">
            <a:spLocks noGrp="1"/>
          </p:cNvSpPr>
          <p:nvPr>
            <p:ph type="title"/>
          </p:nvPr>
        </p:nvSpPr>
        <p:spPr>
          <a:xfrm>
            <a:off x="838200" y="365124"/>
            <a:ext cx="10515600" cy="763590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Üldandmed</a:t>
            </a:r>
          </a:p>
        </p:txBody>
      </p:sp>
      <p:graphicFrame>
        <p:nvGraphicFramePr>
          <p:cNvPr id="110" name="Diagramm 3"/>
          <p:cNvGraphicFramePr/>
          <p:nvPr>
            <p:extLst>
              <p:ext uri="{D42A27DB-BD31-4B8C-83A1-F6EECF244321}">
                <p14:modId xmlns:p14="http://schemas.microsoft.com/office/powerpoint/2010/main" val="3938105292"/>
              </p:ext>
            </p:extLst>
          </p:nvPr>
        </p:nvGraphicFramePr>
        <p:xfrm>
          <a:off x="199230" y="1952774"/>
          <a:ext cx="5782438" cy="3767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1" name="Diagramm 4"/>
          <p:cNvGraphicFramePr/>
          <p:nvPr>
            <p:extLst>
              <p:ext uri="{D42A27DB-BD31-4B8C-83A1-F6EECF244321}">
                <p14:modId xmlns:p14="http://schemas.microsoft.com/office/powerpoint/2010/main" val="3016294280"/>
              </p:ext>
            </p:extLst>
          </p:nvPr>
        </p:nvGraphicFramePr>
        <p:xfrm>
          <a:off x="6479852" y="1952774"/>
          <a:ext cx="5512918" cy="3712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" name="Diagramm 3"/>
          <p:cNvGraphicFramePr/>
          <p:nvPr>
            <p:extLst>
              <p:ext uri="{D42A27DB-BD31-4B8C-83A1-F6EECF244321}">
                <p14:modId xmlns:p14="http://schemas.microsoft.com/office/powerpoint/2010/main" val="2612544550"/>
              </p:ext>
            </p:extLst>
          </p:nvPr>
        </p:nvGraphicFramePr>
        <p:xfrm>
          <a:off x="-420237" y="1128714"/>
          <a:ext cx="5959460" cy="5470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4" name="Pealkiri 1"/>
          <p:cNvSpPr txBox="1">
            <a:spLocks noGrp="1"/>
          </p:cNvSpPr>
          <p:nvPr>
            <p:ph type="title"/>
          </p:nvPr>
        </p:nvSpPr>
        <p:spPr>
          <a:xfrm>
            <a:off x="838200" y="365124"/>
            <a:ext cx="10515600" cy="763590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rPr dirty="0" err="1"/>
              <a:t>Üldandmed</a:t>
            </a:r>
            <a:endParaRPr dirty="0"/>
          </a:p>
        </p:txBody>
      </p:sp>
      <p:graphicFrame>
        <p:nvGraphicFramePr>
          <p:cNvPr id="115" name="Table 2"/>
          <p:cNvGraphicFramePr/>
          <p:nvPr>
            <p:extLst>
              <p:ext uri="{D42A27DB-BD31-4B8C-83A1-F6EECF244321}">
                <p14:modId xmlns:p14="http://schemas.microsoft.com/office/powerpoint/2010/main" val="400065983"/>
              </p:ext>
            </p:extLst>
          </p:nvPr>
        </p:nvGraphicFramePr>
        <p:xfrm>
          <a:off x="6985591" y="2083387"/>
          <a:ext cx="4657059" cy="2304518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395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112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 b="1" dirty="0"/>
                        <a:t>Kust </a:t>
                      </a:r>
                      <a:r>
                        <a:rPr sz="1600" b="1" dirty="0" err="1"/>
                        <a:t>saite</a:t>
                      </a:r>
                      <a:r>
                        <a:rPr sz="1600" b="1" dirty="0"/>
                        <a:t> </a:t>
                      </a:r>
                      <a:r>
                        <a:rPr sz="1600" b="1" dirty="0" err="1"/>
                        <a:t>infot</a:t>
                      </a:r>
                      <a:r>
                        <a:rPr sz="1600" b="1" dirty="0"/>
                        <a:t> </a:t>
                      </a:r>
                      <a:r>
                        <a:rPr sz="1600" b="1" dirty="0" err="1"/>
                        <a:t>Fertilitase</a:t>
                      </a:r>
                      <a:r>
                        <a:rPr sz="1600" b="1" dirty="0"/>
                        <a:t> </a:t>
                      </a:r>
                      <a:r>
                        <a:rPr sz="1600" b="1" dirty="0" err="1"/>
                        <a:t>kohta</a:t>
                      </a:r>
                      <a:r>
                        <a:rPr sz="1600" b="1" dirty="0"/>
                        <a:t>?</a:t>
                      </a:r>
                    </a:p>
                  </a:txBody>
                  <a:tcPr marL="7769" marR="7769" marT="7769" marB="7769" anchor="b" horzOverflow="overflow"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000"/>
                    </a:p>
                  </a:txBody>
                  <a:tcPr marL="7769" marR="7769" marT="7769" marB="7769" anchor="b" horzOverflow="overflow"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303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200" dirty="0" err="1"/>
                        <a:t>Üleriigilisest</a:t>
                      </a:r>
                      <a:r>
                        <a:rPr sz="1200" dirty="0"/>
                        <a:t> </a:t>
                      </a:r>
                      <a:r>
                        <a:rPr sz="1200" dirty="0" err="1"/>
                        <a:t>Digiregistratuurist</a:t>
                      </a:r>
                      <a:endParaRPr sz="1200" dirty="0"/>
                    </a:p>
                  </a:txBody>
                  <a:tcPr marL="7769" marR="7769" marT="7769" marB="7769" anchor="b" horzOverflow="overflow">
                    <a:lnT w="12700">
                      <a:solidFill>
                        <a:srgbClr val="000000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200"/>
                        <a:t>118</a:t>
                      </a:r>
                    </a:p>
                  </a:txBody>
                  <a:tcPr marL="7769" marR="7769" marT="7769" marB="7769" anchor="b" horzOverflow="overflow">
                    <a:lnT w="12700">
                      <a:solidFill>
                        <a:srgbClr val="000000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303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200"/>
                        <a:t>Fertilitase kodulehelt</a:t>
                      </a:r>
                    </a:p>
                  </a:txBody>
                  <a:tcPr marL="7769" marR="7769" marT="7769" marB="7769" anchor="b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200"/>
                        <a:t>109</a:t>
                      </a:r>
                    </a:p>
                  </a:txBody>
                  <a:tcPr marL="7769" marR="7769" marT="7769" marB="7769" anchor="b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8303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200"/>
                        <a:t>Arstilt või mõnest kliinikust</a:t>
                      </a:r>
                    </a:p>
                  </a:txBody>
                  <a:tcPr marL="7769" marR="7769" marT="7769" marB="7769" anchor="b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200"/>
                        <a:t>71</a:t>
                      </a:r>
                    </a:p>
                  </a:txBody>
                  <a:tcPr marL="7769" marR="7769" marT="7769" marB="7769" anchor="b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303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200"/>
                        <a:t>Tuttav soovitas</a:t>
                      </a:r>
                    </a:p>
                  </a:txBody>
                  <a:tcPr marL="7769" marR="7769" marT="7769" marB="7769" anchor="b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200"/>
                        <a:t>69</a:t>
                      </a:r>
                    </a:p>
                  </a:txBody>
                  <a:tcPr marL="7769" marR="7769" marT="7769" marB="7769" anchor="b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8303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200"/>
                        <a:t>Mujalt</a:t>
                      </a:r>
                    </a:p>
                  </a:txBody>
                  <a:tcPr marL="7769" marR="7769" marT="7769" marB="7769" anchor="b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200"/>
                        <a:t>42</a:t>
                      </a:r>
                    </a:p>
                  </a:txBody>
                  <a:tcPr marL="7769" marR="7769" marT="7769" marB="7769" anchor="b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8303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200"/>
                        <a:t>Mujalt internetist</a:t>
                      </a:r>
                    </a:p>
                  </a:txBody>
                  <a:tcPr marL="7769" marR="7769" marT="7769" marB="7769" anchor="b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200"/>
                        <a:t>41</a:t>
                      </a:r>
                    </a:p>
                  </a:txBody>
                  <a:tcPr marL="7769" marR="7769" marT="7769" marB="7769" anchor="b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8303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200"/>
                        <a:t>Sotsiaalmeediast</a:t>
                      </a:r>
                    </a:p>
                  </a:txBody>
                  <a:tcPr marL="7769" marR="7769" marT="7769" marB="7769" anchor="b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200"/>
                        <a:t>34</a:t>
                      </a:r>
                    </a:p>
                  </a:txBody>
                  <a:tcPr marL="7769" marR="7769" marT="7769" marB="7769" anchor="b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8303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t-EE" sz="1200" dirty="0"/>
                        <a:t>Ei vastanud</a:t>
                      </a:r>
                      <a:endParaRPr sz="1200" dirty="0"/>
                    </a:p>
                  </a:txBody>
                  <a:tcPr marL="7769" marR="7769" marT="7769" marB="7769" anchor="b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200"/>
                        <a:t>27</a:t>
                      </a:r>
                    </a:p>
                  </a:txBody>
                  <a:tcPr marL="7769" marR="7769" marT="7769" marB="7769" anchor="b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8303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200"/>
                        <a:t>Internetifoorumist</a:t>
                      </a:r>
                    </a:p>
                  </a:txBody>
                  <a:tcPr marL="7769" marR="7769" marT="7769" marB="7769" anchor="b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200"/>
                        <a:t>21</a:t>
                      </a:r>
                    </a:p>
                  </a:txBody>
                  <a:tcPr marL="7769" marR="7769" marT="7769" marB="7769" anchor="b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8303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200"/>
                        <a:t>Ajalehest või ajakirjast</a:t>
                      </a:r>
                    </a:p>
                  </a:txBody>
                  <a:tcPr marL="7769" marR="7769" marT="7769" marB="7769" anchor="b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200" dirty="0"/>
                        <a:t>3</a:t>
                      </a:r>
                    </a:p>
                  </a:txBody>
                  <a:tcPr marL="7769" marR="7769" marT="7769" marB="7769" anchor="b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16" name="Elukoht (-4)"/>
          <p:cNvSpPr txBox="1"/>
          <p:nvPr/>
        </p:nvSpPr>
        <p:spPr>
          <a:xfrm>
            <a:off x="1334977" y="1452162"/>
            <a:ext cx="1855634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rPr sz="1400" b="1" dirty="0" err="1"/>
              <a:t>Elukoht</a:t>
            </a:r>
            <a:r>
              <a:rPr sz="1400" b="1" dirty="0"/>
              <a:t> (</a:t>
            </a:r>
            <a:r>
              <a:rPr lang="et-EE" sz="1400" b="1" dirty="0"/>
              <a:t>ei vastanud: </a:t>
            </a:r>
            <a:r>
              <a:rPr sz="1400" b="1" dirty="0"/>
              <a:t>4)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ealkiri 1"/>
          <p:cNvSpPr txBox="1"/>
          <p:nvPr/>
        </p:nvSpPr>
        <p:spPr>
          <a:xfrm>
            <a:off x="217170" y="247173"/>
            <a:ext cx="10424160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lnSpc>
                <a:spcPct val="90000"/>
              </a:lnSpc>
              <a:defRPr sz="30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rPr dirty="0" err="1"/>
              <a:t>Rahulolu</a:t>
            </a:r>
            <a:r>
              <a:rPr dirty="0"/>
              <a:t> </a:t>
            </a:r>
            <a:r>
              <a:rPr dirty="0" err="1"/>
              <a:t>registreerimise</a:t>
            </a:r>
            <a:r>
              <a:rPr dirty="0"/>
              <a:t> </a:t>
            </a:r>
            <a:r>
              <a:rPr dirty="0" err="1"/>
              <a:t>korraldusega</a:t>
            </a:r>
            <a:endParaRPr dirty="0"/>
          </a:p>
        </p:txBody>
      </p:sp>
      <p:graphicFrame>
        <p:nvGraphicFramePr>
          <p:cNvPr id="120" name="Diagramm 2"/>
          <p:cNvGraphicFramePr/>
          <p:nvPr>
            <p:extLst>
              <p:ext uri="{D42A27DB-BD31-4B8C-83A1-F6EECF244321}">
                <p14:modId xmlns:p14="http://schemas.microsoft.com/office/powerpoint/2010/main" val="317150481"/>
              </p:ext>
            </p:extLst>
          </p:nvPr>
        </p:nvGraphicFramePr>
        <p:xfrm>
          <a:off x="7382439" y="1803328"/>
          <a:ext cx="5529035" cy="5664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1" name="Rahulolu registreerimise korraldusega tervikuna (-7)"/>
          <p:cNvSpPr txBox="1"/>
          <p:nvPr/>
        </p:nvSpPr>
        <p:spPr>
          <a:xfrm>
            <a:off x="8635991" y="1475533"/>
            <a:ext cx="3017660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14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rPr b="1" dirty="0" err="1"/>
              <a:t>Rahulolu</a:t>
            </a:r>
            <a:r>
              <a:rPr b="1" dirty="0"/>
              <a:t> </a:t>
            </a:r>
            <a:r>
              <a:rPr b="1" dirty="0" err="1"/>
              <a:t>registreerimise</a:t>
            </a:r>
            <a:r>
              <a:rPr b="1" dirty="0"/>
              <a:t> </a:t>
            </a:r>
            <a:r>
              <a:rPr b="1" dirty="0" err="1"/>
              <a:t>korraldusega</a:t>
            </a:r>
            <a:r>
              <a:rPr b="1" dirty="0"/>
              <a:t> </a:t>
            </a:r>
            <a:r>
              <a:rPr b="1" dirty="0" err="1"/>
              <a:t>tervikuna</a:t>
            </a:r>
            <a:r>
              <a:rPr b="1" dirty="0"/>
              <a:t> (</a:t>
            </a:r>
            <a:r>
              <a:rPr lang="et-EE" b="1" dirty="0"/>
              <a:t> ei vastanud: </a:t>
            </a:r>
            <a:r>
              <a:rPr b="1" dirty="0"/>
              <a:t>7)</a:t>
            </a:r>
          </a:p>
        </p:txBody>
      </p:sp>
      <p:sp>
        <p:nvSpPr>
          <p:cNvPr id="122" name="Rahulolu registreerimise korraldusega meetodite lõikes"/>
          <p:cNvSpPr txBox="1"/>
          <p:nvPr/>
        </p:nvSpPr>
        <p:spPr>
          <a:xfrm>
            <a:off x="1691337" y="1321863"/>
            <a:ext cx="5024767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400">
                <a:latin typeface="Aino Bold"/>
                <a:ea typeface="Aino Bold"/>
                <a:cs typeface="Aino Bold"/>
                <a:sym typeface="Aino Bold"/>
              </a:defRPr>
            </a:lvl1pPr>
          </a:lstStyle>
          <a:p>
            <a:r>
              <a:rPr dirty="0" err="1"/>
              <a:t>Rahulolu</a:t>
            </a:r>
            <a:r>
              <a:rPr dirty="0"/>
              <a:t> </a:t>
            </a:r>
            <a:r>
              <a:rPr dirty="0" err="1"/>
              <a:t>registreerimise</a:t>
            </a:r>
            <a:r>
              <a:rPr dirty="0"/>
              <a:t> </a:t>
            </a:r>
            <a:r>
              <a:rPr dirty="0" err="1"/>
              <a:t>korraldusega</a:t>
            </a:r>
            <a:r>
              <a:rPr dirty="0"/>
              <a:t> </a:t>
            </a:r>
            <a:r>
              <a:rPr dirty="0" err="1"/>
              <a:t>meetodite</a:t>
            </a:r>
            <a:r>
              <a:rPr dirty="0"/>
              <a:t> </a:t>
            </a:r>
            <a:r>
              <a:rPr dirty="0" err="1"/>
              <a:t>lõikes</a:t>
            </a:r>
            <a:endParaRPr dirty="0"/>
          </a:p>
        </p:txBody>
      </p:sp>
      <p:sp>
        <p:nvSpPr>
          <p:cNvPr id="123" name="Broneerisin aja kodulehel"/>
          <p:cNvSpPr txBox="1"/>
          <p:nvPr/>
        </p:nvSpPr>
        <p:spPr>
          <a:xfrm>
            <a:off x="551958" y="6191576"/>
            <a:ext cx="1380000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Broneerisin aja kodulehel</a:t>
            </a:r>
          </a:p>
        </p:txBody>
      </p:sp>
      <p:sp>
        <p:nvSpPr>
          <p:cNvPr id="124" name="E-postiga"/>
          <p:cNvSpPr txBox="1"/>
          <p:nvPr/>
        </p:nvSpPr>
        <p:spPr>
          <a:xfrm>
            <a:off x="1970168" y="6267776"/>
            <a:ext cx="1380000" cy="24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E-postiga</a:t>
            </a:r>
          </a:p>
        </p:txBody>
      </p:sp>
      <p:sp>
        <p:nvSpPr>
          <p:cNvPr id="125" name="Registratuuris (või arst pani järgmise aja)"/>
          <p:cNvSpPr txBox="1"/>
          <p:nvPr/>
        </p:nvSpPr>
        <p:spPr>
          <a:xfrm>
            <a:off x="3252268" y="6191576"/>
            <a:ext cx="1641453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Registratuuris (või arst pani järgmise aja)</a:t>
            </a:r>
          </a:p>
        </p:txBody>
      </p:sp>
      <p:sp>
        <p:nvSpPr>
          <p:cNvPr id="126" name="Telefoni teel"/>
          <p:cNvSpPr txBox="1"/>
          <p:nvPr/>
        </p:nvSpPr>
        <p:spPr>
          <a:xfrm>
            <a:off x="4845145" y="6267776"/>
            <a:ext cx="1380000" cy="24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Telefoni teel</a:t>
            </a:r>
          </a:p>
        </p:txBody>
      </p:sp>
      <p:sp>
        <p:nvSpPr>
          <p:cNvPr id="127" name="Üleriigilises Digiregistratuuris (Terviseportaal)"/>
          <p:cNvSpPr txBox="1"/>
          <p:nvPr/>
        </p:nvSpPr>
        <p:spPr>
          <a:xfrm>
            <a:off x="6070429" y="6191576"/>
            <a:ext cx="1797470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0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Üleriigilises Digiregistratuuris (Terviseportaal)</a:t>
            </a:r>
          </a:p>
        </p:txBody>
      </p:sp>
      <p:pic>
        <p:nvPicPr>
          <p:cNvPr id="7" name="Picture 6" descr="A graph of a number of people&#10;&#10;AI-generated content may be incorrect.">
            <a:extLst>
              <a:ext uri="{FF2B5EF4-FFF2-40B4-BE49-F238E27FC236}">
                <a16:creationId xmlns:a16="http://schemas.microsoft.com/office/drawing/2014/main" id="{F55D1723-FC0C-E3D4-4636-01F42F680C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2" y="1663605"/>
            <a:ext cx="7993061" cy="4563862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0" name="Diagramm 3"/>
          <p:cNvGraphicFramePr/>
          <p:nvPr>
            <p:extLst>
              <p:ext uri="{D42A27DB-BD31-4B8C-83A1-F6EECF244321}">
                <p14:modId xmlns:p14="http://schemas.microsoft.com/office/powerpoint/2010/main" val="861257570"/>
              </p:ext>
            </p:extLst>
          </p:nvPr>
        </p:nvGraphicFramePr>
        <p:xfrm>
          <a:off x="217170" y="1952007"/>
          <a:ext cx="5133306" cy="4547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1" name="Diagramm 4"/>
          <p:cNvGraphicFramePr/>
          <p:nvPr>
            <p:extLst>
              <p:ext uri="{D42A27DB-BD31-4B8C-83A1-F6EECF244321}">
                <p14:modId xmlns:p14="http://schemas.microsoft.com/office/powerpoint/2010/main" val="4095435945"/>
              </p:ext>
            </p:extLst>
          </p:nvPr>
        </p:nvGraphicFramePr>
        <p:xfrm>
          <a:off x="5634220" y="1767016"/>
          <a:ext cx="5796052" cy="4978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2" name="Kas olete saanud leevendust oma probleemile?"/>
          <p:cNvSpPr txBox="1"/>
          <p:nvPr/>
        </p:nvSpPr>
        <p:spPr>
          <a:xfrm>
            <a:off x="609452" y="1338542"/>
            <a:ext cx="5024768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4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rPr b="1" dirty="0"/>
              <a:t>Kas </a:t>
            </a:r>
            <a:r>
              <a:rPr b="1" dirty="0" err="1"/>
              <a:t>olete</a:t>
            </a:r>
            <a:r>
              <a:rPr b="1" dirty="0"/>
              <a:t> </a:t>
            </a:r>
            <a:r>
              <a:rPr b="1" dirty="0" err="1"/>
              <a:t>saanud</a:t>
            </a:r>
            <a:r>
              <a:rPr b="1" dirty="0"/>
              <a:t> </a:t>
            </a:r>
            <a:r>
              <a:rPr b="1" dirty="0" err="1"/>
              <a:t>leevendust</a:t>
            </a:r>
            <a:r>
              <a:rPr b="1" dirty="0"/>
              <a:t> </a:t>
            </a:r>
            <a:r>
              <a:rPr b="1" dirty="0" err="1"/>
              <a:t>oma</a:t>
            </a:r>
            <a:r>
              <a:rPr b="1" dirty="0"/>
              <a:t> </a:t>
            </a:r>
            <a:r>
              <a:rPr b="1" dirty="0" err="1"/>
              <a:t>probleemile</a:t>
            </a:r>
            <a:r>
              <a:rPr b="1" dirty="0"/>
              <a:t>?</a:t>
            </a:r>
          </a:p>
        </p:txBody>
      </p:sp>
      <p:sp>
        <p:nvSpPr>
          <p:cNvPr id="133" name="Probleemile leevenduse saamine vanuse lõikes"/>
          <p:cNvSpPr txBox="1"/>
          <p:nvPr/>
        </p:nvSpPr>
        <p:spPr>
          <a:xfrm>
            <a:off x="6096000" y="1327609"/>
            <a:ext cx="5024768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14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rPr b="1" dirty="0" err="1"/>
              <a:t>Probleemile</a:t>
            </a:r>
            <a:r>
              <a:rPr b="1" dirty="0"/>
              <a:t> </a:t>
            </a:r>
            <a:r>
              <a:rPr b="1" dirty="0" err="1"/>
              <a:t>leevenduse</a:t>
            </a:r>
            <a:r>
              <a:rPr b="1" dirty="0"/>
              <a:t> </a:t>
            </a:r>
            <a:r>
              <a:rPr b="1" dirty="0" err="1"/>
              <a:t>saamine</a:t>
            </a:r>
            <a:r>
              <a:rPr b="1" dirty="0"/>
              <a:t> </a:t>
            </a:r>
            <a:r>
              <a:rPr b="1" dirty="0" err="1"/>
              <a:t>vanuse</a:t>
            </a:r>
            <a:r>
              <a:rPr b="1" dirty="0"/>
              <a:t> </a:t>
            </a:r>
            <a:r>
              <a:rPr b="1" dirty="0" err="1"/>
              <a:t>lõikes</a:t>
            </a:r>
            <a:r>
              <a:rPr b="1" dirty="0"/>
              <a:t> </a:t>
            </a:r>
          </a:p>
        </p:txBody>
      </p:sp>
      <p:sp>
        <p:nvSpPr>
          <p:cNvPr id="4" name="Pealkiri 1">
            <a:extLst>
              <a:ext uri="{FF2B5EF4-FFF2-40B4-BE49-F238E27FC236}">
                <a16:creationId xmlns:a16="http://schemas.microsoft.com/office/drawing/2014/main" id="{AC566489-9C1F-5BC5-D62B-05DC31C79652}"/>
              </a:ext>
            </a:extLst>
          </p:cNvPr>
          <p:cNvSpPr txBox="1"/>
          <p:nvPr/>
        </p:nvSpPr>
        <p:spPr>
          <a:xfrm>
            <a:off x="217170" y="267578"/>
            <a:ext cx="10424160" cy="5078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lnSpc>
                <a:spcPct val="90000"/>
              </a:lnSpc>
              <a:defRPr sz="30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rPr lang="et-EE" dirty="0"/>
              <a:t>Hinnang probleemile leevenduse saamisega</a:t>
            </a:r>
            <a:endParaRPr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ealkiri 1"/>
          <p:cNvSpPr txBox="1">
            <a:spLocks noGrp="1"/>
          </p:cNvSpPr>
          <p:nvPr>
            <p:ph type="title"/>
          </p:nvPr>
        </p:nvSpPr>
        <p:spPr>
          <a:xfrm>
            <a:off x="364485" y="5232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rPr dirty="0" err="1"/>
              <a:t>Rahulolu</a:t>
            </a:r>
            <a:r>
              <a:rPr dirty="0"/>
              <a:t> </a:t>
            </a:r>
            <a:r>
              <a:rPr dirty="0" err="1"/>
              <a:t>külastusega</a:t>
            </a:r>
            <a:r>
              <a:rPr dirty="0"/>
              <a:t> </a:t>
            </a:r>
            <a:r>
              <a:rPr dirty="0" err="1"/>
              <a:t>tervikuna</a:t>
            </a:r>
            <a:endParaRPr dirty="0"/>
          </a:p>
        </p:txBody>
      </p:sp>
      <p:graphicFrame>
        <p:nvGraphicFramePr>
          <p:cNvPr id="136" name="Diagramm 4"/>
          <p:cNvGraphicFramePr/>
          <p:nvPr>
            <p:extLst>
              <p:ext uri="{D42A27DB-BD31-4B8C-83A1-F6EECF244321}">
                <p14:modId xmlns:p14="http://schemas.microsoft.com/office/powerpoint/2010/main" val="3287961888"/>
              </p:ext>
            </p:extLst>
          </p:nvPr>
        </p:nvGraphicFramePr>
        <p:xfrm>
          <a:off x="-16193" y="1721692"/>
          <a:ext cx="4808950" cy="4844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7" name="Diagramm 5"/>
          <p:cNvGraphicFramePr/>
          <p:nvPr>
            <p:extLst>
              <p:ext uri="{D42A27DB-BD31-4B8C-83A1-F6EECF244321}">
                <p14:modId xmlns:p14="http://schemas.microsoft.com/office/powerpoint/2010/main" val="1169318025"/>
              </p:ext>
            </p:extLst>
          </p:nvPr>
        </p:nvGraphicFramePr>
        <p:xfrm>
          <a:off x="4399005" y="1276014"/>
          <a:ext cx="7306132" cy="4967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8" name="Kas jäite Fertilitase erahaigla külastusega…"/>
          <p:cNvSpPr txBox="1"/>
          <p:nvPr/>
        </p:nvSpPr>
        <p:spPr>
          <a:xfrm>
            <a:off x="-16193" y="1200492"/>
            <a:ext cx="4562069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algn="ctr" defTabSz="457200">
              <a:defRPr sz="14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pPr>
            <a:r>
              <a:rPr b="1" dirty="0">
                <a:solidFill>
                  <a:schemeClr val="tx1"/>
                </a:solidFill>
              </a:rPr>
              <a:t>Kas </a:t>
            </a:r>
            <a:r>
              <a:rPr b="1" dirty="0" err="1">
                <a:solidFill>
                  <a:schemeClr val="tx1"/>
                </a:solidFill>
              </a:rPr>
              <a:t>jäite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Fertilitase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erahaigla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külastusega</a:t>
            </a:r>
            <a:r>
              <a:rPr b="1" dirty="0">
                <a:solidFill>
                  <a:schemeClr val="tx1"/>
                </a:solidFill>
              </a:rPr>
              <a:t> </a:t>
            </a:r>
          </a:p>
          <a:p>
            <a:pPr algn="ctr" defTabSz="457200">
              <a:defRPr sz="14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pPr>
            <a:r>
              <a:rPr b="1" dirty="0" err="1">
                <a:solidFill>
                  <a:schemeClr val="tx1"/>
                </a:solidFill>
              </a:rPr>
              <a:t>tervikuna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rahule</a:t>
            </a:r>
            <a:r>
              <a:rPr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39" name="Fertilitase külastusega tervikuna rahulolu teenuse kasutamise lõikes"/>
          <p:cNvSpPr txBox="1"/>
          <p:nvPr/>
        </p:nvSpPr>
        <p:spPr>
          <a:xfrm>
            <a:off x="5275898" y="1144696"/>
            <a:ext cx="5801458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 defTabSz="457200">
              <a:defRPr sz="14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rPr b="1" dirty="0" err="1">
                <a:solidFill>
                  <a:schemeClr val="tx1"/>
                </a:solidFill>
              </a:rPr>
              <a:t>Fertilitase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külastusega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tervikuna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rahulolu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teenuse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kasutamise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lõikes</a:t>
            </a:r>
            <a:endParaRPr b="1" dirty="0">
              <a:solidFill>
                <a:schemeClr val="tx1"/>
              </a:solidFill>
            </a:endParaRPr>
          </a:p>
        </p:txBody>
      </p:sp>
      <p:sp>
        <p:nvSpPr>
          <p:cNvPr id="140" name="Muu"/>
          <p:cNvSpPr txBox="1"/>
          <p:nvPr/>
        </p:nvSpPr>
        <p:spPr>
          <a:xfrm>
            <a:off x="10814560" y="6242945"/>
            <a:ext cx="783766" cy="24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10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Muu</a:t>
            </a:r>
          </a:p>
        </p:txBody>
      </p:sp>
      <p:sp>
        <p:nvSpPr>
          <p:cNvPr id="141" name="Raseduse jälgimine"/>
          <p:cNvSpPr txBox="1"/>
          <p:nvPr/>
        </p:nvSpPr>
        <p:spPr>
          <a:xfrm>
            <a:off x="8793682" y="6166745"/>
            <a:ext cx="783766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10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Raseduse jälgimine</a:t>
            </a:r>
          </a:p>
        </p:txBody>
      </p:sp>
      <p:sp>
        <p:nvSpPr>
          <p:cNvPr id="142" name="Haiglaravi: päevakirurgia"/>
          <p:cNvSpPr txBox="1"/>
          <p:nvPr/>
        </p:nvSpPr>
        <p:spPr>
          <a:xfrm>
            <a:off x="7553797" y="6166745"/>
            <a:ext cx="1245661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10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Haiglaravi: päevakirurgia</a:t>
            </a:r>
          </a:p>
        </p:txBody>
      </p:sp>
      <p:sp>
        <p:nvSpPr>
          <p:cNvPr id="143" name="Haiglaravi: operatsioon ja taastumine"/>
          <p:cNvSpPr txBox="1"/>
          <p:nvPr/>
        </p:nvSpPr>
        <p:spPr>
          <a:xfrm>
            <a:off x="6563908" y="6090545"/>
            <a:ext cx="1245661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10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Haiglaravi: operatsioon ja taastumine</a:t>
            </a:r>
          </a:p>
        </p:txBody>
      </p:sp>
      <p:sp>
        <p:nvSpPr>
          <p:cNvPr id="144" name="Eriarsti konsultatsioon"/>
          <p:cNvSpPr txBox="1"/>
          <p:nvPr/>
        </p:nvSpPr>
        <p:spPr>
          <a:xfrm>
            <a:off x="5570747" y="6166745"/>
            <a:ext cx="1148083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10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Eriarsti konsultatsioon</a:t>
            </a:r>
          </a:p>
        </p:txBody>
      </p:sp>
      <p:sp>
        <p:nvSpPr>
          <p:cNvPr id="145" name="Ambulatoorne taastusravi"/>
          <p:cNvSpPr txBox="1"/>
          <p:nvPr/>
        </p:nvSpPr>
        <p:spPr>
          <a:xfrm>
            <a:off x="4545876" y="6166745"/>
            <a:ext cx="1245660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10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Ambulatoorne taastusravi</a:t>
            </a:r>
          </a:p>
        </p:txBody>
      </p:sp>
      <p:sp>
        <p:nvSpPr>
          <p:cNvPr id="146" name="Mind suunati järelravile teisest haiglast"/>
          <p:cNvSpPr txBox="1"/>
          <p:nvPr/>
        </p:nvSpPr>
        <p:spPr>
          <a:xfrm>
            <a:off x="9634425" y="6090545"/>
            <a:ext cx="1245660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10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Mind suunati järelravile teisest haiglast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066DE75-E5BC-84A4-E56E-9515A17B7C11}"/>
              </a:ext>
            </a:extLst>
          </p:cNvPr>
          <p:cNvCxnSpPr/>
          <p:nvPr/>
        </p:nvCxnSpPr>
        <p:spPr>
          <a:xfrm>
            <a:off x="6400800" y="2224217"/>
            <a:ext cx="187822" cy="0"/>
          </a:xfrm>
          <a:prstGeom prst="line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8" name="Diagramm 4"/>
          <p:cNvGraphicFramePr/>
          <p:nvPr>
            <p:extLst>
              <p:ext uri="{D42A27DB-BD31-4B8C-83A1-F6EECF244321}">
                <p14:modId xmlns:p14="http://schemas.microsoft.com/office/powerpoint/2010/main" val="3273528226"/>
              </p:ext>
            </p:extLst>
          </p:nvPr>
        </p:nvGraphicFramePr>
        <p:xfrm>
          <a:off x="3381024" y="1646456"/>
          <a:ext cx="5072143" cy="5145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9" name="Diagramm 5"/>
          <p:cNvGraphicFramePr/>
          <p:nvPr>
            <p:extLst>
              <p:ext uri="{D42A27DB-BD31-4B8C-83A1-F6EECF244321}">
                <p14:modId xmlns:p14="http://schemas.microsoft.com/office/powerpoint/2010/main" val="3112083898"/>
              </p:ext>
            </p:extLst>
          </p:nvPr>
        </p:nvGraphicFramePr>
        <p:xfrm>
          <a:off x="7422184" y="2242159"/>
          <a:ext cx="5197604" cy="536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0" name="Diagramm 3"/>
          <p:cNvGraphicFramePr/>
          <p:nvPr>
            <p:extLst>
              <p:ext uri="{D42A27DB-BD31-4B8C-83A1-F6EECF244321}">
                <p14:modId xmlns:p14="http://schemas.microsoft.com/office/powerpoint/2010/main" val="2440426158"/>
              </p:ext>
            </p:extLst>
          </p:nvPr>
        </p:nvGraphicFramePr>
        <p:xfrm>
          <a:off x="-577048" y="2342210"/>
          <a:ext cx="5165297" cy="5165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1" name="Pealkiri 1"/>
          <p:cNvSpPr txBox="1">
            <a:spLocks noGrp="1"/>
          </p:cNvSpPr>
          <p:nvPr>
            <p:ph type="title"/>
          </p:nvPr>
        </p:nvSpPr>
        <p:spPr>
          <a:xfrm>
            <a:off x="288239" y="19516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rPr dirty="0" err="1"/>
              <a:t>Rahulolu</a:t>
            </a:r>
            <a:r>
              <a:rPr dirty="0"/>
              <a:t> </a:t>
            </a:r>
            <a:r>
              <a:rPr dirty="0" err="1"/>
              <a:t>personaliga</a:t>
            </a:r>
            <a:endParaRPr dirty="0"/>
          </a:p>
        </p:txBody>
      </p:sp>
      <p:sp>
        <p:nvSpPr>
          <p:cNvPr id="152" name="Kas arsti töö või tegevus jättis…"/>
          <p:cNvSpPr txBox="1"/>
          <p:nvPr/>
        </p:nvSpPr>
        <p:spPr>
          <a:xfrm>
            <a:off x="-506784" y="1692956"/>
            <a:ext cx="5024767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defTabSz="457200">
              <a:defRPr sz="14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pPr>
            <a:r>
              <a:rPr b="1" dirty="0">
                <a:solidFill>
                  <a:schemeClr val="tx1"/>
                </a:solidFill>
              </a:rPr>
              <a:t>Kas </a:t>
            </a:r>
            <a:r>
              <a:rPr b="1" dirty="0" err="1">
                <a:solidFill>
                  <a:schemeClr val="tx1"/>
                </a:solidFill>
              </a:rPr>
              <a:t>arsti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töö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või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tegevus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jättis</a:t>
            </a:r>
            <a:r>
              <a:rPr b="1" dirty="0">
                <a:solidFill>
                  <a:schemeClr val="tx1"/>
                </a:solidFill>
              </a:rPr>
              <a:t> </a:t>
            </a:r>
          </a:p>
          <a:p>
            <a:pPr algn="ctr" defTabSz="457200">
              <a:defRPr sz="14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pPr>
            <a:r>
              <a:rPr b="1" dirty="0" err="1">
                <a:solidFill>
                  <a:schemeClr val="tx1"/>
                </a:solidFill>
              </a:rPr>
              <a:t>Teile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professionaalse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mulje</a:t>
            </a:r>
            <a:r>
              <a:rPr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53" name="Kas tundsite, et Teisse suhtuti sõbralikult?"/>
          <p:cNvSpPr txBox="1"/>
          <p:nvPr/>
        </p:nvSpPr>
        <p:spPr>
          <a:xfrm>
            <a:off x="4253786" y="1123216"/>
            <a:ext cx="3326620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14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rPr b="1" dirty="0">
                <a:solidFill>
                  <a:schemeClr val="tx1"/>
                </a:solidFill>
              </a:rPr>
              <a:t>Kas </a:t>
            </a:r>
            <a:r>
              <a:rPr b="1" dirty="0" err="1">
                <a:solidFill>
                  <a:schemeClr val="tx1"/>
                </a:solidFill>
              </a:rPr>
              <a:t>tundsite</a:t>
            </a:r>
            <a:r>
              <a:rPr b="1" dirty="0">
                <a:solidFill>
                  <a:schemeClr val="tx1"/>
                </a:solidFill>
              </a:rPr>
              <a:t>, et </a:t>
            </a:r>
            <a:r>
              <a:rPr b="1" dirty="0" err="1">
                <a:solidFill>
                  <a:schemeClr val="tx1"/>
                </a:solidFill>
              </a:rPr>
              <a:t>Teisse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suhtuti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sõbralikult</a:t>
            </a:r>
            <a:r>
              <a:rPr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54" name="Kas raviteenus oli Teie jaoks piisavalt privaatne?"/>
          <p:cNvSpPr txBox="1"/>
          <p:nvPr/>
        </p:nvSpPr>
        <p:spPr>
          <a:xfrm>
            <a:off x="8295118" y="1645206"/>
            <a:ext cx="3451736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14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rPr b="1" dirty="0">
                <a:solidFill>
                  <a:schemeClr val="tx1"/>
                </a:solidFill>
              </a:rPr>
              <a:t>Kas </a:t>
            </a:r>
            <a:r>
              <a:rPr b="1" dirty="0" err="1">
                <a:solidFill>
                  <a:schemeClr val="tx1"/>
                </a:solidFill>
              </a:rPr>
              <a:t>raviteenus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oli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Teie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jaoks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piisavalt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privaatne</a:t>
            </a:r>
            <a:r>
              <a:rPr b="1" dirty="0">
                <a:solidFill>
                  <a:schemeClr val="tx1"/>
                </a:solidFill>
              </a:rPr>
              <a:t>?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6" name="Diagramm 3"/>
          <p:cNvGraphicFramePr/>
          <p:nvPr>
            <p:extLst>
              <p:ext uri="{D42A27DB-BD31-4B8C-83A1-F6EECF244321}">
                <p14:modId xmlns:p14="http://schemas.microsoft.com/office/powerpoint/2010/main" val="1084583808"/>
              </p:ext>
            </p:extLst>
          </p:nvPr>
        </p:nvGraphicFramePr>
        <p:xfrm>
          <a:off x="-670790" y="1514150"/>
          <a:ext cx="6316573" cy="6316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7" name="Diagramm 5"/>
          <p:cNvGraphicFramePr/>
          <p:nvPr/>
        </p:nvGraphicFramePr>
        <p:xfrm>
          <a:off x="5025692" y="1615984"/>
          <a:ext cx="7001208" cy="4523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8" name="Pealkiri 1"/>
          <p:cNvSpPr txBox="1">
            <a:spLocks noGrp="1"/>
          </p:cNvSpPr>
          <p:nvPr>
            <p:ph type="title"/>
          </p:nvPr>
        </p:nvSpPr>
        <p:spPr>
          <a:xfrm>
            <a:off x="720725" y="-4763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Rahulolu hinna ja kvaliteedi suhtega</a:t>
            </a:r>
          </a:p>
        </p:txBody>
      </p:sp>
      <p:sp>
        <p:nvSpPr>
          <p:cNvPr id="159" name="Kas Teie arvates on Fertilitase erahaigla teenuse…"/>
          <p:cNvSpPr txBox="1"/>
          <p:nvPr/>
        </p:nvSpPr>
        <p:spPr>
          <a:xfrm>
            <a:off x="-24888" y="1354363"/>
            <a:ext cx="5024767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defTabSz="457200">
              <a:defRPr sz="1400">
                <a:solidFill>
                  <a:srgbClr val="595959"/>
                </a:solidFill>
                <a:latin typeface="Bahnschrift"/>
                <a:ea typeface="Bahnschrift"/>
                <a:cs typeface="Bahnschrift"/>
                <a:sym typeface="Bahnschrift"/>
              </a:defRPr>
            </a:pP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Kas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Teie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arvates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on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Fertilitase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erahaigla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teenuse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</a:p>
          <a:p>
            <a:pPr algn="ctr" defTabSz="457200">
              <a:defRPr sz="1400">
                <a:solidFill>
                  <a:srgbClr val="595959"/>
                </a:solidFill>
                <a:latin typeface="Bahnschrift"/>
                <a:ea typeface="Bahnschrift"/>
                <a:cs typeface="Bahnschrift"/>
                <a:sym typeface="Bahnschrift"/>
              </a:defRPr>
            </a:pP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hinna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ja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kvaliteedi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suhe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hea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?</a:t>
            </a:r>
          </a:p>
        </p:txBody>
      </p:sp>
      <p:sp>
        <p:nvSpPr>
          <p:cNvPr id="160" name="Hinnang rahulolule hinna ja kvaliteedi…"/>
          <p:cNvSpPr txBox="1"/>
          <p:nvPr/>
        </p:nvSpPr>
        <p:spPr>
          <a:xfrm>
            <a:off x="6000405" y="1039152"/>
            <a:ext cx="5024768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defTabSz="457200">
              <a:defRPr sz="1400">
                <a:solidFill>
                  <a:srgbClr val="595959"/>
                </a:solidFill>
                <a:latin typeface="Bahnschrift"/>
                <a:ea typeface="Bahnschrift"/>
                <a:cs typeface="Bahnschrift"/>
                <a:sym typeface="Bahnschrift"/>
              </a:defRPr>
            </a:pP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Hinnang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rahulolule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hinna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ja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kvaliteedi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</a:p>
          <a:p>
            <a:pPr algn="ctr" defTabSz="457200">
              <a:defRPr sz="1400">
                <a:solidFill>
                  <a:srgbClr val="595959"/>
                </a:solidFill>
                <a:latin typeface="Bahnschrift"/>
                <a:ea typeface="Bahnschrift"/>
                <a:cs typeface="Bahnschrift"/>
                <a:sym typeface="Bahnschrift"/>
              </a:defRPr>
            </a:pP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suhtes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ameti</a:t>
            </a:r>
            <a:r>
              <a:rPr b="1" dirty="0">
                <a:solidFill>
                  <a:schemeClr val="tx1"/>
                </a:solidFill>
                <a:latin typeface="Aino" panose="02000603040504020204" pitchFamily="2" charset="77"/>
              </a:rPr>
              <a:t> </a:t>
            </a:r>
            <a:r>
              <a:rPr b="1" dirty="0" err="1">
                <a:solidFill>
                  <a:schemeClr val="tx1"/>
                </a:solidFill>
                <a:latin typeface="Aino" panose="02000603040504020204" pitchFamily="2" charset="77"/>
              </a:rPr>
              <a:t>lõikes</a:t>
            </a:r>
            <a:endParaRPr b="1" dirty="0">
              <a:solidFill>
                <a:schemeClr val="tx1"/>
              </a:solidFill>
              <a:latin typeface="Aino" panose="02000603040504020204" pitchFamily="2" charset="77"/>
            </a:endParaRPr>
          </a:p>
        </p:txBody>
      </p:sp>
      <p:sp>
        <p:nvSpPr>
          <p:cNvPr id="161" name="Ettevõtja"/>
          <p:cNvSpPr txBox="1"/>
          <p:nvPr/>
        </p:nvSpPr>
        <p:spPr>
          <a:xfrm>
            <a:off x="5253558" y="6191576"/>
            <a:ext cx="1245661" cy="24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10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Ettevõtja</a:t>
            </a:r>
          </a:p>
        </p:txBody>
      </p:sp>
      <p:sp>
        <p:nvSpPr>
          <p:cNvPr id="162" name="Kodune"/>
          <p:cNvSpPr txBox="1"/>
          <p:nvPr/>
        </p:nvSpPr>
        <p:spPr>
          <a:xfrm>
            <a:off x="6063409" y="6191576"/>
            <a:ext cx="1245661" cy="24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10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Kodune</a:t>
            </a:r>
          </a:p>
        </p:txBody>
      </p:sp>
      <p:sp>
        <p:nvSpPr>
          <p:cNvPr id="163" name="õpilane/üliõpilane"/>
          <p:cNvSpPr txBox="1"/>
          <p:nvPr/>
        </p:nvSpPr>
        <p:spPr>
          <a:xfrm>
            <a:off x="7004897" y="6115376"/>
            <a:ext cx="1088624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10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rPr dirty="0" err="1"/>
              <a:t>õpilane</a:t>
            </a:r>
            <a:r>
              <a:rPr dirty="0"/>
              <a:t>/</a:t>
            </a:r>
            <a:br>
              <a:rPr lang="et-EE" dirty="0"/>
            </a:br>
            <a:r>
              <a:rPr dirty="0" err="1"/>
              <a:t>üliõpilane</a:t>
            </a:r>
            <a:r>
              <a:rPr dirty="0"/>
              <a:t> </a:t>
            </a:r>
          </a:p>
        </p:txBody>
      </p:sp>
      <p:sp>
        <p:nvSpPr>
          <p:cNvPr id="164" name="juht/keskastme juht"/>
          <p:cNvSpPr txBox="1"/>
          <p:nvPr/>
        </p:nvSpPr>
        <p:spPr>
          <a:xfrm>
            <a:off x="7840148" y="6115376"/>
            <a:ext cx="1088624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10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juht/keskastme juht</a:t>
            </a:r>
          </a:p>
        </p:txBody>
      </p:sp>
      <p:sp>
        <p:nvSpPr>
          <p:cNvPr id="165" name="lihttööline"/>
          <p:cNvSpPr txBox="1"/>
          <p:nvPr/>
        </p:nvSpPr>
        <p:spPr>
          <a:xfrm>
            <a:off x="8649999" y="6191576"/>
            <a:ext cx="1088625" cy="24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10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lihttööline</a:t>
            </a:r>
          </a:p>
        </p:txBody>
      </p:sp>
      <p:sp>
        <p:nvSpPr>
          <p:cNvPr id="166" name="spetsialist"/>
          <p:cNvSpPr txBox="1"/>
          <p:nvPr/>
        </p:nvSpPr>
        <p:spPr>
          <a:xfrm>
            <a:off x="9459851" y="6191576"/>
            <a:ext cx="1088624" cy="24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10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spetsialist</a:t>
            </a:r>
          </a:p>
        </p:txBody>
      </p:sp>
      <p:sp>
        <p:nvSpPr>
          <p:cNvPr id="167" name="pensionär"/>
          <p:cNvSpPr txBox="1"/>
          <p:nvPr/>
        </p:nvSpPr>
        <p:spPr>
          <a:xfrm>
            <a:off x="10269703" y="6191576"/>
            <a:ext cx="1088624" cy="24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10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pensionär</a:t>
            </a:r>
          </a:p>
        </p:txBody>
      </p:sp>
      <p:sp>
        <p:nvSpPr>
          <p:cNvPr id="168" name="muu"/>
          <p:cNvSpPr txBox="1"/>
          <p:nvPr/>
        </p:nvSpPr>
        <p:spPr>
          <a:xfrm>
            <a:off x="11079554" y="6191576"/>
            <a:ext cx="1088625" cy="24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1000">
                <a:solidFill>
                  <a:srgbClr val="595959"/>
                </a:solidFill>
                <a:latin typeface="Aino Regular"/>
                <a:ea typeface="Aino Regular"/>
                <a:cs typeface="Aino Regular"/>
                <a:sym typeface="Aino Regular"/>
              </a:defRPr>
            </a:lvl1pPr>
          </a:lstStyle>
          <a:p>
            <a:r>
              <a:t>muu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'i kujundus">
  <a:themeElements>
    <a:clrScheme name="Office'i kujundu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'i kujundus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'i kujund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'i kujundus">
  <a:themeElements>
    <a:clrScheme name="Office'i kujundu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'i kujundus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'i kujund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547</Words>
  <Application>Microsoft Office PowerPoint</Application>
  <PresentationFormat>Laiekraan</PresentationFormat>
  <Paragraphs>130</Paragraphs>
  <Slides>11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5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11</vt:i4>
      </vt:variant>
    </vt:vector>
  </HeadingPairs>
  <TitlesOfParts>
    <vt:vector size="17" baseType="lpstr">
      <vt:lpstr>Aino</vt:lpstr>
      <vt:lpstr>Aino Regular</vt:lpstr>
      <vt:lpstr>Arial</vt:lpstr>
      <vt:lpstr>Calibri</vt:lpstr>
      <vt:lpstr>Calibri Light</vt:lpstr>
      <vt:lpstr>Office'i kujundus</vt:lpstr>
      <vt:lpstr>  Fertilitase patsientide rahulolu-uuring 2025 a.</vt:lpstr>
      <vt:lpstr>Üldandmed  Perioodil 01.01.2025-31.12.2025 kokku 450 vastajat. </vt:lpstr>
      <vt:lpstr>Üldandmed</vt:lpstr>
      <vt:lpstr>Üldandmed</vt:lpstr>
      <vt:lpstr>PowerPointi esitlus</vt:lpstr>
      <vt:lpstr>PowerPointi esitlus</vt:lpstr>
      <vt:lpstr>Rahulolu külastusega tervikuna</vt:lpstr>
      <vt:lpstr>Rahulolu personaliga</vt:lpstr>
      <vt:lpstr>Rahulolu hinna ja kvaliteedi suhtega</vt:lpstr>
      <vt:lpstr>Üldine rahulolu</vt:lpstr>
      <vt:lpstr>Vabavastuste (80 vastajat) kokkuvõte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Liina Raieste</dc:creator>
  <cp:lastModifiedBy>Liina Raieste</cp:lastModifiedBy>
  <cp:revision>8</cp:revision>
  <dcterms:modified xsi:type="dcterms:W3CDTF">2026-01-27T12:52:26Z</dcterms:modified>
</cp:coreProperties>
</file>